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tags/tag13.xml" ContentType="application/vnd.openxmlformats-officedocument.presentationml.tags+xml"/>
  <Override PartName="/ppt/notesSlides/notesSlide24.xml" ContentType="application/vnd.openxmlformats-officedocument.presentationml.notesSlide+xml"/>
  <Override PartName="/ppt/tags/tag14.xml" ContentType="application/vnd.openxmlformats-officedocument.presentationml.tags+xml"/>
  <Override PartName="/ppt/notesSlides/notesSlide25.xml" ContentType="application/vnd.openxmlformats-officedocument.presentationml.notesSlide+xml"/>
  <Override PartName="/ppt/tags/tag1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6.xml" ContentType="application/vnd.openxmlformats-officedocument.presentationml.tags+xml"/>
  <Override PartName="/ppt/notesSlides/notesSlide29.xml" ContentType="application/vnd.openxmlformats-officedocument.presentationml.notesSlide+xml"/>
  <Override PartName="/ppt/tags/tag17.xml" ContentType="application/vnd.openxmlformats-officedocument.presentationml.tags+xml"/>
  <Override PartName="/ppt/notesSlides/notesSlide30.xml" ContentType="application/vnd.openxmlformats-officedocument.presentationml.notesSlide+xml"/>
  <Override PartName="/ppt/tags/tag18.xml" ContentType="application/vnd.openxmlformats-officedocument.presentationml.tags+xml"/>
  <Override PartName="/ppt/notesSlides/notesSlide31.xml" ContentType="application/vnd.openxmlformats-officedocument.presentationml.notesSlide+xml"/>
  <Override PartName="/ppt/tags/tag19.xml" ContentType="application/vnd.openxmlformats-officedocument.presentationml.tags+xml"/>
  <Override PartName="/ppt/notesSlides/notesSlide32.xml" ContentType="application/vnd.openxmlformats-officedocument.presentationml.notesSlide+xml"/>
  <Override PartName="/ppt/tags/tag20.xml" ContentType="application/vnd.openxmlformats-officedocument.presentationml.tags+xml"/>
  <Override PartName="/ppt/notesSlides/notesSlide33.xml" ContentType="application/vnd.openxmlformats-officedocument.presentationml.notesSlide+xml"/>
  <Override PartName="/ppt/tags/tag21.xml" ContentType="application/vnd.openxmlformats-officedocument.presentationml.tags+xml"/>
  <Override PartName="/ppt/notesSlides/notesSlide34.xml" ContentType="application/vnd.openxmlformats-officedocument.presentationml.notesSlide+xml"/>
  <Override PartName="/ppt/tags/tag22.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5"/>
  </p:notesMasterIdLst>
  <p:sldIdLst>
    <p:sldId id="358" r:id="rId3"/>
    <p:sldId id="258" r:id="rId4"/>
    <p:sldId id="306" r:id="rId5"/>
    <p:sldId id="297" r:id="rId6"/>
    <p:sldId id="310" r:id="rId7"/>
    <p:sldId id="312" r:id="rId8"/>
    <p:sldId id="330" r:id="rId9"/>
    <p:sldId id="309" r:id="rId10"/>
    <p:sldId id="313" r:id="rId11"/>
    <p:sldId id="315" r:id="rId12"/>
    <p:sldId id="331" r:id="rId13"/>
    <p:sldId id="317" r:id="rId14"/>
    <p:sldId id="316" r:id="rId15"/>
    <p:sldId id="348" r:id="rId16"/>
    <p:sldId id="319" r:id="rId17"/>
    <p:sldId id="320" r:id="rId18"/>
    <p:sldId id="261" r:id="rId19"/>
    <p:sldId id="322" r:id="rId20"/>
    <p:sldId id="333" r:id="rId21"/>
    <p:sldId id="323" r:id="rId22"/>
    <p:sldId id="324" r:id="rId23"/>
    <p:sldId id="278" r:id="rId24"/>
    <p:sldId id="334" r:id="rId25"/>
    <p:sldId id="335" r:id="rId26"/>
    <p:sldId id="359" r:id="rId27"/>
    <p:sldId id="336" r:id="rId28"/>
    <p:sldId id="360" r:id="rId29"/>
    <p:sldId id="325" r:id="rId30"/>
    <p:sldId id="260" r:id="rId31"/>
    <p:sldId id="352" r:id="rId32"/>
    <p:sldId id="351" r:id="rId33"/>
    <p:sldId id="337" r:id="rId34"/>
    <p:sldId id="327" r:id="rId35"/>
    <p:sldId id="328" r:id="rId36"/>
    <p:sldId id="349" r:id="rId37"/>
    <p:sldId id="350" r:id="rId38"/>
    <p:sldId id="339" r:id="rId39"/>
    <p:sldId id="338" r:id="rId40"/>
    <p:sldId id="341" r:id="rId41"/>
    <p:sldId id="345" r:id="rId42"/>
    <p:sldId id="346" r:id="rId43"/>
    <p:sldId id="28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358"/>
            <p14:sldId id="258"/>
            <p14:sldId id="306"/>
          </p14:sldIdLst>
        </p14:section>
        <p14:section name="Author Your Presentation" id="{16378913-E5ED-4281-BAF5-F1F938CB0BED}">
          <p14:sldIdLst>
            <p14:sldId id="297"/>
            <p14:sldId id="310"/>
            <p14:sldId id="312"/>
            <p14:sldId id="330"/>
            <p14:sldId id="309"/>
            <p14:sldId id="313"/>
            <p14:sldId id="315"/>
            <p14:sldId id="331"/>
            <p14:sldId id="317"/>
            <p14:sldId id="316"/>
            <p14:sldId id="348"/>
            <p14:sldId id="319"/>
            <p14:sldId id="320"/>
            <p14:sldId id="261"/>
            <p14:sldId id="322"/>
            <p14:sldId id="333"/>
            <p14:sldId id="323"/>
            <p14:sldId id="324"/>
            <p14:sldId id="278"/>
            <p14:sldId id="334"/>
            <p14:sldId id="335"/>
            <p14:sldId id="359"/>
            <p14:sldId id="336"/>
            <p14:sldId id="360"/>
            <p14:sldId id="325"/>
            <p14:sldId id="260"/>
            <p14:sldId id="352"/>
            <p14:sldId id="351"/>
            <p14:sldId id="337"/>
            <p14:sldId id="327"/>
            <p14:sldId id="328"/>
            <p14:sldId id="349"/>
            <p14:sldId id="350"/>
            <p14:sldId id="339"/>
            <p14:sldId id="338"/>
            <p14:sldId id="341"/>
            <p14:sldId id="345"/>
            <p14:sldId id="346"/>
          </p14:sldIdLst>
        </p14:section>
        <p14:section name="Enrich Your Presentation" id="{E2D565D1-BA5E-44E6-A40E-50A644912248}">
          <p14:sldIdLst>
            <p14:sldId id="280"/>
          </p14:sldIdLst>
        </p14:section>
        <p14:section name="Deliver Your Presentation" id="{71D59651-8EFA-4415-9623-98B4C4A8699C}">
          <p14:sldIdLst/>
        </p14:section>
        <p14:section name="There's More!" id="{2E16B512-814A-4DC1-A986-25475E10E0EF}">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0DA31B"/>
    <a:srgbClr val="F35C1F"/>
    <a:srgbClr val="F17F21"/>
    <a:srgbClr val="54A40C"/>
    <a:srgbClr val="F23E2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0" autoAdjust="0"/>
    <p:restoredTop sz="89825" autoAdjust="0"/>
  </p:normalViewPr>
  <p:slideViewPr>
    <p:cSldViewPr>
      <p:cViewPr varScale="1">
        <p:scale>
          <a:sx n="78" d="100"/>
          <a:sy n="78" d="100"/>
        </p:scale>
        <p:origin x="802" y="67"/>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2/3/2018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a:t>
            </a:r>
            <a:r>
              <a:rPr lang="en-US" dirty="0" smtClean="0"/>
              <a:t>presentation demonstrates the new capabilities of PowerPoint and it is best viewed in Slide Show. These slides are designed to give you great ideas for the presentations you’ll create in PowerPoint 2010!</a:t>
            </a:r>
          </a:p>
          <a:p>
            <a:endParaRPr lang="en-US" dirty="0" smtClean="0"/>
          </a:p>
          <a:p>
            <a:r>
              <a:rPr lang="en-US" dirty="0" smtClean="0"/>
              <a:t>For more sample templates, click the File tab, and then on the New tab, click Sample Templates.</a:t>
            </a:r>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28</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35</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36</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37</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38</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39</a:t>
            </a:fld>
            <a:endParaRPr lang="en-US"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42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2/3/2018</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2/3/2018</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2/3/2018</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2/3/2018</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2/3/2018</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2/3/2018</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2/3/2018</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2/3/2018</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2/3/2018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8.xml"/><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image" Target="../media/image19.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10.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11.xml"/><Relationship Id="rId5" Type="http://schemas.openxmlformats.org/officeDocument/2006/relationships/image" Target="../media/image12.jpe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12.xml"/><Relationship Id="rId5" Type="http://schemas.openxmlformats.org/officeDocument/2006/relationships/image" Target="../media/image12.jpe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13.xml"/><Relationship Id="rId5" Type="http://schemas.openxmlformats.org/officeDocument/2006/relationships/image" Target="../media/image12.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15.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2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16.xml"/><Relationship Id="rId5" Type="http://schemas.openxmlformats.org/officeDocument/2006/relationships/image" Target="../media/image42.jpeg"/><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17.xml"/><Relationship Id="rId5" Type="http://schemas.openxmlformats.org/officeDocument/2006/relationships/image" Target="../media/image12.jpeg"/><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18.xml"/><Relationship Id="rId5" Type="http://schemas.openxmlformats.org/officeDocument/2006/relationships/image" Target="../media/image43.jpeg"/><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19.xml"/><Relationship Id="rId5" Type="http://schemas.openxmlformats.org/officeDocument/2006/relationships/image" Target="../media/image44.jpeg"/><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image" Target="../media/image45.jpeg"/><Relationship Id="rId5" Type="http://schemas.openxmlformats.org/officeDocument/2006/relationships/image" Target="../media/image12.jpeg"/><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21.xml"/><Relationship Id="rId6" Type="http://schemas.openxmlformats.org/officeDocument/2006/relationships/image" Target="../media/image46.jpeg"/><Relationship Id="rId5" Type="http://schemas.openxmlformats.org/officeDocument/2006/relationships/image" Target="../media/image12.jpeg"/><Relationship Id="rId4" Type="http://schemas.openxmlformats.org/officeDocument/2006/relationships/image" Target="../media/image11.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22.xml"/><Relationship Id="rId5" Type="http://schemas.openxmlformats.org/officeDocument/2006/relationships/image" Target="../media/image47.jpeg"/><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200400" y="76200"/>
            <a:ext cx="5562600" cy="3124200"/>
          </a:xfrm>
        </p:spPr>
        <p:txBody>
          <a:bodyPr>
            <a:normAutofit fontScale="92500"/>
          </a:bodyPr>
          <a:lstStyle/>
          <a:p>
            <a:r>
              <a:rPr lang="bg-BG" sz="5700" b="1" dirty="0"/>
              <a:t>Merkitsevätkö minun rukoukseni </a:t>
            </a:r>
            <a:r>
              <a:rPr lang="fi-FI" sz="5700" b="1" dirty="0"/>
              <a:t>todella </a:t>
            </a:r>
            <a:r>
              <a:rPr lang="bg-BG" sz="5700" b="1" dirty="0"/>
              <a:t>jotakin</a:t>
            </a:r>
            <a:r>
              <a:rPr lang="bg-BG" sz="5700" b="1" dirty="0" smtClean="0"/>
              <a:t>?</a:t>
            </a:r>
            <a:endParaRPr lang="en-US" sz="5700" b="1" dirty="0" smtClean="0"/>
          </a:p>
          <a:p>
            <a:endParaRPr lang="fi-FI" sz="2400" b="1" dirty="0"/>
          </a:p>
        </p:txBody>
      </p:sp>
      <p:sp>
        <p:nvSpPr>
          <p:cNvPr id="6" name="Text Placeholder 2"/>
          <p:cNvSpPr txBox="1">
            <a:spLocks/>
          </p:cNvSpPr>
          <p:nvPr/>
        </p:nvSpPr>
        <p:spPr>
          <a:xfrm>
            <a:off x="0" y="304800"/>
            <a:ext cx="3581400" cy="2590800"/>
          </a:xfrm>
          <a:prstGeom prst="rect">
            <a:avLst/>
          </a:prstGeom>
        </p:spPr>
        <p:txBody>
          <a:bodyPr vert="horz" lIns="91440" tIns="45720" rIns="91440" bIns="45720" rtlCol="0" anchor="b">
            <a:normAutofit fontScale="85000"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41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rPr>
              <a:t>Eikö kaikkivaltias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41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rPr>
              <a:t>Jumala joka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41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rPr>
              <a:t>tapauksessa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41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rPr>
              <a:t>toteuta tahtonsa?</a:t>
            </a: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i-FI" sz="2400" b="1"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endParaRPr>
          </a:p>
        </p:txBody>
      </p:sp>
      <p:sp>
        <p:nvSpPr>
          <p:cNvPr id="7" name="Text Placeholder 2"/>
          <p:cNvSpPr txBox="1">
            <a:spLocks/>
          </p:cNvSpPr>
          <p:nvPr/>
        </p:nvSpPr>
        <p:spPr>
          <a:xfrm>
            <a:off x="76200" y="5181600"/>
            <a:ext cx="8991600" cy="1416269"/>
          </a:xfrm>
          <a:prstGeom prst="rect">
            <a:avLst/>
          </a:prstGeom>
        </p:spPr>
        <p:txBody>
          <a:bodyPr vert="horz" lIns="91440" tIns="45720" rIns="91440" bIns="45720" rtlCol="0" anchor="b">
            <a:normAutofit/>
          </a:bodyPr>
          <a:lstStyle/>
          <a:p>
            <a:pPr algn="ctr"/>
            <a:r>
              <a:rPr lang="fi-FI" sz="3700" b="1" dirty="0" smtClean="0"/>
              <a:t>Miksi pitää pyytää asiaa jonka Jumala tietää?</a:t>
            </a: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i-FI" sz="2400" b="1"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endParaRPr>
          </a:p>
        </p:txBody>
      </p:sp>
      <p:sp>
        <p:nvSpPr>
          <p:cNvPr id="8" name="Rectangle 7"/>
          <p:cNvSpPr/>
          <p:nvPr/>
        </p:nvSpPr>
        <p:spPr>
          <a:xfrm>
            <a:off x="0" y="2590800"/>
            <a:ext cx="7620000" cy="2876967"/>
          </a:xfrm>
          <a:prstGeom prst="rect">
            <a:avLst/>
          </a:prstGeom>
          <a:noFill/>
        </p:spPr>
        <p:txBody>
          <a:bodyPr wrap="square" lIns="91440" tIns="45720" rIns="91440" bIns="45720">
            <a:spAutoFit/>
          </a:bodyPr>
          <a:lstStyle/>
          <a:p>
            <a:pPr algn="ctr"/>
            <a:r>
              <a:rPr lang="fi-FI" sz="8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Miksi on rukoiltava?</a:t>
            </a:r>
            <a:endParaRPr lang="en-US" sz="8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3048000"/>
            <a:ext cx="5638800" cy="3581400"/>
          </a:xfrm>
          <a:prstGeom prst="rect">
            <a:avLst/>
          </a:prstGeom>
          <a:noFill/>
        </p:spPr>
        <p:txBody>
          <a:bodyPr wrap="square" rtlCol="0">
            <a:noAutofit/>
          </a:bodyPr>
          <a:lstStyle/>
          <a:p>
            <a:r>
              <a:rPr lang="fi-FI" sz="2000" b="1" dirty="0" smtClean="0"/>
              <a:t> </a:t>
            </a:r>
            <a:r>
              <a:rPr lang="fi-FI" sz="6600" b="1" dirty="0" smtClean="0">
                <a:solidFill>
                  <a:schemeClr val="accent1"/>
                </a:solidFill>
              </a:rPr>
              <a:t>HUOM!  </a:t>
            </a:r>
            <a:endParaRPr lang="fi-FI" sz="4400" b="1" dirty="0" smtClean="0">
              <a:solidFill>
                <a:schemeClr val="accent1"/>
              </a:solidFill>
            </a:endParaRPr>
          </a:p>
          <a:p>
            <a:r>
              <a:rPr lang="fi-FI" sz="2800" b="1" dirty="0" smtClean="0">
                <a:solidFill>
                  <a:schemeClr val="bg1"/>
                </a:solidFill>
              </a:rPr>
              <a:t>Ihmiselle delegoidut valtuudet </a:t>
            </a:r>
          </a:p>
          <a:p>
            <a:r>
              <a:rPr lang="fi-FI" sz="2800" b="1" dirty="0" smtClean="0">
                <a:solidFill>
                  <a:schemeClr val="bg1"/>
                </a:solidFill>
              </a:rPr>
              <a:t>maan päällä </a:t>
            </a:r>
            <a:r>
              <a:rPr lang="bg-BG" sz="2800" b="1" dirty="0" smtClean="0">
                <a:solidFill>
                  <a:schemeClr val="bg1"/>
                </a:solidFill>
              </a:rPr>
              <a:t>olivat niin lopulliset, että hänellä </a:t>
            </a:r>
            <a:r>
              <a:rPr lang="fi-FI" sz="2800" b="1" dirty="0" smtClean="0">
                <a:solidFill>
                  <a:schemeClr val="bg1"/>
                </a:solidFill>
              </a:rPr>
              <a:t> </a:t>
            </a:r>
            <a:r>
              <a:rPr lang="bg-BG" sz="2800" b="1" dirty="0" smtClean="0">
                <a:solidFill>
                  <a:schemeClr val="bg1"/>
                </a:solidFill>
              </a:rPr>
              <a:t>— ei ainoastaan Jumalalla — oli myös mahdollisuus luovuttaa ne toiselle</a:t>
            </a:r>
            <a:r>
              <a:rPr lang="fi-FI" sz="2800" b="1" dirty="0" smtClean="0">
                <a:solidFill>
                  <a:schemeClr val="bg1"/>
                </a:solidFill>
              </a:rPr>
              <a:t>.  </a:t>
            </a:r>
          </a:p>
          <a:p>
            <a:endParaRPr lang="fi-FI" sz="2000" b="1" dirty="0" smtClean="0">
              <a:solidFill>
                <a:schemeClr val="bg1"/>
              </a:solidFill>
            </a:endParaRPr>
          </a:p>
          <a:p>
            <a:r>
              <a:rPr lang="fi-FI" sz="2000" b="1" dirty="0" smtClean="0">
                <a:solidFill>
                  <a:schemeClr val="bg1"/>
                </a:solidFill>
              </a:rPr>
              <a:t/>
            </a:r>
            <a:br>
              <a:rPr lang="fi-FI" sz="2000" b="1" dirty="0" smtClean="0">
                <a:solidFill>
                  <a:schemeClr val="bg1"/>
                </a:solidFill>
              </a:rPr>
            </a:br>
            <a:endParaRPr lang="en-US" sz="2000" dirty="0" smtClean="0">
              <a:solidFill>
                <a:schemeClr val="bg1"/>
              </a:solidFill>
            </a:endParaRPr>
          </a:p>
          <a:p>
            <a:endParaRPr lang="fi-FI" sz="1600" dirty="0" smtClean="0">
              <a:solidFill>
                <a:schemeClr val="bg1"/>
              </a:solidFill>
            </a:endParaRPr>
          </a:p>
          <a:p>
            <a:endParaRPr lang="en-US" sz="2400" dirty="0" smtClean="0">
              <a:solidFill>
                <a:srgbClr val="92D050"/>
              </a:solidFill>
            </a:endParaRPr>
          </a:p>
          <a:p>
            <a:endParaRPr lang="en-US" dirty="0">
              <a:solidFill>
                <a:schemeClr val="bg1"/>
              </a:solidFill>
            </a:endParaRPr>
          </a:p>
        </p:txBody>
      </p:sp>
      <p:sp>
        <p:nvSpPr>
          <p:cNvPr id="5" name="TextBox 4"/>
          <p:cNvSpPr txBox="1"/>
          <p:nvPr/>
        </p:nvSpPr>
        <p:spPr>
          <a:xfrm>
            <a:off x="-76200" y="373559"/>
            <a:ext cx="5715000" cy="2369641"/>
          </a:xfrm>
          <a:prstGeom prst="rect">
            <a:avLst/>
          </a:prstGeom>
          <a:noFill/>
        </p:spPr>
        <p:txBody>
          <a:bodyPr wrap="square" rtlCol="0" anchor="b">
            <a:noAutofit/>
          </a:bodyPr>
          <a:lstStyle/>
          <a:p>
            <a:pPr algn="ctr"/>
            <a:r>
              <a:rPr lang="fi-FI" sz="4400" b="1" dirty="0" smtClean="0">
                <a:solidFill>
                  <a:srgbClr val="92D050"/>
                </a:solidFill>
              </a:rPr>
              <a:t>Ihminen kääntyi </a:t>
            </a:r>
          </a:p>
          <a:p>
            <a:pPr algn="ctr"/>
            <a:r>
              <a:rPr lang="fi-FI" sz="4400" b="1" dirty="0" smtClean="0">
                <a:solidFill>
                  <a:srgbClr val="92D050"/>
                </a:solidFill>
              </a:rPr>
              <a:t>Jumalaa vastaan,</a:t>
            </a:r>
          </a:p>
          <a:p>
            <a:pPr algn="ctr"/>
            <a:r>
              <a:rPr lang="fi-FI" sz="4400" b="1" dirty="0" smtClean="0">
                <a:solidFill>
                  <a:srgbClr val="92D050"/>
                </a:solidFill>
              </a:rPr>
              <a:t> ja paha pääsi maan </a:t>
            </a:r>
          </a:p>
          <a:p>
            <a:pPr algn="ctr"/>
            <a:r>
              <a:rPr lang="fi-FI" sz="4400" b="1" dirty="0" smtClean="0">
                <a:solidFill>
                  <a:srgbClr val="92D050"/>
                </a:solidFill>
              </a:rPr>
              <a:t>päällä valtaan.</a:t>
            </a:r>
            <a:endParaRPr lang="en-US" sz="4400" b="1" dirty="0">
              <a:solidFill>
                <a:srgbClr val="92D050"/>
              </a:solidFill>
            </a:endParaRPr>
          </a:p>
        </p:txBody>
      </p:sp>
      <p:pic>
        <p:nvPicPr>
          <p:cNvPr id="2051" name="Picture 3" descr="C:\Users\Ivo\Desktop\PP\evil_apple2.jpg"/>
          <p:cNvPicPr>
            <a:picLocks noChangeAspect="1" noChangeArrowheads="1"/>
          </p:cNvPicPr>
          <p:nvPr/>
        </p:nvPicPr>
        <p:blipFill>
          <a:blip r:embed="rId4" cstate="print"/>
          <a:srcRect t="2174"/>
          <a:stretch>
            <a:fillRect/>
          </a:stretch>
        </p:blipFill>
        <p:spPr bwMode="auto">
          <a:xfrm>
            <a:off x="5715000" y="0"/>
            <a:ext cx="3429000" cy="685800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304800"/>
            <a:ext cx="5334000" cy="6248400"/>
          </a:xfrm>
          <a:prstGeom prst="rect">
            <a:avLst/>
          </a:prstGeom>
          <a:noFill/>
        </p:spPr>
        <p:txBody>
          <a:bodyPr wrap="square" rtlCol="0">
            <a:noAutofit/>
          </a:bodyPr>
          <a:lstStyle/>
          <a:p>
            <a:r>
              <a:rPr lang="fi-FI" sz="2400" b="1" dirty="0" smtClean="0">
                <a:solidFill>
                  <a:schemeClr val="bg1"/>
                </a:solidFill>
                <a:latin typeface="Arial" pitchFamily="34" charset="0"/>
                <a:cs typeface="Arial" pitchFamily="34" charset="0"/>
              </a:rPr>
              <a:t>Luuk. 4:5-7 Perkele vei hänet korkealle vuorelle ja näytti hänelle  kaikki maailman valtakunnat  ja sanoi hänelle:</a:t>
            </a:r>
          </a:p>
          <a:p>
            <a:endParaRPr lang="fi-FI" sz="2400" b="1" dirty="0" smtClean="0">
              <a:solidFill>
                <a:schemeClr val="bg1"/>
              </a:solidFill>
              <a:latin typeface="Arial" pitchFamily="34" charset="0"/>
              <a:cs typeface="Arial" pitchFamily="34" charset="0"/>
            </a:endParaRPr>
          </a:p>
          <a:p>
            <a:r>
              <a:rPr lang="fi-FI" sz="2400" b="1" dirty="0" smtClean="0">
                <a:solidFill>
                  <a:schemeClr val="bg1"/>
                </a:solidFill>
                <a:latin typeface="Arial" pitchFamily="34" charset="0"/>
                <a:cs typeface="Arial" pitchFamily="34" charset="0"/>
              </a:rPr>
              <a:t>"Sinulle minä annan kaiken tämän valtapiirin ja sen loiston, sillä </a:t>
            </a:r>
            <a:r>
              <a:rPr lang="fi-FI" sz="2400" b="1" u="sng" dirty="0" smtClean="0">
                <a:solidFill>
                  <a:schemeClr val="bg1"/>
                </a:solidFill>
                <a:latin typeface="Arial" pitchFamily="34" charset="0"/>
                <a:cs typeface="Arial" pitchFamily="34" charset="0"/>
              </a:rPr>
              <a:t>minun haltuuni se on annettu, ja minä annan sen, kenelle tahdon</a:t>
            </a:r>
            <a:r>
              <a:rPr lang="fi-FI" sz="2400" b="1" dirty="0" smtClean="0">
                <a:solidFill>
                  <a:schemeClr val="bg1"/>
                </a:solidFill>
                <a:latin typeface="Arial" pitchFamily="34" charset="0"/>
                <a:cs typeface="Arial" pitchFamily="34" charset="0"/>
              </a:rPr>
              <a:t>. </a:t>
            </a:r>
          </a:p>
          <a:p>
            <a:r>
              <a:rPr lang="fi-FI" sz="2400" b="1" dirty="0" smtClean="0">
                <a:solidFill>
                  <a:schemeClr val="bg1"/>
                </a:solidFill>
                <a:latin typeface="Arial" pitchFamily="34" charset="0"/>
                <a:cs typeface="Arial" pitchFamily="34" charset="0"/>
              </a:rPr>
              <a:t>Jos sinä siis kumarrut minun eteeni, niin tämä kaikki on oleva sinun.” </a:t>
            </a:r>
            <a:endParaRPr lang="fi-FI" sz="2400" b="1" dirty="0" smtClean="0">
              <a:solidFill>
                <a:srgbClr val="92D050"/>
              </a:solidFill>
            </a:endParaRPr>
          </a:p>
          <a:p>
            <a:endParaRPr lang="fi-FI" b="1" dirty="0" smtClean="0">
              <a:solidFill>
                <a:srgbClr val="92D050"/>
              </a:solidFill>
            </a:endParaRPr>
          </a:p>
          <a:p>
            <a:pPr algn="ctr"/>
            <a:r>
              <a:rPr lang="fi-FI" sz="3600" b="1" dirty="0" smtClean="0">
                <a:solidFill>
                  <a:srgbClr val="92D050"/>
                </a:solidFill>
              </a:rPr>
              <a:t>Jeesus ei kieltänyt väitettä vääräksi.  Sen sijaan Hän voitti paholaisen!</a:t>
            </a:r>
            <a:endParaRPr lang="en-US" sz="3600" dirty="0" smtClean="0">
              <a:solidFill>
                <a:srgbClr val="92D050"/>
              </a:solidFill>
            </a:endParaRPr>
          </a:p>
          <a:p>
            <a:endParaRPr lang="en-US" dirty="0">
              <a:solidFill>
                <a:schemeClr val="bg1"/>
              </a:solidFill>
            </a:endParaRPr>
          </a:p>
        </p:txBody>
      </p:sp>
      <p:sp>
        <p:nvSpPr>
          <p:cNvPr id="5" name="TextBox 4"/>
          <p:cNvSpPr txBox="1"/>
          <p:nvPr/>
        </p:nvSpPr>
        <p:spPr>
          <a:xfrm>
            <a:off x="-76200" y="373559"/>
            <a:ext cx="5715000" cy="2369641"/>
          </a:xfrm>
          <a:prstGeom prst="rect">
            <a:avLst/>
          </a:prstGeom>
          <a:noFill/>
        </p:spPr>
        <p:txBody>
          <a:bodyPr wrap="square" rtlCol="0" anchor="b">
            <a:noAutofit/>
          </a:bodyPr>
          <a:lstStyle/>
          <a:p>
            <a:pPr algn="ctr"/>
            <a:endParaRPr lang="en-US" sz="4400" b="1" dirty="0">
              <a:solidFill>
                <a:srgbClr val="92D050"/>
              </a:solidFill>
            </a:endParaRPr>
          </a:p>
        </p:txBody>
      </p:sp>
      <p:pic>
        <p:nvPicPr>
          <p:cNvPr id="5123" name="Picture 3" descr="C:\Users\Ivo\Desktop\PP\6a00d8345191c169e200e5507628a48833-640wi.jpg"/>
          <p:cNvPicPr>
            <a:picLocks noChangeAspect="1" noChangeArrowheads="1"/>
          </p:cNvPicPr>
          <p:nvPr/>
        </p:nvPicPr>
        <p:blipFill>
          <a:blip r:embed="rId4" cstate="print">
            <a:lum bright="10000" contrast="30000"/>
          </a:blip>
          <a:srcRect l="6928" r="15138"/>
          <a:stretch>
            <a:fillRect/>
          </a:stretch>
        </p:blipFill>
        <p:spPr bwMode="auto">
          <a:xfrm>
            <a:off x="5715000" y="0"/>
            <a:ext cx="3429000" cy="686497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2286000"/>
            <a:ext cx="5220630" cy="4419600"/>
          </a:xfrm>
          <a:prstGeom prst="rect">
            <a:avLst/>
          </a:prstGeom>
          <a:noFill/>
        </p:spPr>
        <p:txBody>
          <a:bodyPr wrap="square" rtlCol="0">
            <a:noAutofit/>
          </a:bodyPr>
          <a:lstStyle/>
          <a:p>
            <a:r>
              <a:rPr lang="fi-FI" sz="2500" b="1" dirty="0" smtClean="0">
                <a:solidFill>
                  <a:schemeClr val="bg2"/>
                </a:solidFill>
                <a:latin typeface="Arial" pitchFamily="34" charset="0"/>
                <a:cs typeface="Arial" pitchFamily="34" charset="0"/>
              </a:rPr>
              <a:t>Maa-planeetta oli muuttunut </a:t>
            </a:r>
            <a:br>
              <a:rPr lang="fi-FI" sz="2500" b="1" dirty="0" smtClean="0">
                <a:solidFill>
                  <a:schemeClr val="bg2"/>
                </a:solidFill>
                <a:latin typeface="Arial" pitchFamily="34" charset="0"/>
                <a:cs typeface="Arial" pitchFamily="34" charset="0"/>
              </a:rPr>
            </a:br>
            <a:r>
              <a:rPr lang="fi-FI" sz="2500" b="1" dirty="0" smtClean="0">
                <a:solidFill>
                  <a:schemeClr val="bg2"/>
                </a:solidFill>
                <a:latin typeface="Arial" pitchFamily="34" charset="0"/>
                <a:cs typeface="Arial" pitchFamily="34" charset="0"/>
              </a:rPr>
              <a:t>pahuuden tyyssijaksi</a:t>
            </a:r>
            <a:r>
              <a:rPr lang="fi-FI" sz="2500" dirty="0" smtClean="0">
                <a:solidFill>
                  <a:schemeClr val="bg2"/>
                </a:solidFill>
                <a:latin typeface="Arial" pitchFamily="34" charset="0"/>
                <a:cs typeface="Arial" pitchFamily="34" charset="0"/>
              </a:rPr>
              <a:t/>
            </a:r>
            <a:br>
              <a:rPr lang="fi-FI" sz="2500" dirty="0" smtClean="0">
                <a:solidFill>
                  <a:schemeClr val="bg2"/>
                </a:solidFill>
                <a:latin typeface="Arial" pitchFamily="34" charset="0"/>
                <a:cs typeface="Arial" pitchFamily="34" charset="0"/>
              </a:rPr>
            </a:br>
            <a:endParaRPr lang="fi-FI" sz="2500" dirty="0" smtClean="0">
              <a:solidFill>
                <a:schemeClr val="bg2"/>
              </a:solidFill>
              <a:latin typeface="Arial" pitchFamily="34" charset="0"/>
              <a:cs typeface="Arial" pitchFamily="34" charset="0"/>
            </a:endParaRPr>
          </a:p>
          <a:p>
            <a:r>
              <a:rPr lang="fi-FI" sz="2500" b="1" dirty="0" smtClean="0">
                <a:solidFill>
                  <a:schemeClr val="accent4"/>
                </a:solidFill>
                <a:latin typeface="Arial" pitchFamily="34" charset="0"/>
                <a:cs typeface="Arial" pitchFamily="34" charset="0"/>
              </a:rPr>
              <a:t>Ihminen, luomakunnan kruunu, </a:t>
            </a:r>
            <a:br>
              <a:rPr lang="fi-FI" sz="2500" b="1" dirty="0" smtClean="0">
                <a:solidFill>
                  <a:schemeClr val="accent4"/>
                </a:solidFill>
                <a:latin typeface="Arial" pitchFamily="34" charset="0"/>
                <a:cs typeface="Arial" pitchFamily="34" charset="0"/>
              </a:rPr>
            </a:br>
            <a:r>
              <a:rPr lang="fi-FI" sz="2500" b="1" dirty="0" smtClean="0">
                <a:solidFill>
                  <a:schemeClr val="accent4"/>
                </a:solidFill>
                <a:latin typeface="Arial" pitchFamily="34" charset="0"/>
                <a:cs typeface="Arial" pitchFamily="34" charset="0"/>
              </a:rPr>
              <a:t>oli joutunut synnin ja paholaisen orjuuteen</a:t>
            </a:r>
            <a:r>
              <a:rPr lang="fi-FI" sz="2500" dirty="0" smtClean="0">
                <a:solidFill>
                  <a:schemeClr val="accent5"/>
                </a:solidFill>
                <a:latin typeface="Arial" pitchFamily="34" charset="0"/>
                <a:cs typeface="Arial" pitchFamily="34" charset="0"/>
              </a:rPr>
              <a:t>.</a:t>
            </a:r>
            <a:r>
              <a:rPr lang="fi-FI" sz="2500" dirty="0" smtClean="0">
                <a:solidFill>
                  <a:schemeClr val="bg2"/>
                </a:solidFill>
                <a:latin typeface="Arial" pitchFamily="34" charset="0"/>
                <a:cs typeface="Arial" pitchFamily="34" charset="0"/>
              </a:rPr>
              <a:t/>
            </a:r>
            <a:br>
              <a:rPr lang="fi-FI" sz="2500" dirty="0" smtClean="0">
                <a:solidFill>
                  <a:schemeClr val="bg2"/>
                </a:solidFill>
                <a:latin typeface="Arial" pitchFamily="34" charset="0"/>
                <a:cs typeface="Arial" pitchFamily="34" charset="0"/>
              </a:rPr>
            </a:br>
            <a:endParaRPr lang="fi-FI" sz="2500" dirty="0" smtClean="0">
              <a:solidFill>
                <a:schemeClr val="bg2"/>
              </a:solidFill>
              <a:latin typeface="Arial" pitchFamily="34" charset="0"/>
              <a:cs typeface="Arial" pitchFamily="34" charset="0"/>
            </a:endParaRPr>
          </a:p>
          <a:p>
            <a:r>
              <a:rPr lang="fi-FI" sz="2500" b="1" dirty="0" smtClean="0">
                <a:solidFill>
                  <a:schemeClr val="bg2"/>
                </a:solidFill>
                <a:latin typeface="Arial" pitchFamily="34" charset="0"/>
                <a:cs typeface="Arial" pitchFamily="34" charset="0"/>
              </a:rPr>
              <a:t>Ihmistä uhkasi synnin rangaistus ja iankaikkinen ero Jumalasta.</a:t>
            </a:r>
          </a:p>
          <a:p>
            <a:endParaRPr lang="fi-FI" sz="2500" dirty="0" smtClean="0">
              <a:solidFill>
                <a:schemeClr val="bg2"/>
              </a:solidFill>
              <a:latin typeface="Arial" pitchFamily="34" charset="0"/>
              <a:cs typeface="Arial" pitchFamily="34" charset="0"/>
            </a:endParaRPr>
          </a:p>
          <a:p>
            <a:pPr algn="ctr">
              <a:buNone/>
            </a:pPr>
            <a:r>
              <a:rPr lang="fi-FI" sz="2500" b="1" dirty="0" smtClean="0">
                <a:solidFill>
                  <a:schemeClr val="accent4"/>
                </a:solidFill>
                <a:latin typeface="Arial" pitchFamily="34" charset="0"/>
                <a:cs typeface="Arial" pitchFamily="34" charset="0"/>
              </a:rPr>
              <a:t>Miten tämä oli korjattavissa?</a:t>
            </a:r>
            <a:endParaRPr lang="bg-BG" sz="2500" b="1" dirty="0" smtClean="0">
              <a:solidFill>
                <a:schemeClr val="accent4"/>
              </a:solidFill>
              <a:latin typeface="Arial" pitchFamily="34" charset="0"/>
              <a:cs typeface="Arial" pitchFamily="34" charset="0"/>
            </a:endParaRPr>
          </a:p>
          <a:p>
            <a:endParaRPr lang="en-US" dirty="0">
              <a:solidFill>
                <a:schemeClr val="bg1"/>
              </a:solidFill>
            </a:endParaRPr>
          </a:p>
        </p:txBody>
      </p:sp>
      <p:sp>
        <p:nvSpPr>
          <p:cNvPr id="5" name="TextBox 4"/>
          <p:cNvSpPr txBox="1"/>
          <p:nvPr/>
        </p:nvSpPr>
        <p:spPr>
          <a:xfrm>
            <a:off x="0" y="609600"/>
            <a:ext cx="9144000" cy="1600200"/>
          </a:xfrm>
          <a:prstGeom prst="rect">
            <a:avLst/>
          </a:prstGeom>
          <a:noFill/>
        </p:spPr>
        <p:txBody>
          <a:bodyPr wrap="square" rtlCol="0" anchor="b">
            <a:noAutofit/>
          </a:bodyPr>
          <a:lstStyle/>
          <a:p>
            <a:pPr algn="ctr"/>
            <a:r>
              <a:rPr lang="fi-FI" sz="7500" b="1" dirty="0" smtClean="0">
                <a:solidFill>
                  <a:schemeClr val="accent2">
                    <a:lumMod val="75000"/>
                  </a:schemeClr>
                </a:solidFill>
              </a:rPr>
              <a:t>Ongelma, joka oli </a:t>
            </a:r>
            <a:br>
              <a:rPr lang="fi-FI" sz="7500" b="1" dirty="0" smtClean="0">
                <a:solidFill>
                  <a:schemeClr val="accent2">
                    <a:lumMod val="75000"/>
                  </a:schemeClr>
                </a:solidFill>
              </a:rPr>
            </a:br>
            <a:r>
              <a:rPr lang="fi-FI" sz="7500" b="1" dirty="0" smtClean="0">
                <a:solidFill>
                  <a:schemeClr val="accent2">
                    <a:lumMod val="75000"/>
                  </a:schemeClr>
                </a:solidFill>
              </a:rPr>
              <a:t>tullut ihmisen kautta:</a:t>
            </a:r>
            <a:endParaRPr lang="en-US" sz="7500" b="1" dirty="0">
              <a:solidFill>
                <a:schemeClr val="accent2">
                  <a:lumMod val="75000"/>
                </a:schemeClr>
              </a:solidFill>
            </a:endParaRPr>
          </a:p>
        </p:txBody>
      </p:sp>
      <p:pic>
        <p:nvPicPr>
          <p:cNvPr id="1026" name="Picture 2"/>
          <p:cNvPicPr>
            <a:picLocks noChangeAspect="1" noChangeArrowheads="1"/>
          </p:cNvPicPr>
          <p:nvPr/>
        </p:nvPicPr>
        <p:blipFill>
          <a:blip r:embed="rId4" cstate="print"/>
          <a:srcRect/>
          <a:stretch>
            <a:fillRect/>
          </a:stretch>
        </p:blipFill>
        <p:spPr bwMode="auto">
          <a:xfrm>
            <a:off x="5715000" y="4286250"/>
            <a:ext cx="3429000" cy="25717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6200" y="1"/>
            <a:ext cx="7772400" cy="838199"/>
          </a:xfrm>
        </p:spPr>
        <p:txBody>
          <a:bodyPr anchor="b">
            <a:noAutofit/>
          </a:bodyPr>
          <a:lstStyle/>
          <a:p>
            <a:pPr algn="ctr"/>
            <a:r>
              <a:rPr lang="fi-FI" sz="4400" b="1" dirty="0" smtClean="0"/>
              <a:t>Ratkaisukin tuli ihmisen kautta</a:t>
            </a:r>
            <a:endParaRPr lang="en-US" sz="4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a:off x="838200" y="1143000"/>
            <a:ext cx="8305800" cy="5386090"/>
          </a:xfrm>
          <a:prstGeom prst="rect">
            <a:avLst/>
          </a:prstGeom>
        </p:spPr>
        <p:txBody>
          <a:bodyPr wrap="square">
            <a:spAutoFit/>
          </a:bodyPr>
          <a:lstStyle/>
          <a:p>
            <a:pPr algn="ctr"/>
            <a:r>
              <a:rPr lang="fi-FI" sz="4000" b="1" dirty="0" smtClean="0">
                <a:solidFill>
                  <a:schemeClr val="tx1">
                    <a:lumMod val="90000"/>
                    <a:lumOff val="10000"/>
                  </a:schemeClr>
                </a:solidFill>
              </a:rPr>
              <a:t>		</a:t>
            </a:r>
            <a:r>
              <a:rPr lang="fi-FI" sz="4000" b="1" dirty="0" smtClean="0">
                <a:solidFill>
                  <a:schemeClr val="accent6">
                    <a:lumMod val="75000"/>
                  </a:schemeClr>
                </a:solidFill>
                <a:effectLst>
                  <a:outerShdw blurRad="38100" dist="38100" dir="2700000" algn="tl">
                    <a:srgbClr val="000000">
                      <a:alpha val="43137"/>
                    </a:srgbClr>
                  </a:outerShdw>
                </a:effectLst>
              </a:rPr>
              <a:t>JUMALAN OLI ITSE TULTAVA </a:t>
            </a:r>
          </a:p>
          <a:p>
            <a:pPr algn="ctr"/>
            <a:r>
              <a:rPr lang="fi-FI" sz="4000" b="1" dirty="0" smtClean="0">
                <a:solidFill>
                  <a:schemeClr val="accent6">
                    <a:lumMod val="75000"/>
                  </a:schemeClr>
                </a:solidFill>
                <a:effectLst>
                  <a:outerShdw blurRad="38100" dist="38100" dir="2700000" algn="tl">
                    <a:srgbClr val="000000">
                      <a:alpha val="43137"/>
                    </a:srgbClr>
                  </a:outerShdw>
                </a:effectLst>
              </a:rPr>
              <a:t>		IHMISEKSI MAAN PÄÄLLE: </a:t>
            </a:r>
            <a:endParaRPr lang="fi-FI" sz="2800" b="1" dirty="0" smtClean="0">
              <a:solidFill>
                <a:schemeClr val="accent6">
                  <a:lumMod val="75000"/>
                </a:schemeClr>
              </a:solidFill>
              <a:effectLst>
                <a:outerShdw blurRad="38100" dist="38100" dir="2700000" algn="tl">
                  <a:srgbClr val="000000">
                    <a:alpha val="43137"/>
                  </a:srgbClr>
                </a:outerShdw>
              </a:effectLst>
            </a:endParaRPr>
          </a:p>
          <a:p>
            <a:r>
              <a:rPr lang="fi-FI" sz="2800" b="1" dirty="0" smtClean="0">
                <a:solidFill>
                  <a:schemeClr val="tx1">
                    <a:lumMod val="90000"/>
                    <a:lumOff val="10000"/>
                  </a:schemeClr>
                </a:solidFill>
              </a:rPr>
              <a:t>	</a:t>
            </a:r>
          </a:p>
          <a:p>
            <a:pPr lvl="5">
              <a:buFont typeface="Wingdings" pitchFamily="2" charset="2"/>
              <a:buChar char="ü"/>
            </a:pPr>
            <a:r>
              <a:rPr lang="fi-FI" sz="3600" b="1" dirty="0" smtClean="0">
                <a:solidFill>
                  <a:schemeClr val="tx1">
                    <a:lumMod val="90000"/>
                    <a:lumOff val="10000"/>
                  </a:schemeClr>
                </a:solidFill>
              </a:rPr>
              <a:t> Elettävä synnitön elämä</a:t>
            </a:r>
            <a:r>
              <a:rPr lang="fi-FI" sz="2800" b="1" dirty="0" smtClean="0">
                <a:solidFill>
                  <a:schemeClr val="tx1">
                    <a:lumMod val="90000"/>
                    <a:lumOff val="10000"/>
                  </a:schemeClr>
                </a:solidFill>
              </a:rPr>
              <a:t/>
            </a:r>
            <a:br>
              <a:rPr lang="fi-FI" sz="2800" b="1" dirty="0" smtClean="0">
                <a:solidFill>
                  <a:schemeClr val="tx1">
                    <a:lumMod val="90000"/>
                    <a:lumOff val="10000"/>
                  </a:schemeClr>
                </a:solidFill>
              </a:rPr>
            </a:br>
            <a:endParaRPr lang="fi-FI" sz="2800" b="1" dirty="0" smtClean="0">
              <a:solidFill>
                <a:schemeClr val="tx1">
                  <a:lumMod val="90000"/>
                  <a:lumOff val="10000"/>
                </a:schemeClr>
              </a:solidFill>
            </a:endParaRPr>
          </a:p>
          <a:p>
            <a:pPr lvl="5">
              <a:buFont typeface="Wingdings" pitchFamily="2" charset="2"/>
              <a:buChar char="ü"/>
            </a:pPr>
            <a:r>
              <a:rPr lang="fi-FI" sz="3600" b="1" dirty="0" smtClean="0">
                <a:solidFill>
                  <a:schemeClr val="tx1">
                    <a:lumMod val="90000"/>
                    <a:lumOff val="10000"/>
                  </a:schemeClr>
                </a:solidFill>
              </a:rPr>
              <a:t> Kärsittävä ihmisenä syntien       	rangaistus</a:t>
            </a:r>
            <a:r>
              <a:rPr lang="fi-FI" sz="2800" b="1" dirty="0" smtClean="0">
                <a:solidFill>
                  <a:schemeClr val="tx1">
                    <a:lumMod val="90000"/>
                    <a:lumOff val="10000"/>
                  </a:schemeClr>
                </a:solidFill>
              </a:rPr>
              <a:t/>
            </a:r>
            <a:br>
              <a:rPr lang="fi-FI" sz="2800" b="1" dirty="0" smtClean="0">
                <a:solidFill>
                  <a:schemeClr val="tx1">
                    <a:lumMod val="90000"/>
                    <a:lumOff val="10000"/>
                  </a:schemeClr>
                </a:solidFill>
              </a:rPr>
            </a:br>
            <a:endParaRPr lang="fi-FI" sz="2800" b="1" dirty="0" smtClean="0">
              <a:solidFill>
                <a:schemeClr val="tx1">
                  <a:lumMod val="90000"/>
                  <a:lumOff val="10000"/>
                </a:schemeClr>
              </a:solidFill>
            </a:endParaRPr>
          </a:p>
          <a:p>
            <a:pPr lvl="5">
              <a:buFont typeface="Wingdings" pitchFamily="2" charset="2"/>
              <a:buChar char="ü"/>
            </a:pPr>
            <a:r>
              <a:rPr lang="fi-FI" sz="3600" b="1" dirty="0" smtClean="0">
                <a:solidFill>
                  <a:schemeClr val="tx1">
                    <a:lumMod val="90000"/>
                    <a:lumOff val="10000"/>
                  </a:schemeClr>
                </a:solidFill>
              </a:rPr>
              <a:t>Peruutettava paholaisen</a:t>
            </a:r>
            <a:br>
              <a:rPr lang="fi-FI" sz="3600" b="1" dirty="0" smtClean="0">
                <a:solidFill>
                  <a:schemeClr val="tx1">
                    <a:lumMod val="90000"/>
                    <a:lumOff val="10000"/>
                  </a:schemeClr>
                </a:solidFill>
              </a:rPr>
            </a:br>
            <a:r>
              <a:rPr lang="fi-FI" sz="3600" b="1" dirty="0" smtClean="0">
                <a:solidFill>
                  <a:schemeClr val="tx1">
                    <a:lumMod val="90000"/>
                    <a:lumOff val="10000"/>
                  </a:schemeClr>
                </a:solidFill>
              </a:rPr>
              <a:t>	valta ihmiskuntaan nähden.</a:t>
            </a:r>
            <a:endParaRPr lang="en-US" sz="3600" dirty="0">
              <a:solidFill>
                <a:schemeClr val="tx1">
                  <a:lumMod val="90000"/>
                  <a:lumOff val="10000"/>
                </a:schemeClr>
              </a:solidFill>
              <a:effectLst>
                <a:outerShdw blurRad="38100" dist="38100" dir="2700000" algn="tl">
                  <a:srgbClr val="000000">
                    <a:alpha val="43137"/>
                  </a:srgbClr>
                </a:outerShdw>
              </a:effectLst>
            </a:endParaRPr>
          </a:p>
        </p:txBody>
      </p:sp>
      <p:pic>
        <p:nvPicPr>
          <p:cNvPr id="3074" name="Picture 2" descr="C:\Users\Ivo\Desktop\PP\Jesus_crusified[1].jpg"/>
          <p:cNvPicPr>
            <a:picLocks noChangeAspect="1" noChangeArrowheads="1"/>
          </p:cNvPicPr>
          <p:nvPr/>
        </p:nvPicPr>
        <p:blipFill>
          <a:blip r:embed="rId4" cstate="print">
            <a:lum bright="10000" contrast="30000"/>
          </a:blip>
          <a:srcRect l="5112" t="2000" r="46000" b="2000"/>
          <a:stretch>
            <a:fillRect/>
          </a:stretch>
        </p:blipFill>
        <p:spPr bwMode="auto">
          <a:xfrm>
            <a:off x="0" y="1981200"/>
            <a:ext cx="2914650" cy="396240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143000"/>
            <a:ext cx="4648200" cy="4062651"/>
          </a:xfrm>
          <a:prstGeom prst="rect">
            <a:avLst/>
          </a:prstGeom>
          <a:noFill/>
        </p:spPr>
        <p:txBody>
          <a:bodyPr wrap="square" rtlCol="0">
            <a:spAutoFit/>
          </a:bodyPr>
          <a:lstStyle/>
          <a:p>
            <a:r>
              <a:rPr lang="fi-FI" sz="4800" b="1" dirty="0" smtClean="0">
                <a:solidFill>
                  <a:srgbClr val="0DA31B"/>
                </a:solidFill>
                <a:effectLst>
                  <a:outerShdw blurRad="38100" dist="38100" dir="2700000" algn="tl">
                    <a:srgbClr val="000000">
                      <a:alpha val="43137"/>
                    </a:srgbClr>
                  </a:outerShdw>
                </a:effectLst>
              </a:rPr>
              <a:t>Jeesuksesta tuli ihmiskunnan uusi</a:t>
            </a:r>
          </a:p>
          <a:p>
            <a:r>
              <a:rPr lang="fi-FI" sz="4800" b="1" dirty="0" smtClean="0">
                <a:solidFill>
                  <a:srgbClr val="0DA31B"/>
                </a:solidFill>
                <a:effectLst>
                  <a:outerShdw blurRad="38100" dist="38100" dir="2700000" algn="tl">
                    <a:srgbClr val="000000">
                      <a:alpha val="43137"/>
                    </a:srgbClr>
                  </a:outerShdw>
                </a:effectLst>
              </a:rPr>
              <a:t>pää ja edustaja</a:t>
            </a:r>
          </a:p>
          <a:p>
            <a:r>
              <a:rPr lang="fi-FI" sz="4800" b="1" dirty="0" smtClean="0">
                <a:solidFill>
                  <a:srgbClr val="0DA31B"/>
                </a:solidFill>
                <a:effectLst>
                  <a:outerShdw blurRad="38100" dist="38100" dir="2700000" algn="tl">
                    <a:srgbClr val="000000">
                      <a:alpha val="43137"/>
                    </a:srgbClr>
                  </a:outerShdw>
                </a:effectLst>
              </a:rPr>
              <a:t>Isän Jumalan edessä.</a:t>
            </a:r>
          </a:p>
          <a:p>
            <a:endParaRPr lang="fi-FI" dirty="0" smtClean="0"/>
          </a:p>
        </p:txBody>
      </p:sp>
      <p:pic>
        <p:nvPicPr>
          <p:cNvPr id="6" name="Picture 5" descr="F:\MIRJAMIN KONE\IVANOV\RUKOUSOPETUSTA ja -PUHEITA\Rukous Jeesuksen nimessä\resurrezione_di_gesu.jpg"/>
          <p:cNvPicPr>
            <a:picLocks noChangeAspect="1" noChangeArrowheads="1"/>
          </p:cNvPicPr>
          <p:nvPr/>
        </p:nvPicPr>
        <p:blipFill>
          <a:blip r:embed="rId2" cstate="print"/>
          <a:srcRect l="4663" r="21899" b="9104"/>
          <a:stretch>
            <a:fillRect/>
          </a:stretch>
        </p:blipFill>
        <p:spPr bwMode="auto">
          <a:xfrm>
            <a:off x="4953000" y="990600"/>
            <a:ext cx="2514600" cy="2554514"/>
          </a:xfrm>
          <a:prstGeom prst="rect">
            <a:avLst/>
          </a:prstGeom>
          <a:noFill/>
        </p:spPr>
      </p:pic>
      <p:sp>
        <p:nvSpPr>
          <p:cNvPr id="7" name="TextBox 6"/>
          <p:cNvSpPr txBox="1"/>
          <p:nvPr/>
        </p:nvSpPr>
        <p:spPr>
          <a:xfrm>
            <a:off x="4953000" y="3657600"/>
            <a:ext cx="3962400" cy="3016210"/>
          </a:xfrm>
          <a:prstGeom prst="rect">
            <a:avLst/>
          </a:prstGeom>
          <a:noFill/>
        </p:spPr>
        <p:txBody>
          <a:bodyPr wrap="square" rtlCol="0">
            <a:spAutoFit/>
          </a:bodyPr>
          <a:lstStyle/>
          <a:p>
            <a:r>
              <a:rPr lang="fi-FI" b="1" dirty="0" smtClean="0">
                <a:solidFill>
                  <a:srgbClr val="F35C1F"/>
                </a:solidFill>
              </a:rPr>
              <a:t>1 Kor. 15:</a:t>
            </a:r>
          </a:p>
          <a:p>
            <a:r>
              <a:rPr lang="fi-FI" b="1" u="sng" dirty="0" smtClean="0"/>
              <a:t>Ensimmäinen ihminen </a:t>
            </a:r>
            <a:r>
              <a:rPr lang="fi-FI" b="1" dirty="0" smtClean="0"/>
              <a:t>oli maasta, maallinen, </a:t>
            </a:r>
            <a:r>
              <a:rPr lang="fi-FI" b="1" u="sng" dirty="0" smtClean="0"/>
              <a:t>toinen ihminen </a:t>
            </a:r>
            <a:r>
              <a:rPr lang="fi-FI" b="1" dirty="0" smtClean="0"/>
              <a:t>on taivaasta. </a:t>
            </a:r>
          </a:p>
          <a:p>
            <a:endParaRPr lang="fi-FI" sz="1400" b="1" dirty="0" smtClean="0"/>
          </a:p>
          <a:p>
            <a:r>
              <a:rPr lang="fi-FI" b="1" dirty="0" smtClean="0"/>
              <a:t>Koska kuolema on tullut </a:t>
            </a:r>
            <a:r>
              <a:rPr lang="fi-FI" b="1" u="sng" dirty="0" smtClean="0"/>
              <a:t>ihmisen kautta</a:t>
            </a:r>
            <a:r>
              <a:rPr lang="fi-FI" b="1" dirty="0" smtClean="0"/>
              <a:t>, niin on myöskin kuolleitten ylösnousemus tullut </a:t>
            </a:r>
            <a:r>
              <a:rPr lang="fi-FI" b="1" u="sng" dirty="0" smtClean="0"/>
              <a:t>ihmisen kautta.</a:t>
            </a:r>
          </a:p>
          <a:p>
            <a:endParaRPr lang="fi-FI" sz="1400" b="1" dirty="0" smtClean="0"/>
          </a:p>
          <a:p>
            <a:r>
              <a:rPr lang="fi-FI" b="1" dirty="0" smtClean="0"/>
              <a:t>Niin kuin kaikki kuolevat </a:t>
            </a:r>
            <a:r>
              <a:rPr lang="fi-FI" b="1" u="sng" dirty="0" smtClean="0"/>
              <a:t>Aadamissa</a:t>
            </a:r>
            <a:r>
              <a:rPr lang="fi-FI" b="1" dirty="0" smtClean="0"/>
              <a:t>, niin myös kaikki tehdään eläviksi </a:t>
            </a:r>
            <a:r>
              <a:rPr lang="fi-FI" b="1" u="sng" dirty="0" smtClean="0"/>
              <a:t>Kristuksessa</a:t>
            </a:r>
            <a:r>
              <a:rPr lang="fi-FI" b="1" dirty="0" smtClean="0"/>
              <a: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715000" y="0"/>
            <a:ext cx="3429000" cy="5105400"/>
          </a:xfrm>
          <a:prstGeom prst="rect">
            <a:avLst/>
          </a:prstGeom>
          <a:noFill/>
        </p:spPr>
        <p:txBody>
          <a:bodyPr wrap="square" rtlCol="0">
            <a:noAutofit/>
          </a:bodyPr>
          <a:lstStyle/>
          <a:p>
            <a:r>
              <a:rPr lang="bg-BG" sz="3000" b="1" dirty="0" smtClean="0">
                <a:solidFill>
                  <a:srgbClr val="54A40C"/>
                </a:solidFill>
                <a:effectLst>
                  <a:outerShdw blurRad="38100" dist="38100" dir="2700000" algn="tl">
                    <a:srgbClr val="000000">
                      <a:alpha val="43137"/>
                    </a:srgbClr>
                  </a:outerShdw>
                </a:effectLst>
                <a:latin typeface="Arial" pitchFamily="34" charset="0"/>
                <a:cs typeface="Arial" pitchFamily="34" charset="0"/>
              </a:rPr>
              <a:t>Jumala tarvitsee</a:t>
            </a:r>
            <a:endParaRPr lang="en-US" sz="1400" b="1" dirty="0" smtClean="0">
              <a:solidFill>
                <a:srgbClr val="54A40C"/>
              </a:solidFill>
              <a:effectLst>
                <a:outerShdw blurRad="38100" dist="38100" dir="2700000" algn="tl">
                  <a:srgbClr val="000000">
                    <a:alpha val="43137"/>
                  </a:srgbClr>
                </a:outerShdw>
              </a:effectLst>
              <a:latin typeface="Arial" pitchFamily="34" charset="0"/>
              <a:cs typeface="Arial" pitchFamily="34" charset="0"/>
            </a:endParaRPr>
          </a:p>
          <a:p>
            <a:endParaRPr lang="en-US" sz="1400" b="1" dirty="0" smtClean="0">
              <a:solidFill>
                <a:schemeClr val="accent2">
                  <a:lumMod val="75000"/>
                </a:schemeClr>
              </a:solidFill>
              <a:latin typeface="Arial" pitchFamily="34" charset="0"/>
              <a:cs typeface="Arial" pitchFamily="34" charset="0"/>
            </a:endParaRPr>
          </a:p>
          <a:p>
            <a:pPr>
              <a:buFont typeface="Wingdings" pitchFamily="2" charset="2"/>
              <a:buChar char="Ø"/>
            </a:pPr>
            <a:r>
              <a:rPr lang="bg-BG" sz="2000" b="1" dirty="0" smtClean="0">
                <a:solidFill>
                  <a:schemeClr val="tx1">
                    <a:lumMod val="90000"/>
                    <a:lumOff val="10000"/>
                  </a:schemeClr>
                </a:solidFill>
                <a:latin typeface="Arial" pitchFamily="34" charset="0"/>
                <a:cs typeface="Arial" pitchFamily="34" charset="0"/>
              </a:rPr>
              <a:t>ihmisen käsiä </a:t>
            </a:r>
            <a:r>
              <a:rPr lang="fi-FI" sz="2000" b="1" dirty="0" smtClean="0">
                <a:solidFill>
                  <a:schemeClr val="accent6">
                    <a:lumMod val="75000"/>
                  </a:schemeClr>
                </a:solidFill>
                <a:latin typeface="Arial" pitchFamily="34" charset="0"/>
                <a:cs typeface="Arial" pitchFamily="34" charset="0"/>
              </a:rPr>
              <a:t>pantaviksi </a:t>
            </a:r>
            <a:r>
              <a:rPr lang="bg-BG" sz="2000" b="1" dirty="0" smtClean="0">
                <a:solidFill>
                  <a:schemeClr val="accent6">
                    <a:lumMod val="75000"/>
                  </a:schemeClr>
                </a:solidFill>
                <a:latin typeface="Arial" pitchFamily="34" charset="0"/>
                <a:cs typeface="Arial" pitchFamily="34" charset="0"/>
              </a:rPr>
              <a:t>sairaiden päälle,</a:t>
            </a:r>
            <a:endParaRPr lang="en-US" sz="2000" b="1" dirty="0" smtClean="0">
              <a:solidFill>
                <a:schemeClr val="accent6">
                  <a:lumMod val="75000"/>
                </a:schemeClr>
              </a:solidFill>
              <a:latin typeface="Arial" pitchFamily="34" charset="0"/>
              <a:cs typeface="Arial" pitchFamily="34" charset="0"/>
            </a:endParaRPr>
          </a:p>
          <a:p>
            <a:pPr>
              <a:buFont typeface="Wingdings" pitchFamily="2" charset="2"/>
              <a:buChar char="Ø"/>
            </a:pPr>
            <a:endParaRPr lang="en-US" sz="1400" b="1" dirty="0" smtClean="0">
              <a:solidFill>
                <a:schemeClr val="accent6">
                  <a:lumMod val="75000"/>
                </a:schemeClr>
              </a:solidFill>
              <a:latin typeface="Arial" pitchFamily="34" charset="0"/>
              <a:cs typeface="Arial" pitchFamily="34" charset="0"/>
            </a:endParaRPr>
          </a:p>
          <a:p>
            <a:pPr>
              <a:buFont typeface="Wingdings" pitchFamily="2" charset="2"/>
              <a:buChar char="Ø"/>
            </a:pPr>
            <a:r>
              <a:rPr lang="bg-BG" sz="2000" b="1" dirty="0" smtClean="0">
                <a:solidFill>
                  <a:schemeClr val="tx1">
                    <a:lumMod val="90000"/>
                    <a:lumOff val="10000"/>
                  </a:schemeClr>
                </a:solidFill>
                <a:latin typeface="Arial" pitchFamily="34" charset="0"/>
                <a:cs typeface="Arial" pitchFamily="34" charset="0"/>
              </a:rPr>
              <a:t>ihmisen äänen </a:t>
            </a:r>
            <a:endParaRPr lang="en-US" sz="2000" b="1" dirty="0" smtClean="0">
              <a:solidFill>
                <a:schemeClr val="tx1">
                  <a:lumMod val="90000"/>
                  <a:lumOff val="10000"/>
                </a:schemeClr>
              </a:solidFill>
              <a:latin typeface="Arial" pitchFamily="34" charset="0"/>
              <a:cs typeface="Arial" pitchFamily="34" charset="0"/>
            </a:endParaRPr>
          </a:p>
          <a:p>
            <a:r>
              <a:rPr lang="bg-BG" sz="2000" b="1" dirty="0" smtClean="0">
                <a:solidFill>
                  <a:schemeClr val="accent6">
                    <a:lumMod val="75000"/>
                  </a:schemeClr>
                </a:solidFill>
                <a:latin typeface="Arial" pitchFamily="34" charset="0"/>
                <a:cs typeface="Arial" pitchFamily="34" charset="0"/>
              </a:rPr>
              <a:t>julistamaan</a:t>
            </a:r>
            <a:r>
              <a:rPr lang="fi-FI" sz="2000" b="1" dirty="0" smtClean="0">
                <a:solidFill>
                  <a:schemeClr val="accent6">
                    <a:lumMod val="75000"/>
                  </a:schemeClr>
                </a:solidFill>
                <a:latin typeface="Arial" pitchFamily="34" charset="0"/>
                <a:cs typeface="Arial" pitchFamily="34" charset="0"/>
              </a:rPr>
              <a:t> evankeliumia,</a:t>
            </a:r>
          </a:p>
          <a:p>
            <a:endParaRPr lang="fi-FI" sz="2000" b="1" dirty="0" smtClean="0">
              <a:solidFill>
                <a:schemeClr val="accent6">
                  <a:lumMod val="75000"/>
                </a:schemeClr>
              </a:solidFill>
              <a:latin typeface="Arial" pitchFamily="34" charset="0"/>
              <a:cs typeface="Arial" pitchFamily="34" charset="0"/>
            </a:endParaRPr>
          </a:p>
          <a:p>
            <a:pPr>
              <a:buFont typeface="Wingdings" pitchFamily="2" charset="2"/>
              <a:buChar char="Ø"/>
            </a:pPr>
            <a:r>
              <a:rPr lang="fi-FI" sz="2000" b="1" dirty="0" smtClean="0">
                <a:solidFill>
                  <a:schemeClr val="tx1">
                    <a:lumMod val="90000"/>
                    <a:lumOff val="10000"/>
                  </a:schemeClr>
                </a:solidFill>
                <a:latin typeface="Arial" pitchFamily="34" charset="0"/>
                <a:cs typeface="Arial" pitchFamily="34" charset="0"/>
              </a:rPr>
              <a:t>i</a:t>
            </a:r>
            <a:r>
              <a:rPr lang="bg-BG" sz="2000" b="1" dirty="0" smtClean="0">
                <a:solidFill>
                  <a:schemeClr val="tx1">
                    <a:lumMod val="90000"/>
                    <a:lumOff val="10000"/>
                  </a:schemeClr>
                </a:solidFill>
                <a:latin typeface="Arial" pitchFamily="34" charset="0"/>
                <a:cs typeface="Arial" pitchFamily="34" charset="0"/>
              </a:rPr>
              <a:t>hmisen jalat </a:t>
            </a:r>
            <a:r>
              <a:rPr lang="fi-FI" sz="2000" b="1" dirty="0" smtClean="0">
                <a:solidFill>
                  <a:schemeClr val="accent1"/>
                </a:solidFill>
                <a:latin typeface="Arial" pitchFamily="34" charset="0"/>
                <a:cs typeface="Arial" pitchFamily="34" charset="0"/>
              </a:rPr>
              <a:t>toimittamaan asioitaan</a:t>
            </a:r>
            <a:endParaRPr lang="en-US" sz="2000" b="1" dirty="0" smtClean="0">
              <a:solidFill>
                <a:schemeClr val="accent1"/>
              </a:solidFill>
              <a:latin typeface="Arial" pitchFamily="34" charset="0"/>
              <a:cs typeface="Arial" pitchFamily="34" charset="0"/>
            </a:endParaRPr>
          </a:p>
          <a:p>
            <a:endParaRPr lang="fi-FI" sz="2000" b="1" dirty="0" smtClean="0">
              <a:solidFill>
                <a:schemeClr val="accent2">
                  <a:lumMod val="75000"/>
                </a:schemeClr>
              </a:solidFill>
              <a:latin typeface="Arial" pitchFamily="34" charset="0"/>
              <a:cs typeface="Arial" pitchFamily="34" charset="0"/>
            </a:endParaRPr>
          </a:p>
          <a:p>
            <a:pPr>
              <a:buFont typeface="Wingdings" pitchFamily="2" charset="2"/>
              <a:buChar char="Ø"/>
            </a:pPr>
            <a:r>
              <a:rPr lang="fi-FI" sz="2000" b="1" dirty="0" smtClean="0">
                <a:solidFill>
                  <a:schemeClr val="tx1">
                    <a:lumMod val="90000"/>
                    <a:lumOff val="10000"/>
                  </a:schemeClr>
                </a:solidFill>
                <a:latin typeface="Arial" pitchFamily="34" charset="0"/>
                <a:cs typeface="Arial" pitchFamily="34" charset="0"/>
              </a:rPr>
              <a:t>ihmisen rukoilemaan</a:t>
            </a:r>
          </a:p>
          <a:p>
            <a:r>
              <a:rPr lang="fi-FI" sz="2000" b="1" dirty="0" smtClean="0">
                <a:solidFill>
                  <a:schemeClr val="accent6">
                    <a:lumMod val="75000"/>
                  </a:schemeClr>
                </a:solidFill>
                <a:latin typeface="Arial" pitchFamily="34" charset="0"/>
                <a:cs typeface="Arial" pitchFamily="34" charset="0"/>
              </a:rPr>
              <a:t> ja pyytämään Jumalan tahdon tapahtumista</a:t>
            </a:r>
            <a:br>
              <a:rPr lang="fi-FI" sz="2000" b="1" dirty="0" smtClean="0">
                <a:solidFill>
                  <a:schemeClr val="accent6">
                    <a:lumMod val="75000"/>
                  </a:schemeClr>
                </a:solidFill>
                <a:latin typeface="Arial" pitchFamily="34" charset="0"/>
                <a:cs typeface="Arial" pitchFamily="34" charset="0"/>
              </a:rPr>
            </a:br>
            <a:r>
              <a:rPr lang="fi-FI" sz="2000" b="1" dirty="0" smtClean="0">
                <a:solidFill>
                  <a:schemeClr val="accent6">
                    <a:lumMod val="75000"/>
                  </a:schemeClr>
                </a:solidFill>
                <a:latin typeface="Arial" pitchFamily="34" charset="0"/>
                <a:cs typeface="Arial" pitchFamily="34" charset="0"/>
              </a:rPr>
              <a:t>maan päällä</a:t>
            </a:r>
          </a:p>
          <a:p>
            <a:endParaRPr lang="en-US" dirty="0">
              <a:solidFill>
                <a:schemeClr val="bg1"/>
              </a:solidFill>
            </a:endParaRPr>
          </a:p>
        </p:txBody>
      </p:sp>
      <p:sp>
        <p:nvSpPr>
          <p:cNvPr id="6" name="Rectangle 5"/>
          <p:cNvSpPr/>
          <p:nvPr/>
        </p:nvSpPr>
        <p:spPr>
          <a:xfrm>
            <a:off x="76200" y="609600"/>
            <a:ext cx="5486400" cy="5693866"/>
          </a:xfrm>
          <a:prstGeom prst="rect">
            <a:avLst/>
          </a:prstGeom>
        </p:spPr>
        <p:txBody>
          <a:bodyPr wrap="square">
            <a:spAutoFit/>
          </a:bodyPr>
          <a:lstStyle/>
          <a:p>
            <a:pPr lvl="0" algn="ctr"/>
            <a:r>
              <a:rPr lang="fi-FI" sz="5200" b="1" dirty="0" smtClean="0">
                <a:solidFill>
                  <a:schemeClr val="bg1"/>
                </a:solidFill>
              </a:rPr>
              <a:t>M</a:t>
            </a:r>
            <a:r>
              <a:rPr lang="bg-BG" sz="5200" b="1" dirty="0" smtClean="0">
                <a:solidFill>
                  <a:schemeClr val="bg1"/>
                </a:solidFill>
              </a:rPr>
              <a:t>itä tulee asioihin maan päällä, </a:t>
            </a:r>
            <a:r>
              <a:rPr lang="fi-FI" sz="5200" b="1" dirty="0" smtClean="0">
                <a:solidFill>
                  <a:schemeClr val="accent2">
                    <a:lumMod val="75000"/>
                  </a:schemeClr>
                </a:solidFill>
              </a:rPr>
              <a:t>kaikkivaltias</a:t>
            </a:r>
            <a:r>
              <a:rPr lang="fi-FI" sz="5200" b="1" dirty="0" smtClean="0">
                <a:solidFill>
                  <a:schemeClr val="bg1"/>
                </a:solidFill>
              </a:rPr>
              <a:t> </a:t>
            </a:r>
            <a:r>
              <a:rPr lang="fi-FI" sz="5200" b="1" dirty="0" smtClean="0">
                <a:solidFill>
                  <a:schemeClr val="accent2">
                    <a:lumMod val="75000"/>
                  </a:schemeClr>
                </a:solidFill>
              </a:rPr>
              <a:t>Jumala </a:t>
            </a:r>
            <a:r>
              <a:rPr lang="bg-BG" sz="5200" b="1" dirty="0" smtClean="0">
                <a:solidFill>
                  <a:schemeClr val="accent2">
                    <a:lumMod val="75000"/>
                  </a:schemeClr>
                </a:solidFill>
              </a:rPr>
              <a:t>on rajoittanut itse</a:t>
            </a:r>
            <a:r>
              <a:rPr lang="fi-FI" sz="5200" b="1" dirty="0" smtClean="0">
                <a:solidFill>
                  <a:schemeClr val="accent2">
                    <a:lumMod val="75000"/>
                  </a:schemeClr>
                </a:solidFill>
              </a:rPr>
              <a:t>ään </a:t>
            </a:r>
            <a:r>
              <a:rPr lang="bg-BG" sz="5200" b="1" dirty="0" smtClean="0">
                <a:solidFill>
                  <a:schemeClr val="accent2">
                    <a:lumMod val="75000"/>
                  </a:schemeClr>
                </a:solidFill>
              </a:rPr>
              <a:t>toimimaan ihmisen kautta.</a:t>
            </a:r>
            <a:endParaRPr lang="en-US" sz="5200" b="1" dirty="0">
              <a:solidFill>
                <a:schemeClr val="accent2">
                  <a:lumMod val="75000"/>
                </a:schemeClr>
              </a:solidFill>
            </a:endParaRPr>
          </a:p>
        </p:txBody>
      </p:sp>
      <p:pic>
        <p:nvPicPr>
          <p:cNvPr id="1026" name="Picture 2" descr="C:\Users\Mi\Desktop\hands.jpg"/>
          <p:cNvPicPr>
            <a:picLocks noChangeAspect="1" noChangeArrowheads="1"/>
          </p:cNvPicPr>
          <p:nvPr/>
        </p:nvPicPr>
        <p:blipFill>
          <a:blip r:embed="rId4" cstate="print"/>
          <a:srcRect l="177" t="9091" b="6061"/>
          <a:stretch>
            <a:fillRect/>
          </a:stretch>
        </p:blipFill>
        <p:spPr bwMode="auto">
          <a:xfrm>
            <a:off x="5715000" y="4876800"/>
            <a:ext cx="3429000" cy="2034363"/>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458200" cy="1524000"/>
          </a:xfrm>
          <a:prstGeom prst="rect">
            <a:avLst/>
          </a:prstGeom>
          <a:noFill/>
        </p:spPr>
        <p:txBody>
          <a:bodyPr wrap="square" rtlCol="0">
            <a:noAutofit/>
          </a:bodyPr>
          <a:lstStyle/>
          <a:p>
            <a:pPr algn="ctr"/>
            <a:r>
              <a:rPr lang="fi-FI" sz="4800" b="1" dirty="0" smtClean="0"/>
              <a:t>Evankeliumi on levitettävä</a:t>
            </a:r>
            <a:br>
              <a:rPr lang="fi-FI" sz="4800" b="1" dirty="0" smtClean="0"/>
            </a:br>
            <a:r>
              <a:rPr lang="fi-FI" sz="4800" b="1" dirty="0" smtClean="0">
                <a:solidFill>
                  <a:schemeClr val="accent2">
                    <a:lumMod val="75000"/>
                  </a:schemeClr>
                </a:solidFill>
              </a:rPr>
              <a:t>IHMISEN KAUTTA.</a:t>
            </a:r>
            <a:endParaRPr lang="en-US" sz="4800" dirty="0">
              <a:solidFill>
                <a:schemeClr val="accent2">
                  <a:lumMod val="75000"/>
                </a:schemeClr>
              </a:solidFill>
              <a:latin typeface="+mj-lt"/>
              <a:cs typeface="Arial" pitchFamily="34" charset="0"/>
            </a:endParaRP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pic>
        <p:nvPicPr>
          <p:cNvPr id="4" name="Picture 3" descr="E:\1data\POWERPOINT-ESITYKSET\PP-esityskuvia\KOKKOLAN RUKOUSESITYS NUORET 2007-09\Witnessing1[1].jpg"/>
          <p:cNvPicPr>
            <a:picLocks noChangeAspect="1" noChangeArrowheads="1"/>
          </p:cNvPicPr>
          <p:nvPr/>
        </p:nvPicPr>
        <p:blipFill>
          <a:blip r:embed="rId4" cstate="print"/>
          <a:srcRect l="14499" t="7999" r="10500" b="27000"/>
          <a:stretch>
            <a:fillRect/>
          </a:stretch>
        </p:blipFill>
        <p:spPr bwMode="auto">
          <a:xfrm>
            <a:off x="533400" y="1447800"/>
            <a:ext cx="3846661" cy="2500330"/>
          </a:xfrm>
          <a:prstGeom prst="rect">
            <a:avLst/>
          </a:prstGeom>
          <a:ln>
            <a:noFill/>
          </a:ln>
          <a:effectLst>
            <a:outerShdw blurRad="292100" dist="139700" dir="2700000" algn="tl" rotWithShape="0">
              <a:srgbClr val="333333">
                <a:alpha val="65000"/>
              </a:srgbClr>
            </a:outerShdw>
          </a:effectLst>
        </p:spPr>
      </p:pic>
      <p:pic>
        <p:nvPicPr>
          <p:cNvPr id="5" name="Picture 2" descr="E:\1data\POWERPOINT-ESITYKSET\PP-esityskuvia\KOKKOLAN RUKOUSESITYS NUORET 2007-09\51_Helsinki[1].jpg"/>
          <p:cNvPicPr>
            <a:picLocks noChangeAspect="1" noChangeArrowheads="1"/>
          </p:cNvPicPr>
          <p:nvPr/>
        </p:nvPicPr>
        <p:blipFill>
          <a:blip r:embed="rId5" cstate="print"/>
          <a:srcRect t="5332" b="2564"/>
          <a:stretch>
            <a:fillRect/>
          </a:stretch>
        </p:blipFill>
        <p:spPr bwMode="auto">
          <a:xfrm>
            <a:off x="5486400" y="1447800"/>
            <a:ext cx="3505200" cy="4723406"/>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81000" y="4038600"/>
            <a:ext cx="5410200" cy="2062103"/>
          </a:xfrm>
          <a:prstGeom prst="rect">
            <a:avLst/>
          </a:prstGeom>
          <a:noFill/>
        </p:spPr>
        <p:txBody>
          <a:bodyPr wrap="square" rtlCol="0">
            <a:spAutoFit/>
          </a:bodyPr>
          <a:lstStyle/>
          <a:p>
            <a:r>
              <a:rPr lang="fi-FI" sz="3200" b="1" dirty="0" smtClean="0">
                <a:solidFill>
                  <a:schemeClr val="tx1">
                    <a:lumMod val="90000"/>
                    <a:lumOff val="10000"/>
                  </a:schemeClr>
                </a:solidFill>
                <a:latin typeface="+mj-lt"/>
              </a:rPr>
              <a:t>Jumala ei laita taivaalle yliluonnollisia tekstejä. Meidän täytyy viedä sanoma Jeesuksesta eteenpäin.</a:t>
            </a:r>
            <a:endParaRPr lang="bg-BG" sz="3200" b="1" dirty="0">
              <a:solidFill>
                <a:schemeClr val="tx1">
                  <a:lumMod val="90000"/>
                  <a:lumOff val="10000"/>
                </a:schemeClr>
              </a:solidFill>
              <a:latin typeface="+mj-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0" name="Title 1"/>
          <p:cNvSpPr txBox="1">
            <a:spLocks/>
          </p:cNvSpPr>
          <p:nvPr/>
        </p:nvSpPr>
        <p:spPr>
          <a:xfrm>
            <a:off x="990600" y="228600"/>
            <a:ext cx="8153400" cy="242889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FI"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KORNELIUKSEN PERHEKUNNAN USKOONTULO </a:t>
            </a:r>
            <a:r>
              <a:rPr kumimoji="0" lang="fi-FI" sz="4400" b="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(APT. 10)</a:t>
            </a:r>
            <a:endParaRPr kumimoji="0" lang="bg-BG" sz="3100" b="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12" name="TextBox 11"/>
          <p:cNvSpPr txBox="1"/>
          <p:nvPr/>
        </p:nvSpPr>
        <p:spPr>
          <a:xfrm>
            <a:off x="1295400" y="2667000"/>
            <a:ext cx="3886200" cy="2708434"/>
          </a:xfrm>
          <a:prstGeom prst="rect">
            <a:avLst/>
          </a:prstGeom>
          <a:noFill/>
        </p:spPr>
        <p:txBody>
          <a:bodyPr wrap="square" rtlCol="0">
            <a:spAutoFit/>
          </a:bodyPr>
          <a:lstStyle/>
          <a:p>
            <a:r>
              <a:rPr lang="fi-FI" sz="3400" b="1" dirty="0" smtClean="0">
                <a:solidFill>
                  <a:schemeClr val="tx1">
                    <a:lumMod val="90000"/>
                    <a:lumOff val="10000"/>
                  </a:schemeClr>
                </a:solidFill>
                <a:latin typeface="+mj-lt"/>
              </a:rPr>
              <a:t>Enkeli ilmoitti vain,</a:t>
            </a:r>
            <a:r>
              <a:rPr lang="fi-FI" sz="3400" b="1" dirty="0" smtClean="0">
                <a:solidFill>
                  <a:schemeClr val="accent6">
                    <a:lumMod val="75000"/>
                  </a:schemeClr>
                </a:solidFill>
                <a:latin typeface="+mj-lt"/>
              </a:rPr>
              <a:t/>
            </a:r>
            <a:br>
              <a:rPr lang="fi-FI" sz="3400" b="1" dirty="0" smtClean="0">
                <a:solidFill>
                  <a:schemeClr val="accent6">
                    <a:lumMod val="75000"/>
                  </a:schemeClr>
                </a:solidFill>
                <a:latin typeface="+mj-lt"/>
              </a:rPr>
            </a:br>
            <a:r>
              <a:rPr lang="fi-FI" sz="3400" b="1" u="sng" dirty="0" smtClean="0">
                <a:solidFill>
                  <a:schemeClr val="accent6">
                    <a:lumMod val="75000"/>
                  </a:schemeClr>
                </a:solidFill>
                <a:latin typeface="+mj-lt"/>
              </a:rPr>
              <a:t>mistä löytyy ihminen </a:t>
            </a:r>
            <a:r>
              <a:rPr lang="fi-FI" sz="3400" b="1" dirty="0" smtClean="0">
                <a:solidFill>
                  <a:schemeClr val="tx1">
                    <a:lumMod val="90000"/>
                    <a:lumOff val="10000"/>
                  </a:schemeClr>
                </a:solidFill>
                <a:latin typeface="+mj-lt"/>
              </a:rPr>
              <a:t>kertomaan pelastussanoma, </a:t>
            </a:r>
          </a:p>
          <a:p>
            <a:r>
              <a:rPr lang="fi-FI" sz="3400" b="1" u="sng" dirty="0" smtClean="0">
                <a:solidFill>
                  <a:schemeClr val="accent6">
                    <a:lumMod val="75000"/>
                  </a:schemeClr>
                </a:solidFill>
                <a:latin typeface="+mj-lt"/>
              </a:rPr>
              <a:t>ei kertonut itse sitä</a:t>
            </a:r>
            <a:r>
              <a:rPr lang="fi-FI" sz="3200" b="1" dirty="0" smtClean="0">
                <a:solidFill>
                  <a:schemeClr val="accent6">
                    <a:lumMod val="75000"/>
                  </a:schemeClr>
                </a:solidFill>
                <a:latin typeface="+mj-lt"/>
              </a:rPr>
              <a:t>.</a:t>
            </a:r>
            <a:endParaRPr lang="bg-BG" sz="3200" b="1" dirty="0">
              <a:solidFill>
                <a:schemeClr val="accent6">
                  <a:lumMod val="75000"/>
                </a:schemeClr>
              </a:solidFill>
              <a:latin typeface="+mj-lt"/>
            </a:endParaRPr>
          </a:p>
        </p:txBody>
      </p:sp>
      <p:pic>
        <p:nvPicPr>
          <p:cNvPr id="5124" name="Picture 4" descr="C:\Users\Ivo\Desktop\PP\Cornelius angel.jp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5105400" y="2133600"/>
            <a:ext cx="3733800" cy="3892945"/>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62000"/>
            <a:ext cx="9144000" cy="1323439"/>
          </a:xfrm>
          <a:prstGeom prst="rect">
            <a:avLst/>
          </a:prstGeom>
        </p:spPr>
        <p:txBody>
          <a:bodyPr wrap="square">
            <a:spAutoFit/>
          </a:bodyPr>
          <a:lstStyle/>
          <a:p>
            <a:pPr algn="ctr"/>
            <a:r>
              <a:rPr lang="fi-FI" sz="4000" b="1" dirty="0" smtClean="0"/>
              <a:t>Periaate </a:t>
            </a:r>
            <a:r>
              <a:rPr lang="fi-FI" sz="4000" b="1" dirty="0" smtClean="0">
                <a:solidFill>
                  <a:schemeClr val="tx1">
                    <a:lumMod val="90000"/>
                    <a:lumOff val="10000"/>
                  </a:schemeClr>
                </a:solidFill>
              </a:rPr>
              <a:t>”IHMISEN KAUTTA” </a:t>
            </a:r>
          </a:p>
          <a:p>
            <a:pPr algn="ctr"/>
            <a:r>
              <a:rPr lang="fi-FI" sz="4000" b="1" dirty="0" smtClean="0"/>
              <a:t>pätee myös avustustyössä.</a:t>
            </a:r>
            <a:endParaRPr lang="en-US" sz="3600" dirty="0">
              <a:solidFill>
                <a:schemeClr val="tx1">
                  <a:lumMod val="90000"/>
                  <a:lumOff val="10000"/>
                </a:schemeClr>
              </a:solidFill>
              <a:effectLst>
                <a:outerShdw blurRad="38100" dist="38100" dir="2700000" algn="tl">
                  <a:srgbClr val="000000">
                    <a:alpha val="43137"/>
                  </a:srgbClr>
                </a:outerShdw>
              </a:effectLst>
            </a:endParaRPr>
          </a:p>
        </p:txBody>
      </p:sp>
      <p:pic>
        <p:nvPicPr>
          <p:cNvPr id="6" name="Picture 1" descr="E:\1data\POWERPOINT-ESITYKSET\PP-esityskuvia\KOKKOLAN RUKOUSESITYS NUORET 2007-09\IMG_0047.jpg"/>
          <p:cNvPicPr>
            <a:picLocks noChangeAspect="1" noChangeArrowheads="1"/>
          </p:cNvPicPr>
          <p:nvPr/>
        </p:nvPicPr>
        <p:blipFill>
          <a:blip r:embed="rId4" cstate="print"/>
          <a:srcRect t="8794" b="15379"/>
          <a:stretch>
            <a:fillRect/>
          </a:stretch>
        </p:blipFill>
        <p:spPr bwMode="auto">
          <a:xfrm>
            <a:off x="2017164" y="2209800"/>
            <a:ext cx="4993236" cy="297180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0" y="5257800"/>
            <a:ext cx="9144000" cy="1384995"/>
          </a:xfrm>
          <a:prstGeom prst="rect">
            <a:avLst/>
          </a:prstGeom>
        </p:spPr>
        <p:txBody>
          <a:bodyPr wrap="square">
            <a:spAutoFit/>
          </a:bodyPr>
          <a:lstStyle/>
          <a:p>
            <a:pPr algn="ctr"/>
            <a:r>
              <a:rPr lang="fi-FI" sz="2800" b="1" dirty="0" smtClean="0">
                <a:solidFill>
                  <a:srgbClr val="0DA31B"/>
                </a:solidFill>
                <a:latin typeface="Arial" pitchFamily="34" charset="0"/>
                <a:cs typeface="Arial" pitchFamily="34" charset="0"/>
              </a:rPr>
              <a:t>Ihminen vie kärsiville avun – ei enkeli.</a:t>
            </a:r>
          </a:p>
          <a:p>
            <a:pPr algn="ctr"/>
            <a:r>
              <a:rPr lang="fi-FI" sz="2800" b="1" dirty="0" smtClean="0">
                <a:solidFill>
                  <a:srgbClr val="0DA31B"/>
                </a:solidFill>
                <a:latin typeface="Arial" pitchFamily="34" charset="0"/>
                <a:cs typeface="Arial" pitchFamily="34" charset="0"/>
              </a:rPr>
              <a:t>Avustustarvikkeet eivät laskeudu alas taivaasta, </a:t>
            </a:r>
          </a:p>
          <a:p>
            <a:pPr algn="ctr"/>
            <a:r>
              <a:rPr lang="fi-FI" sz="2800" b="1" dirty="0" smtClean="0">
                <a:solidFill>
                  <a:srgbClr val="0DA31B"/>
                </a:solidFill>
                <a:latin typeface="Arial" pitchFamily="34" charset="0"/>
                <a:cs typeface="Arial" pitchFamily="34" charset="0"/>
              </a:rPr>
              <a:t> ihmisten pitää hankkia ne</a:t>
            </a:r>
            <a:r>
              <a:rPr lang="fi-FI" sz="2800" b="1" dirty="0" smtClean="0">
                <a:solidFill>
                  <a:srgbClr val="0DA31B"/>
                </a:solidFill>
                <a:effectLst>
                  <a:outerShdw blurRad="38100" dist="38100" dir="2700000" algn="tl">
                    <a:srgbClr val="000000">
                      <a:alpha val="43137"/>
                    </a:srgbClr>
                  </a:outerShdw>
                </a:effectLst>
                <a:latin typeface="Arial" pitchFamily="34" charset="0"/>
                <a:cs typeface="Arial" pitchFamily="34" charset="0"/>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990600" y="228600"/>
            <a:ext cx="8153400" cy="242889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bg-BG" sz="3100" b="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12" name="TextBox 11"/>
          <p:cNvSpPr txBox="1"/>
          <p:nvPr/>
        </p:nvSpPr>
        <p:spPr>
          <a:xfrm>
            <a:off x="533400" y="1603950"/>
            <a:ext cx="8229600" cy="4339650"/>
          </a:xfrm>
          <a:prstGeom prst="rect">
            <a:avLst/>
          </a:prstGeom>
          <a:noFill/>
        </p:spPr>
        <p:txBody>
          <a:bodyPr wrap="square" rtlCol="0">
            <a:spAutoFit/>
          </a:bodyPr>
          <a:lstStyle/>
          <a:p>
            <a:r>
              <a:rPr lang="fi-FI" sz="3200" b="1" u="sng" dirty="0" smtClean="0"/>
              <a:t>Jumala pyytää meitä, että pyytäisimme Häntä tekemään asioita, joita Hän tahtoo tehdä.</a:t>
            </a:r>
          </a:p>
          <a:p>
            <a:endParaRPr lang="en-US" sz="2400" dirty="0" smtClean="0"/>
          </a:p>
          <a:p>
            <a:r>
              <a:rPr lang="fi-FI" sz="3200" b="1" dirty="0" smtClean="0">
                <a:solidFill>
                  <a:schemeClr val="accent1"/>
                </a:solidFill>
              </a:rPr>
              <a:t>Jumala </a:t>
            </a:r>
            <a:r>
              <a:rPr lang="fi-FI" sz="3200" b="1" u="sng" dirty="0" smtClean="0">
                <a:solidFill>
                  <a:schemeClr val="accent1"/>
                </a:solidFill>
              </a:rPr>
              <a:t>ei pyytäisi rukoilemaan turhaan</a:t>
            </a:r>
            <a:r>
              <a:rPr lang="fi-FI" sz="3200" b="1" dirty="0" smtClean="0">
                <a:solidFill>
                  <a:schemeClr val="accent1"/>
                </a:solidFill>
              </a:rPr>
              <a:t> ja haaskaamaan aikaa, jos rukous ei oikeasti olisi tarpeen.</a:t>
            </a:r>
          </a:p>
          <a:p>
            <a:endParaRPr lang="fi-FI" sz="2400" b="1" dirty="0" smtClean="0"/>
          </a:p>
          <a:p>
            <a:r>
              <a:rPr lang="fi-FI" sz="3200" b="1" dirty="0" smtClean="0"/>
              <a:t>R</a:t>
            </a:r>
            <a:r>
              <a:rPr lang="bg-BG" sz="3200" b="1" dirty="0" smtClean="0"/>
              <a:t>ukous </a:t>
            </a:r>
            <a:r>
              <a:rPr lang="fi-FI" sz="3200" b="1" dirty="0" smtClean="0"/>
              <a:t>näyttää olevan </a:t>
            </a:r>
            <a:r>
              <a:rPr lang="bg-BG" sz="3200" b="1" u="sng" dirty="0" smtClean="0"/>
              <a:t>välttämätöntä</a:t>
            </a:r>
            <a:r>
              <a:rPr lang="fi-FI" sz="3200" b="1" u="sng" dirty="0" smtClean="0"/>
              <a:t>,</a:t>
            </a:r>
            <a:r>
              <a:rPr lang="fi-FI" sz="3200" b="1" dirty="0" smtClean="0"/>
              <a:t> </a:t>
            </a:r>
          </a:p>
          <a:p>
            <a:r>
              <a:rPr lang="fi-FI" sz="3200" b="1" dirty="0" smtClean="0"/>
              <a:t>että Jumalan tahto tapahtuisi.</a:t>
            </a:r>
            <a:endParaRPr lang="en-US" sz="3200" dirty="0"/>
          </a:p>
        </p:txBody>
      </p:sp>
      <p:sp>
        <p:nvSpPr>
          <p:cNvPr id="5" name="Rectangle 4"/>
          <p:cNvSpPr/>
          <p:nvPr/>
        </p:nvSpPr>
        <p:spPr>
          <a:xfrm>
            <a:off x="0" y="76200"/>
            <a:ext cx="9144000" cy="1538883"/>
          </a:xfrm>
          <a:prstGeom prst="rect">
            <a:avLst/>
          </a:prstGeom>
        </p:spPr>
        <p:txBody>
          <a:bodyPr wrap="square">
            <a:spAutoFit/>
          </a:bodyPr>
          <a:lstStyle/>
          <a:p>
            <a:pPr algn="ctr"/>
            <a:r>
              <a:rPr lang="fi-FI" sz="4000" b="1" dirty="0" smtClean="0">
                <a:solidFill>
                  <a:schemeClr val="accent1"/>
                </a:solidFill>
              </a:rPr>
              <a:t>Jumalan ja ihmisen yhteistyö </a:t>
            </a:r>
            <a:r>
              <a:rPr lang="fi-FI" sz="5400" b="1" dirty="0" smtClean="0">
                <a:solidFill>
                  <a:schemeClr val="accent1"/>
                </a:solidFill>
              </a:rPr>
              <a:t>RUKOUKSESSA:</a:t>
            </a:r>
            <a:endParaRPr lang="en-US" sz="3600" dirty="0">
              <a:solidFill>
                <a:schemeClr val="accent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924800" cy="1219200"/>
          </a:xfrm>
          <a:prstGeom prst="rect">
            <a:avLst/>
          </a:prstGeom>
          <a:noFill/>
        </p:spPr>
        <p:txBody>
          <a:bodyPr wrap="square" rtlCol="0">
            <a:noAutofit/>
          </a:bodyPr>
          <a:lstStyle/>
          <a:p>
            <a:pPr algn="ctr"/>
            <a:r>
              <a:rPr lang="fi-FI" sz="3600" b="1" dirty="0" smtClean="0">
                <a:solidFill>
                  <a:schemeClr val="tx1">
                    <a:lumMod val="90000"/>
                    <a:lumOff val="10000"/>
                  </a:schemeClr>
                </a:solidFill>
              </a:rPr>
              <a:t>Matt. </a:t>
            </a:r>
            <a:r>
              <a:rPr lang="bg-BG" sz="3600" b="1" dirty="0" smtClean="0">
                <a:solidFill>
                  <a:schemeClr val="tx1">
                    <a:lumMod val="90000"/>
                    <a:lumOff val="10000"/>
                  </a:schemeClr>
                </a:solidFill>
              </a:rPr>
              <a:t>6:11</a:t>
            </a:r>
            <a:r>
              <a:rPr lang="fi-FI" sz="3600" b="1" dirty="0" smtClean="0">
                <a:solidFill>
                  <a:schemeClr val="tx1">
                    <a:lumMod val="90000"/>
                    <a:lumOff val="10000"/>
                  </a:schemeClr>
                </a:solidFill>
              </a:rPr>
              <a:t>: ”A</a:t>
            </a:r>
            <a:r>
              <a:rPr lang="bg-BG" sz="3600" b="1" dirty="0" smtClean="0">
                <a:solidFill>
                  <a:schemeClr val="tx1">
                    <a:lumMod val="90000"/>
                    <a:lumOff val="10000"/>
                  </a:schemeClr>
                </a:solidFill>
              </a:rPr>
              <a:t>nna meille tänä päivänä meidän jokapäiväinen leipämme</a:t>
            </a:r>
            <a:r>
              <a:rPr lang="fi-FI" sz="3600" b="1" dirty="0" smtClean="0">
                <a:solidFill>
                  <a:schemeClr val="tx1">
                    <a:lumMod val="90000"/>
                    <a:lumOff val="10000"/>
                  </a:schemeClr>
                </a:solidFill>
              </a:rPr>
              <a:t>.”</a:t>
            </a:r>
            <a:endParaRPr lang="en-US" sz="3600" dirty="0">
              <a:solidFill>
                <a:schemeClr val="tx1">
                  <a:lumMod val="90000"/>
                  <a:lumOff val="10000"/>
                </a:schemeClr>
              </a:solidFill>
              <a:latin typeface="+mj-lt"/>
              <a:cs typeface="Arial" pitchFamily="34" charset="0"/>
            </a:endParaRPr>
          </a:p>
        </p:txBody>
      </p:sp>
      <p:sp>
        <p:nvSpPr>
          <p:cNvPr id="11" name="TextBox 10"/>
          <p:cNvSpPr txBox="1"/>
          <p:nvPr/>
        </p:nvSpPr>
        <p:spPr>
          <a:xfrm>
            <a:off x="304800" y="4648200"/>
            <a:ext cx="8534399" cy="1676400"/>
          </a:xfrm>
          <a:prstGeom prst="rect">
            <a:avLst/>
          </a:prstGeom>
          <a:noFill/>
        </p:spPr>
        <p:txBody>
          <a:bodyPr wrap="none" rtlCol="0">
            <a:noAutofit/>
          </a:bodyPr>
          <a:lstStyle/>
          <a:p>
            <a:pPr algn="ctr"/>
            <a:r>
              <a:rPr lang="fi-FI" sz="2400" dirty="0" smtClean="0">
                <a:solidFill>
                  <a:srgbClr val="0DA31B"/>
                </a:solidFill>
                <a:latin typeface="Arial" pitchFamily="34" charset="0"/>
                <a:cs typeface="Arial" pitchFamily="34" charset="0"/>
              </a:rPr>
              <a:t>Samassa luvussa Jumala lupaa pitää huolta toimeentulosta.  </a:t>
            </a:r>
          </a:p>
          <a:p>
            <a:pPr algn="ctr"/>
            <a:r>
              <a:rPr lang="fi-FI" sz="3600" dirty="0" smtClean="0">
                <a:solidFill>
                  <a:schemeClr val="accent6">
                    <a:lumMod val="75000"/>
                  </a:schemeClr>
                </a:solidFill>
                <a:latin typeface="Arial" pitchFamily="34" charset="0"/>
                <a:cs typeface="Arial" pitchFamily="34" charset="0"/>
              </a:rPr>
              <a:t>Miksi Hän silti käskee pyytämään sitä? </a:t>
            </a:r>
            <a:endParaRPr lang="bg-BG" sz="3600" dirty="0">
              <a:solidFill>
                <a:schemeClr val="accent6">
                  <a:lumMod val="75000"/>
                </a:schemeClr>
              </a:solidFill>
              <a:latin typeface="Arial" pitchFamily="34" charset="0"/>
              <a:cs typeface="Arial" pitchFamily="34" charset="0"/>
            </a:endParaRP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pic>
        <p:nvPicPr>
          <p:cNvPr id="3" name="Picture 2" descr="C:\Users\Mi\Desktop\leipä-talo-vaatteet1.jpg"/>
          <p:cNvPicPr>
            <a:picLocks noChangeAspect="1" noChangeArrowheads="1"/>
          </p:cNvPicPr>
          <p:nvPr/>
        </p:nvPicPr>
        <p:blipFill>
          <a:blip r:embed="rId4" cstate="print"/>
          <a:srcRect/>
          <a:stretch>
            <a:fillRect/>
          </a:stretch>
        </p:blipFill>
        <p:spPr bwMode="auto">
          <a:xfrm>
            <a:off x="838200" y="1981200"/>
            <a:ext cx="7648575" cy="1885950"/>
          </a:xfrm>
          <a:prstGeom prst="rect">
            <a:avLst/>
          </a:prstGeom>
          <a:noFill/>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8458200" cy="1524000"/>
          </a:xfrm>
          <a:prstGeom prst="rect">
            <a:avLst/>
          </a:prstGeom>
          <a:noFill/>
        </p:spPr>
        <p:txBody>
          <a:bodyPr wrap="square" rtlCol="0">
            <a:noAutofit/>
          </a:bodyPr>
          <a:lstStyle/>
          <a:p>
            <a:pPr algn="ctr"/>
            <a:r>
              <a:rPr lang="fi-FI" sz="4800" b="1" dirty="0" smtClean="0">
                <a:solidFill>
                  <a:schemeClr val="bg2">
                    <a:lumMod val="25000"/>
                  </a:schemeClr>
                </a:solidFill>
              </a:rPr>
              <a:t>Rukous on Jumalan tahdon </a:t>
            </a:r>
            <a:r>
              <a:rPr lang="fi-FI" sz="4800" b="1" dirty="0" smtClean="0">
                <a:solidFill>
                  <a:schemeClr val="tx1">
                    <a:lumMod val="90000"/>
                    <a:lumOff val="10000"/>
                  </a:schemeClr>
                </a:solidFill>
              </a:rPr>
              <a:t>kutsumista ihmisten elämään</a:t>
            </a:r>
            <a:endParaRPr lang="en-US" sz="4800" dirty="0">
              <a:solidFill>
                <a:schemeClr val="tx1">
                  <a:lumMod val="90000"/>
                  <a:lumOff val="10000"/>
                </a:schemeClr>
              </a:solidFill>
              <a:latin typeface="+mj-lt"/>
              <a:cs typeface="Arial" pitchFamily="34" charset="0"/>
            </a:endParaRP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pic>
        <p:nvPicPr>
          <p:cNvPr id="7" name="Picture 2" descr="E:\1data\POWERPOINT-ESITYKSET\PP-esityskuvia\KOKKOLAN RUKOUSESITYS NUORET 2007-09\girl in prayer.jpg"/>
          <p:cNvPicPr>
            <a:picLocks noChangeAspect="1" noChangeArrowheads="1"/>
          </p:cNvPicPr>
          <p:nvPr/>
        </p:nvPicPr>
        <p:blipFill>
          <a:blip r:embed="rId4" cstate="print">
            <a:lum contrast="40000"/>
          </a:blip>
          <a:srcRect r="11363" b="6818"/>
          <a:stretch>
            <a:fillRect/>
          </a:stretch>
        </p:blipFill>
        <p:spPr bwMode="auto">
          <a:xfrm>
            <a:off x="6172200" y="2590800"/>
            <a:ext cx="2971800" cy="31242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57200" y="1524000"/>
            <a:ext cx="6629400" cy="5016758"/>
          </a:xfrm>
          <a:prstGeom prst="rect">
            <a:avLst/>
          </a:prstGeom>
          <a:noFill/>
        </p:spPr>
        <p:txBody>
          <a:bodyPr wrap="square" rtlCol="0">
            <a:spAutoFit/>
          </a:bodyPr>
          <a:lstStyle/>
          <a:p>
            <a:r>
              <a:rPr lang="bg-BG" sz="3200" b="1" dirty="0" smtClean="0">
                <a:solidFill>
                  <a:schemeClr val="accent6">
                    <a:lumMod val="75000"/>
                  </a:schemeClr>
                </a:solidFill>
              </a:rPr>
              <a:t>Jumala tahtoo ensin jotakin </a:t>
            </a:r>
            <a:r>
              <a:rPr lang="fi-FI" sz="3200" b="1" dirty="0" smtClean="0">
                <a:solidFill>
                  <a:schemeClr val="accent6">
                    <a:lumMod val="75000"/>
                  </a:schemeClr>
                </a:solidFill>
              </a:rPr>
              <a:t>t</a:t>
            </a:r>
            <a:r>
              <a:rPr lang="bg-BG" sz="3200" b="1" dirty="0" smtClean="0">
                <a:solidFill>
                  <a:schemeClr val="accent6">
                    <a:lumMod val="75000"/>
                  </a:schemeClr>
                </a:solidFill>
              </a:rPr>
              <a:t>aivaassa, </a:t>
            </a:r>
            <a:r>
              <a:rPr lang="fi-FI" sz="3200" b="1" dirty="0" smtClean="0">
                <a:solidFill>
                  <a:srgbClr val="0DA31B"/>
                </a:solidFill>
              </a:rPr>
              <a:t>ja sit</a:t>
            </a:r>
            <a:r>
              <a:rPr lang="bg-BG" sz="3200" b="1" dirty="0" smtClean="0">
                <a:solidFill>
                  <a:srgbClr val="0DA31B"/>
                </a:solidFill>
              </a:rPr>
              <a:t>ten ihminen tahtoo samaa asiaa maan päällä.</a:t>
            </a:r>
            <a:r>
              <a:rPr lang="en-US" sz="3200" b="1" dirty="0" smtClean="0">
                <a:solidFill>
                  <a:srgbClr val="0DA31B"/>
                </a:solidFill>
              </a:rPr>
              <a:t> </a:t>
            </a:r>
          </a:p>
          <a:p>
            <a:endParaRPr lang="en-US" sz="2000" b="1" dirty="0" smtClean="0">
              <a:solidFill>
                <a:srgbClr val="0DA31B"/>
              </a:solidFill>
            </a:endParaRPr>
          </a:p>
          <a:p>
            <a:r>
              <a:rPr lang="bg-BG" sz="3200" b="1" dirty="0" smtClean="0">
                <a:solidFill>
                  <a:srgbClr val="0DA31B"/>
                </a:solidFill>
              </a:rPr>
              <a:t>Taivas voi tahtoa, että jotakin tapahtuisi, </a:t>
            </a:r>
            <a:r>
              <a:rPr lang="bg-BG" sz="3200" b="1" dirty="0" smtClean="0">
                <a:solidFill>
                  <a:schemeClr val="accent6">
                    <a:lumMod val="75000"/>
                  </a:schemeClr>
                </a:solidFill>
              </a:rPr>
              <a:t>mutta taivas odottaa </a:t>
            </a:r>
            <a:endParaRPr lang="en-US" sz="3200" b="1" dirty="0" smtClean="0">
              <a:solidFill>
                <a:schemeClr val="accent6">
                  <a:lumMod val="75000"/>
                </a:schemeClr>
              </a:solidFill>
            </a:endParaRPr>
          </a:p>
          <a:p>
            <a:r>
              <a:rPr lang="bg-BG" sz="3200" b="1" dirty="0" smtClean="0">
                <a:solidFill>
                  <a:schemeClr val="accent6">
                    <a:lumMod val="75000"/>
                  </a:schemeClr>
                </a:solidFill>
              </a:rPr>
              <a:t>ja rohkaisee ihmisiä maan päällä </a:t>
            </a:r>
            <a:r>
              <a:rPr lang="bg-BG" sz="3200" b="1" u="sng" dirty="0" smtClean="0">
                <a:solidFill>
                  <a:schemeClr val="accent6">
                    <a:lumMod val="75000"/>
                  </a:schemeClr>
                </a:solidFill>
              </a:rPr>
              <a:t>haluamaan </a:t>
            </a:r>
            <a:r>
              <a:rPr lang="fi-FI" sz="3200" b="1" u="sng" dirty="0" smtClean="0">
                <a:solidFill>
                  <a:schemeClr val="accent6">
                    <a:lumMod val="75000"/>
                  </a:schemeClr>
                </a:solidFill>
              </a:rPr>
              <a:t>tätä samaa asiaa ja rukoilemaan</a:t>
            </a:r>
            <a:r>
              <a:rPr lang="fi-FI" sz="3200" b="1" dirty="0" smtClean="0">
                <a:solidFill>
                  <a:schemeClr val="accent6">
                    <a:lumMod val="75000"/>
                  </a:schemeClr>
                </a:solidFill>
              </a:rPr>
              <a:t>, </a:t>
            </a:r>
            <a:r>
              <a:rPr lang="bg-BG" sz="3200" b="1" dirty="0" smtClean="0">
                <a:solidFill>
                  <a:schemeClr val="accent6">
                    <a:lumMod val="75000"/>
                  </a:schemeClr>
                </a:solidFill>
              </a:rPr>
              <a:t>että se tapahtuisi</a:t>
            </a:r>
            <a:r>
              <a:rPr lang="fi-FI" sz="3200" b="1" dirty="0" smtClean="0">
                <a:solidFill>
                  <a:schemeClr val="accent6">
                    <a:lumMod val="75000"/>
                  </a:schemeClr>
                </a:solidFill>
              </a:rPr>
              <a:t>.</a:t>
            </a:r>
            <a:endParaRPr lang="bg-BG" sz="3200" dirty="0" smtClean="0">
              <a:solidFill>
                <a:schemeClr val="accent6">
                  <a:lumMod val="75000"/>
                </a:schemeClr>
              </a:solidFill>
            </a:endParaRPr>
          </a:p>
          <a:p>
            <a:endParaRPr lang="bg-BG" sz="3200" b="1" dirty="0">
              <a:solidFill>
                <a:schemeClr val="tx1">
                  <a:lumMod val="90000"/>
                  <a:lumOff val="10000"/>
                </a:schemeClr>
              </a:solidFill>
              <a:latin typeface="+mj-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1447800" y="2895600"/>
            <a:ext cx="3733800" cy="3539430"/>
          </a:xfrm>
          <a:prstGeom prst="rect">
            <a:avLst/>
          </a:prstGeom>
          <a:noFill/>
        </p:spPr>
        <p:txBody>
          <a:bodyPr wrap="square" rtlCol="0">
            <a:spAutoFit/>
          </a:bodyPr>
          <a:lstStyle/>
          <a:p>
            <a:r>
              <a:rPr lang="fi-FI" sz="2800" b="1" dirty="0" smtClean="0">
                <a:solidFill>
                  <a:schemeClr val="accent6">
                    <a:lumMod val="75000"/>
                  </a:schemeClr>
                </a:solidFill>
              </a:rPr>
              <a:t>”Saisinko kastiketta, kiitos.”  </a:t>
            </a:r>
          </a:p>
          <a:p>
            <a:endParaRPr lang="fi-FI" sz="2800" b="1" dirty="0" smtClean="0">
              <a:solidFill>
                <a:schemeClr val="tx2"/>
              </a:solidFill>
            </a:endParaRPr>
          </a:p>
          <a:p>
            <a:r>
              <a:rPr lang="fi-FI" sz="2800" b="1" dirty="0" smtClean="0">
                <a:solidFill>
                  <a:schemeClr val="tx2"/>
                </a:solidFill>
              </a:rPr>
              <a:t>Kastike on pöydällä valmiina sinua varten.</a:t>
            </a:r>
          </a:p>
          <a:p>
            <a:endParaRPr lang="fi-FI" sz="2800" b="1" dirty="0" smtClean="0">
              <a:solidFill>
                <a:schemeClr val="accent6">
                  <a:lumMod val="75000"/>
                </a:schemeClr>
              </a:solidFill>
            </a:endParaRPr>
          </a:p>
          <a:p>
            <a:r>
              <a:rPr lang="fi-FI" sz="2800" b="1" dirty="0" smtClean="0">
                <a:solidFill>
                  <a:schemeClr val="accent6">
                    <a:lumMod val="75000"/>
                  </a:schemeClr>
                </a:solidFill>
              </a:rPr>
              <a:t>Mutta jos et pyydä, voit jäädä ilman kastiketta.</a:t>
            </a:r>
            <a:endParaRPr lang="bg-BG" sz="2800" dirty="0">
              <a:solidFill>
                <a:schemeClr val="accent6">
                  <a:lumMod val="75000"/>
                </a:schemeClr>
              </a:solidFill>
            </a:endParaRPr>
          </a:p>
        </p:txBody>
      </p:sp>
      <p:sp>
        <p:nvSpPr>
          <p:cNvPr id="5" name="Title 1"/>
          <p:cNvSpPr txBox="1">
            <a:spLocks/>
          </p:cNvSpPr>
          <p:nvPr/>
        </p:nvSpPr>
        <p:spPr>
          <a:xfrm>
            <a:off x="1219200" y="76184"/>
            <a:ext cx="7924800" cy="2286016"/>
          </a:xfrm>
          <a:prstGeom prst="rect">
            <a:avLst/>
          </a:prstGeom>
        </p:spPr>
        <p:txBody>
          <a:bodyP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FI" sz="4400" b="1" i="0" u="none" strike="noStrike" kern="1200" cap="none" spc="0" normalizeH="0" baseline="0" noProof="0" dirty="0" smtClean="0">
                <a:ln>
                  <a:noFill/>
                </a:ln>
                <a:solidFill>
                  <a:schemeClr val="tx1"/>
                </a:solidFill>
                <a:uLnTx/>
                <a:uFillTx/>
                <a:latin typeface="+mj-lt"/>
                <a:ea typeface="+mj-ea"/>
                <a:cs typeface="+mj-cs"/>
              </a:rPr>
              <a:t>Kaikki Jumalan lupaukset </a:t>
            </a:r>
            <a:br>
              <a:rPr kumimoji="0" lang="fi-FI" sz="4400" b="1" i="0" u="none" strike="noStrike" kern="1200" cap="none" spc="0" normalizeH="0" baseline="0" noProof="0" dirty="0" smtClean="0">
                <a:ln>
                  <a:noFill/>
                </a:ln>
                <a:solidFill>
                  <a:schemeClr val="tx1"/>
                </a:solidFill>
                <a:uLnTx/>
                <a:uFillTx/>
                <a:latin typeface="+mj-lt"/>
                <a:ea typeface="+mj-ea"/>
                <a:cs typeface="+mj-cs"/>
              </a:rPr>
            </a:br>
            <a:r>
              <a:rPr kumimoji="0" lang="fi-FI" sz="4400" b="1" i="0" u="none" strike="noStrike" kern="1200" cap="none" spc="0" normalizeH="0" baseline="0" noProof="0" dirty="0" smtClean="0">
                <a:ln>
                  <a:noFill/>
                </a:ln>
                <a:solidFill>
                  <a:schemeClr val="tx1"/>
                </a:solidFill>
                <a:uLnTx/>
                <a:uFillTx/>
                <a:latin typeface="+mj-lt"/>
                <a:ea typeface="+mj-ea"/>
                <a:cs typeface="+mj-cs"/>
              </a:rPr>
              <a:t>ovat voimassa</a:t>
            </a:r>
            <a:r>
              <a:rPr kumimoji="0" lang="fi-FI" sz="4400" b="1" i="0" u="none" strike="noStrike" kern="1200" cap="none" spc="0" normalizeH="0" noProof="0" dirty="0" smtClean="0">
                <a:ln>
                  <a:noFill/>
                </a:ln>
                <a:solidFill>
                  <a:schemeClr val="tx1"/>
                </a:solidFill>
                <a:uLnTx/>
                <a:uFillTx/>
                <a:latin typeface="+mj-lt"/>
                <a:ea typeface="+mj-ea"/>
                <a:cs typeface="+mj-cs"/>
              </a:rPr>
              <a:t> Kristuksessa.</a:t>
            </a:r>
            <a:r>
              <a:rPr kumimoji="0" lang="fi-FI" sz="4400" b="1" i="0" u="none" strike="noStrike" kern="1200" cap="none" spc="0" normalizeH="0" baseline="0" noProof="0" dirty="0" smtClean="0">
                <a:ln>
                  <a:noFill/>
                </a:ln>
                <a:solidFill>
                  <a:schemeClr val="tx1"/>
                </a:solidFill>
                <a:uLnTx/>
                <a:uFillTx/>
                <a:latin typeface="+mj-lt"/>
                <a:ea typeface="+mj-ea"/>
                <a:cs typeface="+mj-cs"/>
              </a:rPr>
              <a:t> </a:t>
            </a:r>
            <a:br>
              <a:rPr kumimoji="0" lang="fi-FI" sz="4400" b="1" i="0" u="none" strike="noStrike" kern="1200" cap="none" spc="0" normalizeH="0" baseline="0" noProof="0" dirty="0" smtClean="0">
                <a:ln>
                  <a:noFill/>
                </a:ln>
                <a:solidFill>
                  <a:schemeClr val="tx1"/>
                </a:solidFill>
                <a:uLnTx/>
                <a:uFillTx/>
                <a:latin typeface="+mj-lt"/>
                <a:ea typeface="+mj-ea"/>
                <a:cs typeface="+mj-cs"/>
              </a:rPr>
            </a:br>
            <a:r>
              <a:rPr kumimoji="0" lang="fi-FI" sz="4400" b="1" i="0" u="none" strike="noStrike" kern="1200" cap="none" spc="0" normalizeH="0" baseline="0" noProof="0" dirty="0" smtClean="0">
                <a:ln>
                  <a:noFill/>
                </a:ln>
                <a:solidFill>
                  <a:srgbClr val="0DA31B"/>
                </a:solidFill>
                <a:uLnTx/>
                <a:uFillTx/>
                <a:latin typeface="+mj-lt"/>
                <a:ea typeface="+mj-ea"/>
                <a:cs typeface="+mj-cs"/>
              </a:rPr>
              <a:t>Meidän täytyy vain pyytää niiden toimeenpanoa</a:t>
            </a:r>
            <a:r>
              <a:rPr kumimoji="0" lang="fi-FI" sz="4400" b="0" i="0" u="none" strike="noStrike" kern="1200" cap="none" spc="0" normalizeH="0" baseline="0" noProof="0" dirty="0" smtClean="0">
                <a:ln>
                  <a:noFill/>
                </a:ln>
                <a:solidFill>
                  <a:srgbClr val="0DA31B"/>
                </a:solidFill>
                <a:uLnTx/>
                <a:uFillTx/>
                <a:latin typeface="+mj-lt"/>
                <a:ea typeface="+mj-ea"/>
                <a:cs typeface="+mj-cs"/>
              </a:rPr>
              <a:t>.</a:t>
            </a:r>
            <a:endParaRPr kumimoji="0" lang="bg-BG" sz="4400" b="0" i="0" u="none" strike="noStrike" kern="1200" cap="none" spc="0" normalizeH="0" baseline="0" noProof="0" dirty="0">
              <a:ln>
                <a:noFill/>
              </a:ln>
              <a:solidFill>
                <a:srgbClr val="0DA31B"/>
              </a:solidFill>
              <a:uLnTx/>
              <a:uFillTx/>
              <a:latin typeface="+mj-lt"/>
              <a:ea typeface="+mj-ea"/>
              <a:cs typeface="+mj-cs"/>
            </a:endParaRPr>
          </a:p>
        </p:txBody>
      </p:sp>
      <p:pic>
        <p:nvPicPr>
          <p:cNvPr id="6" name="Picture 2" descr="E:\1data\POWERPOINT-ESITYKSET\PP-esityskuvia\KOKKOLAN RUKOUSESITYS NUORET 2007-09\kastike.jpg"/>
          <p:cNvPicPr>
            <a:picLocks noChangeAspect="1" noChangeArrowheads="1"/>
          </p:cNvPicPr>
          <p:nvPr/>
        </p:nvPicPr>
        <p:blipFill>
          <a:blip r:embed="rId4" cstate="print"/>
          <a:srcRect/>
          <a:stretch>
            <a:fillRect/>
          </a:stretch>
        </p:blipFill>
        <p:spPr bwMode="auto">
          <a:xfrm>
            <a:off x="5181600" y="3295632"/>
            <a:ext cx="3644417" cy="2571768"/>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914400"/>
            <a:ext cx="9067800" cy="2800767"/>
          </a:xfrm>
          <a:prstGeom prst="rect">
            <a:avLst/>
          </a:prstGeom>
        </p:spPr>
        <p:txBody>
          <a:bodyPr wrap="square">
            <a:spAutoFit/>
          </a:bodyPr>
          <a:lstStyle/>
          <a:p>
            <a:pPr algn="r"/>
            <a:r>
              <a:rPr lang="bg-BG" sz="4400" b="1" dirty="0" smtClean="0">
                <a:solidFill>
                  <a:srgbClr val="0DA31B"/>
                </a:solidFill>
              </a:rPr>
              <a:t>Kaikkivaltias Jumala </a:t>
            </a:r>
            <a:r>
              <a:rPr lang="bg-BG" sz="4400" b="1" dirty="0" smtClean="0"/>
              <a:t>tarvitsee</a:t>
            </a:r>
            <a:r>
              <a:rPr lang="en-US" sz="4400" b="1" dirty="0" smtClean="0"/>
              <a:t> r</a:t>
            </a:r>
            <a:r>
              <a:rPr lang="bg-BG" sz="4400" b="1" dirty="0" smtClean="0"/>
              <a:t>ukouksiamme </a:t>
            </a:r>
            <a:endParaRPr lang="en-US" sz="4400" b="1" dirty="0" smtClean="0"/>
          </a:p>
          <a:p>
            <a:pPr algn="r"/>
            <a:r>
              <a:rPr lang="bg-BG" sz="4400" b="1" dirty="0" smtClean="0"/>
              <a:t>voidakseen </a:t>
            </a:r>
            <a:endParaRPr lang="en-US" sz="4400" b="1" dirty="0" smtClean="0"/>
          </a:p>
          <a:p>
            <a:pPr algn="r"/>
            <a:r>
              <a:rPr lang="bg-BG" sz="4400" b="1" dirty="0" smtClean="0"/>
              <a:t>siunata maailmaa</a:t>
            </a:r>
            <a:endParaRPr lang="en-US" sz="4400" dirty="0"/>
          </a:p>
        </p:txBody>
      </p:sp>
      <p:sp>
        <p:nvSpPr>
          <p:cNvPr id="5" name="Rectangle 4"/>
          <p:cNvSpPr/>
          <p:nvPr/>
        </p:nvSpPr>
        <p:spPr>
          <a:xfrm>
            <a:off x="3733800" y="4267200"/>
            <a:ext cx="4953000" cy="1754326"/>
          </a:xfrm>
          <a:prstGeom prst="rect">
            <a:avLst/>
          </a:prstGeom>
        </p:spPr>
        <p:txBody>
          <a:bodyPr wrap="square">
            <a:spAutoFit/>
          </a:bodyPr>
          <a:lstStyle/>
          <a:p>
            <a:pPr algn="r"/>
            <a:r>
              <a:rPr lang="fi-FI" sz="2400" b="1" dirty="0" smtClean="0">
                <a:solidFill>
                  <a:schemeClr val="accent6">
                    <a:lumMod val="75000"/>
                  </a:schemeClr>
                </a:solidFill>
              </a:rPr>
              <a:t>Jumalalla on voimakas halu siunata maailmaa – mutta meidän vapaa tahtomme rajoittaa Häntä.</a:t>
            </a:r>
          </a:p>
          <a:p>
            <a:pPr algn="r"/>
            <a:endParaRPr lang="fi-FI" sz="1200" b="1" dirty="0" smtClean="0">
              <a:solidFill>
                <a:schemeClr val="bg2">
                  <a:lumMod val="50000"/>
                </a:schemeClr>
              </a:solidFill>
            </a:endParaRPr>
          </a:p>
          <a:p>
            <a:pPr algn="r"/>
            <a:r>
              <a:rPr lang="fi-FI" sz="2400" b="1" dirty="0" smtClean="0">
                <a:solidFill>
                  <a:schemeClr val="bg2">
                    <a:lumMod val="25000"/>
                  </a:schemeClr>
                </a:solidFill>
              </a:rPr>
              <a:t>Saamme tehdä omia valintojamme.</a:t>
            </a:r>
            <a:endParaRPr lang="bg-BG" sz="2400" b="1" dirty="0">
              <a:solidFill>
                <a:schemeClr val="bg2">
                  <a:lumMod val="25000"/>
                </a:schemeClr>
              </a:solidFill>
            </a:endParaRPr>
          </a:p>
        </p:txBody>
      </p:sp>
      <p:pic>
        <p:nvPicPr>
          <p:cNvPr id="3074" name="Picture 2" descr="C:\Users\Ivo\Desktop\PP\EarthInHands.jpg"/>
          <p:cNvPicPr>
            <a:picLocks noChangeAspect="1" noChangeArrowheads="1"/>
          </p:cNvPicPr>
          <p:nvPr/>
        </p:nvPicPr>
        <p:blipFill>
          <a:blip r:embed="rId3" cstate="print"/>
          <a:srcRect/>
          <a:stretch>
            <a:fillRect/>
          </a:stretch>
        </p:blipFill>
        <p:spPr bwMode="auto">
          <a:xfrm>
            <a:off x="76200" y="1828800"/>
            <a:ext cx="3810000" cy="38100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762000"/>
            <a:ext cx="2445488" cy="2286000"/>
          </a:xfrm>
          <a:prstGeom prst="rect">
            <a:avLst/>
          </a:prstGeom>
        </p:spPr>
      </p:pic>
      <p:sp>
        <p:nvSpPr>
          <p:cNvPr id="7" name="Title 6"/>
          <p:cNvSpPr>
            <a:spLocks noGrp="1"/>
          </p:cNvSpPr>
          <p:nvPr>
            <p:ph type="title"/>
          </p:nvPr>
        </p:nvSpPr>
        <p:spPr>
          <a:xfrm>
            <a:off x="1752600" y="533400"/>
            <a:ext cx="7239000" cy="5029200"/>
          </a:xfrm>
        </p:spPr>
        <p:txBody>
          <a:bodyPr wrap="square" tIns="0" bIns="0" anchor="t" anchorCtr="0">
            <a:normAutofit fontScale="90000"/>
          </a:bodyPr>
          <a:lstStyle/>
          <a:p>
            <a:pPr algn="ctr"/>
            <a:r>
              <a:rPr lang="fi-FI" sz="7200" b="1" dirty="0" smtClean="0">
                <a:solidFill>
                  <a:schemeClr val="accent4"/>
                </a:solidFill>
                <a:effectLst>
                  <a:outerShdw blurRad="38100" dist="38100" dir="2700000" algn="tl">
                    <a:srgbClr val="000000">
                      <a:alpha val="43137"/>
                    </a:srgbClr>
                  </a:outerShdw>
                </a:effectLst>
              </a:rPr>
              <a:t>Eikö Jumala muka sitten voi toimia maan päällä ilman ihmistä ja ihmisten rukouksia</a:t>
            </a:r>
            <a:endParaRPr lang="en-US" sz="7300" dirty="0">
              <a:solidFill>
                <a:schemeClr val="tx2"/>
              </a:solidFill>
              <a:effectLst>
                <a:outerShdw blurRad="38100" dist="38100" dir="2700000" algn="tl">
                  <a:srgbClr val="000000">
                    <a:alpha val="43137"/>
                  </a:srgbClr>
                </a:outerShdw>
              </a:effectLst>
              <a:latin typeface="+mn-lt"/>
            </a:endParaRPr>
          </a:p>
        </p:txBody>
      </p:sp>
      <p:sp>
        <p:nvSpPr>
          <p:cNvPr id="4" name="Rectangle 3"/>
          <p:cNvSpPr/>
          <p:nvPr/>
        </p:nvSpPr>
        <p:spPr>
          <a:xfrm>
            <a:off x="304800" y="2133600"/>
            <a:ext cx="1890261" cy="4508927"/>
          </a:xfrm>
          <a:prstGeom prst="rect">
            <a:avLst/>
          </a:prstGeom>
        </p:spPr>
        <p:txBody>
          <a:bodyPr wrap="none">
            <a:spAutoFit/>
          </a:bodyPr>
          <a:lstStyle/>
          <a:p>
            <a:r>
              <a:rPr lang="fi-FI" sz="28700" b="1" dirty="0" smtClean="0">
                <a:solidFill>
                  <a:schemeClr val="tx2"/>
                </a:solidFill>
                <a:effectLst>
                  <a:outerShdw blurRad="38100" dist="38100" dir="2700000" algn="tl">
                    <a:srgbClr val="000000">
                      <a:alpha val="43137"/>
                    </a:srgbClr>
                  </a:outerShdw>
                </a:effectLst>
              </a:rPr>
              <a:t>?</a:t>
            </a:r>
            <a:endParaRPr lang="en-US" sz="287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762000"/>
            <a:ext cx="2445488" cy="2286000"/>
          </a:xfrm>
          <a:prstGeom prst="rect">
            <a:avLst/>
          </a:prstGeom>
        </p:spPr>
      </p:pic>
      <p:sp>
        <p:nvSpPr>
          <p:cNvPr id="4" name="Rectangle 3"/>
          <p:cNvSpPr/>
          <p:nvPr/>
        </p:nvSpPr>
        <p:spPr>
          <a:xfrm>
            <a:off x="2590800" y="381000"/>
            <a:ext cx="6172200" cy="4893647"/>
          </a:xfrm>
          <a:prstGeom prst="rect">
            <a:avLst/>
          </a:prstGeom>
        </p:spPr>
        <p:txBody>
          <a:bodyPr wrap="square">
            <a:spAutoFit/>
          </a:bodyPr>
          <a:lstStyle/>
          <a:p>
            <a:pPr>
              <a:buFont typeface="Wingdings" pitchFamily="2" charset="2"/>
              <a:buChar char="Ø"/>
            </a:pPr>
            <a:r>
              <a:rPr lang="fi-FI" sz="4000" b="1" dirty="0" smtClean="0">
                <a:solidFill>
                  <a:srgbClr val="00B0F0"/>
                </a:solidFill>
              </a:rPr>
              <a:t> EMME TIEDÄ, </a:t>
            </a:r>
            <a:br>
              <a:rPr lang="fi-FI" sz="4000" b="1" dirty="0" smtClean="0">
                <a:solidFill>
                  <a:srgbClr val="00B0F0"/>
                </a:solidFill>
              </a:rPr>
            </a:br>
            <a:r>
              <a:rPr lang="fi-FI" sz="4000" b="1" dirty="0" smtClean="0">
                <a:solidFill>
                  <a:srgbClr val="00B0F0"/>
                </a:solidFill>
              </a:rPr>
              <a:t>miten pitkälle Jumala on sitoutunut ihmisiin. </a:t>
            </a:r>
          </a:p>
          <a:p>
            <a:endParaRPr lang="fi-FI" sz="3200" b="1" dirty="0" smtClean="0">
              <a:solidFill>
                <a:schemeClr val="tx1">
                  <a:lumMod val="90000"/>
                  <a:lumOff val="10000"/>
                </a:schemeClr>
              </a:solidFill>
            </a:endParaRPr>
          </a:p>
          <a:p>
            <a:r>
              <a:rPr lang="fi-FI" sz="3200" b="1" dirty="0" smtClean="0">
                <a:solidFill>
                  <a:schemeClr val="tx1">
                    <a:lumMod val="90000"/>
                    <a:lumOff val="10000"/>
                  </a:schemeClr>
                </a:solidFill>
              </a:rPr>
              <a:t>Näemme Raamatusta, </a:t>
            </a:r>
          </a:p>
          <a:p>
            <a:r>
              <a:rPr lang="fi-FI" sz="3200" b="1" dirty="0" smtClean="0">
                <a:solidFill>
                  <a:schemeClr val="tx1">
                    <a:lumMod val="90000"/>
                    <a:lumOff val="10000"/>
                  </a:schemeClr>
                </a:solidFill>
              </a:rPr>
              <a:t>että </a:t>
            </a:r>
            <a:r>
              <a:rPr lang="fi-FI" sz="3200" b="1" u="sng" dirty="0" smtClean="0">
                <a:solidFill>
                  <a:schemeClr val="tx1">
                    <a:lumMod val="90000"/>
                    <a:lumOff val="10000"/>
                  </a:schemeClr>
                </a:solidFill>
              </a:rPr>
              <a:t>Hän tekee suuressa määrin yhteistyötä meidän kanssamme ja että ihmisen vapaa tahto vaikuttaa asioihin.</a:t>
            </a:r>
            <a:endParaRPr lang="en-US" sz="3200" u="sng" dirty="0">
              <a:solidFill>
                <a:schemeClr val="tx1">
                  <a:lumMod val="90000"/>
                  <a:lumOff val="10000"/>
                </a:schemeClr>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762000"/>
            <a:ext cx="2445488" cy="2286000"/>
          </a:xfrm>
          <a:prstGeom prst="rect">
            <a:avLst/>
          </a:prstGeom>
        </p:spPr>
      </p:pic>
      <p:sp>
        <p:nvSpPr>
          <p:cNvPr id="6" name="Rectangle 5"/>
          <p:cNvSpPr/>
          <p:nvPr/>
        </p:nvSpPr>
        <p:spPr>
          <a:xfrm>
            <a:off x="1524000" y="762000"/>
            <a:ext cx="7620000" cy="3416320"/>
          </a:xfrm>
          <a:prstGeom prst="rect">
            <a:avLst/>
          </a:prstGeom>
        </p:spPr>
        <p:txBody>
          <a:bodyPr wrap="square">
            <a:spAutoFit/>
          </a:bodyPr>
          <a:lstStyle/>
          <a:p>
            <a:pPr>
              <a:buFont typeface="Wingdings" pitchFamily="2" charset="2"/>
              <a:buChar char="Ø"/>
            </a:pPr>
            <a:r>
              <a:rPr lang="fi-FI" sz="3600" b="1" dirty="0" smtClean="0">
                <a:solidFill>
                  <a:srgbClr val="00B0F0"/>
                </a:solidFill>
              </a:rPr>
              <a:t> TAHTO RUKOILLA TULEE JUMALALTA</a:t>
            </a:r>
            <a:r>
              <a:rPr lang="fi-FI" sz="3600" b="1" dirty="0" smtClean="0">
                <a:solidFill>
                  <a:schemeClr val="accent4">
                    <a:lumMod val="75000"/>
                  </a:schemeClr>
                </a:solidFill>
              </a:rPr>
              <a:t> </a:t>
            </a:r>
            <a:endParaRPr lang="en-US" sz="3600" dirty="0" smtClean="0">
              <a:solidFill>
                <a:schemeClr val="accent4">
                  <a:lumMod val="75000"/>
                </a:schemeClr>
              </a:solidFill>
            </a:endParaRPr>
          </a:p>
          <a:p>
            <a:r>
              <a:rPr lang="fi-FI" sz="3600" b="1" dirty="0" smtClean="0">
                <a:solidFill>
                  <a:schemeClr val="tx1">
                    <a:lumMod val="90000"/>
                    <a:lumOff val="10000"/>
                  </a:schemeClr>
                </a:solidFill>
              </a:rPr>
              <a:t>Hän herättää meidät rukoilemaan.</a:t>
            </a:r>
            <a:endParaRPr lang="fi-FI" sz="3600" dirty="0" smtClean="0"/>
          </a:p>
          <a:p>
            <a:endParaRPr lang="fi-FI" sz="3600" dirty="0" smtClean="0"/>
          </a:p>
          <a:p>
            <a:pPr>
              <a:buFont typeface="Wingdings" pitchFamily="2" charset="2"/>
              <a:buChar char="Ø"/>
            </a:pPr>
            <a:r>
              <a:rPr lang="fi-FI" sz="3600" b="1" dirty="0" smtClean="0">
                <a:solidFill>
                  <a:srgbClr val="00B0F0"/>
                </a:solidFill>
              </a:rPr>
              <a:t> KUULIAISUUS:</a:t>
            </a:r>
            <a:r>
              <a:rPr lang="fi-FI" sz="3600" b="1" dirty="0" smtClean="0">
                <a:solidFill>
                  <a:schemeClr val="tx1">
                    <a:lumMod val="90000"/>
                    <a:lumOff val="10000"/>
                  </a:schemeClr>
                </a:solidFill>
              </a:rPr>
              <a:t> </a:t>
            </a:r>
          </a:p>
          <a:p>
            <a:r>
              <a:rPr lang="fi-FI" sz="3600" b="1" dirty="0" smtClean="0">
                <a:solidFill>
                  <a:schemeClr val="tx1">
                    <a:lumMod val="90000"/>
                    <a:lumOff val="10000"/>
                  </a:schemeClr>
                </a:solidFill>
              </a:rPr>
              <a:t>Meitä on kehotettu rukoilemaan</a:t>
            </a:r>
          </a:p>
          <a:p>
            <a:r>
              <a:rPr lang="fi-FI" sz="3600" b="1" dirty="0" smtClean="0">
                <a:solidFill>
                  <a:schemeClr val="tx1">
                    <a:lumMod val="90000"/>
                    <a:lumOff val="10000"/>
                  </a:schemeClr>
                </a:solidFill>
              </a:rPr>
              <a:t>– ja se riittää meille. </a:t>
            </a:r>
            <a:endParaRPr lang="fi-FI" sz="2800" dirty="0" smtClean="0">
              <a:solidFill>
                <a:schemeClr val="accent4">
                  <a:lumMod val="75000"/>
                </a:schemeClr>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6781800" y="2362200"/>
            <a:ext cx="2221374" cy="3418608"/>
          </a:xfrm>
          <a:prstGeom prst="rect">
            <a:avLst/>
          </a:prstGeom>
        </p:spPr>
      </p:pic>
      <p:sp>
        <p:nvSpPr>
          <p:cNvPr id="9" name="Title 8"/>
          <p:cNvSpPr>
            <a:spLocks noGrp="1"/>
          </p:cNvSpPr>
          <p:nvPr>
            <p:ph type="title"/>
          </p:nvPr>
        </p:nvSpPr>
        <p:spPr>
          <a:xfrm>
            <a:off x="228600" y="103909"/>
            <a:ext cx="7696200" cy="734291"/>
          </a:xfrm>
        </p:spPr>
        <p:txBody>
          <a:bodyPr anchor="b">
            <a:noAutofit/>
          </a:bodyPr>
          <a:lstStyle/>
          <a:p>
            <a:r>
              <a:rPr lang="fi-FI" sz="5000" b="1" dirty="0" smtClean="0"/>
              <a:t>SUURI VASTUU</a:t>
            </a:r>
            <a:r>
              <a:rPr lang="bg-BG" sz="5000" b="1" dirty="0" smtClean="0"/>
              <a:t>: </a:t>
            </a:r>
            <a:endParaRPr lang="en-US" sz="5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a:off x="228600" y="1066800"/>
            <a:ext cx="7315200" cy="2123658"/>
          </a:xfrm>
          <a:prstGeom prst="rect">
            <a:avLst/>
          </a:prstGeom>
        </p:spPr>
        <p:txBody>
          <a:bodyPr wrap="square">
            <a:spAutoFit/>
          </a:bodyPr>
          <a:lstStyle/>
          <a:p>
            <a:r>
              <a:rPr lang="bg-BG" sz="4400" b="1" dirty="0" smtClean="0"/>
              <a:t>Jumala antaa ihmisten tehdä päätöksiä, jotka vaikuttavat historian </a:t>
            </a:r>
            <a:r>
              <a:rPr lang="fi-FI" sz="4400" b="1" dirty="0" smtClean="0"/>
              <a:t>k</a:t>
            </a:r>
            <a:r>
              <a:rPr lang="bg-BG" sz="4400" b="1" dirty="0" smtClean="0"/>
              <a:t>ulku</a:t>
            </a:r>
            <a:r>
              <a:rPr lang="fi-FI" sz="4400" b="1" dirty="0" smtClean="0"/>
              <a:t>un.</a:t>
            </a:r>
            <a:endParaRPr lang="en-US" sz="4400" dirty="0" smtClean="0"/>
          </a:p>
        </p:txBody>
      </p:sp>
      <p:sp>
        <p:nvSpPr>
          <p:cNvPr id="77825" name="Rectangle 1"/>
          <p:cNvSpPr>
            <a:spLocks noChangeArrowheads="1"/>
          </p:cNvSpPr>
          <p:nvPr/>
        </p:nvSpPr>
        <p:spPr bwMode="auto">
          <a:xfrm>
            <a:off x="1524000" y="3352800"/>
            <a:ext cx="54102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2800" b="1" i="0" u="none" strike="noStrike" cap="none" normalizeH="0" baseline="0" dirty="0" smtClean="0">
                <a:ln>
                  <a:noFill/>
                </a:ln>
                <a:solidFill>
                  <a:srgbClr val="F35C1F"/>
                </a:solidFill>
                <a:effectLst/>
                <a:latin typeface="Arial" pitchFamily="34" charset="0"/>
                <a:ea typeface="Times New Roman" pitchFamily="18" charset="0"/>
                <a:cs typeface="Arial" pitchFamily="34" charset="0"/>
              </a:rPr>
              <a:t>”</a:t>
            </a:r>
            <a:r>
              <a:rPr kumimoji="0" lang="bg-BG" sz="2800" b="1" i="0" u="none" strike="noStrike" cap="none" normalizeH="0" baseline="0" dirty="0" smtClean="0">
                <a:ln>
                  <a:noFill/>
                </a:ln>
                <a:solidFill>
                  <a:srgbClr val="F35C1F"/>
                </a:solidFill>
                <a:effectLst/>
                <a:latin typeface="Arial" pitchFamily="34" charset="0"/>
                <a:ea typeface="Times New Roman" pitchFamily="18" charset="0"/>
                <a:cs typeface="Arial" pitchFamily="34" charset="0"/>
              </a:rPr>
              <a:t>Voiko Jumalan tahto maan p</a:t>
            </a:r>
            <a:r>
              <a:rPr kumimoji="0" lang="bg-BG" sz="2800" b="1" i="0" u="none" strike="noStrike" cap="none" normalizeH="0" baseline="0" dirty="0" smtClean="0">
                <a:ln>
                  <a:noFill/>
                </a:ln>
                <a:solidFill>
                  <a:srgbClr val="F35C1F"/>
                </a:solidFill>
                <a:effectLst/>
                <a:latin typeface="Calibri"/>
                <a:ea typeface="Times New Roman" pitchFamily="18" charset="0"/>
                <a:cs typeface="Arial" pitchFamily="34" charset="0"/>
              </a:rPr>
              <a:t>ää</a:t>
            </a:r>
            <a:r>
              <a:rPr kumimoji="0" lang="bg-BG" sz="2800" b="1" i="0" u="none" strike="noStrike" cap="none" normalizeH="0" baseline="0" dirty="0" smtClean="0">
                <a:ln>
                  <a:noFill/>
                </a:ln>
                <a:solidFill>
                  <a:srgbClr val="F35C1F"/>
                </a:solidFill>
                <a:effectLst/>
                <a:latin typeface="Arial" pitchFamily="34" charset="0"/>
                <a:ea typeface="Times New Roman" pitchFamily="18" charset="0"/>
                <a:cs typeface="Arial" pitchFamily="34" charset="0"/>
              </a:rPr>
              <a:t>ll</a:t>
            </a:r>
            <a:r>
              <a:rPr kumimoji="0" lang="bg-BG" sz="2800" b="1" i="0" u="none" strike="noStrike" cap="none" normalizeH="0" baseline="0" dirty="0" smtClean="0">
                <a:ln>
                  <a:noFill/>
                </a:ln>
                <a:solidFill>
                  <a:srgbClr val="F35C1F"/>
                </a:solidFill>
                <a:effectLst/>
                <a:latin typeface="Calibri"/>
                <a:ea typeface="Times New Roman" pitchFamily="18" charset="0"/>
                <a:cs typeface="Arial" pitchFamily="34" charset="0"/>
              </a:rPr>
              <a:t>ä</a:t>
            </a:r>
            <a:r>
              <a:rPr kumimoji="0" lang="bg-BG" sz="2800" b="1" i="0" u="none" strike="noStrike" cap="none" normalizeH="0" baseline="0" dirty="0" smtClean="0">
                <a:ln>
                  <a:noFill/>
                </a:ln>
                <a:solidFill>
                  <a:srgbClr val="F35C1F"/>
                </a:solidFill>
                <a:effectLst/>
                <a:latin typeface="Arial" pitchFamily="34" charset="0"/>
                <a:ea typeface="Times New Roman" pitchFamily="18" charset="0"/>
                <a:cs typeface="Arial" pitchFamily="34" charset="0"/>
              </a:rPr>
              <a:t> j</a:t>
            </a:r>
            <a:r>
              <a:rPr kumimoji="0" lang="bg-BG" sz="2800" b="1" i="0" u="none" strike="noStrike" cap="none" normalizeH="0" baseline="0" dirty="0" smtClean="0">
                <a:ln>
                  <a:noFill/>
                </a:ln>
                <a:solidFill>
                  <a:srgbClr val="F35C1F"/>
                </a:solidFill>
                <a:effectLst/>
                <a:latin typeface="Calibri"/>
                <a:ea typeface="Times New Roman" pitchFamily="18" charset="0"/>
                <a:cs typeface="Arial" pitchFamily="34" charset="0"/>
              </a:rPr>
              <a:t>ää</a:t>
            </a:r>
            <a:r>
              <a:rPr kumimoji="0" lang="bg-BG" sz="2800" b="1" i="0" u="none" strike="noStrike" cap="none" normalizeH="0" baseline="0" dirty="0" smtClean="0">
                <a:ln>
                  <a:noFill/>
                </a:ln>
                <a:solidFill>
                  <a:srgbClr val="F35C1F"/>
                </a:solidFill>
                <a:effectLst/>
                <a:latin typeface="Arial" pitchFamily="34" charset="0"/>
                <a:ea typeface="Times New Roman" pitchFamily="18" charset="0"/>
                <a:cs typeface="Arial" pitchFamily="34" charset="0"/>
              </a:rPr>
              <a:t>d</a:t>
            </a:r>
            <a:r>
              <a:rPr kumimoji="0" lang="bg-BG" sz="2800" b="1" i="0" u="none" strike="noStrike" cap="none" normalizeH="0" baseline="0" dirty="0" smtClean="0">
                <a:ln>
                  <a:noFill/>
                </a:ln>
                <a:solidFill>
                  <a:srgbClr val="F35C1F"/>
                </a:solidFill>
                <a:effectLst/>
                <a:latin typeface="Calibri"/>
                <a:ea typeface="Times New Roman" pitchFamily="18" charset="0"/>
                <a:cs typeface="Arial" pitchFamily="34" charset="0"/>
              </a:rPr>
              <a:t>ä</a:t>
            </a:r>
            <a:r>
              <a:rPr kumimoji="0" lang="bg-BG" sz="2800" b="1" i="0" u="none" strike="noStrike" cap="none" normalizeH="0" baseline="0" dirty="0" smtClean="0">
                <a:ln>
                  <a:noFill/>
                </a:ln>
                <a:solidFill>
                  <a:srgbClr val="F35C1F"/>
                </a:solidFill>
                <a:effectLst/>
                <a:latin typeface="Arial" pitchFamily="34" charset="0"/>
                <a:ea typeface="Times New Roman" pitchFamily="18" charset="0"/>
                <a:cs typeface="Arial" pitchFamily="34" charset="0"/>
              </a:rPr>
              <a:t> toteutumatta tai H</a:t>
            </a:r>
            <a:r>
              <a:rPr kumimoji="0" lang="bg-BG" sz="2800" b="1" i="0" u="none" strike="noStrike" cap="none" normalizeH="0" baseline="0" dirty="0" smtClean="0">
                <a:ln>
                  <a:noFill/>
                </a:ln>
                <a:solidFill>
                  <a:srgbClr val="F35C1F"/>
                </a:solidFill>
                <a:effectLst/>
                <a:latin typeface="Calibri"/>
                <a:ea typeface="Times New Roman" pitchFamily="18" charset="0"/>
                <a:cs typeface="Arial" pitchFamily="34" charset="0"/>
              </a:rPr>
              <a:t>ä</a:t>
            </a:r>
            <a:r>
              <a:rPr kumimoji="0" lang="bg-BG" sz="2800" b="1" i="0" u="none" strike="noStrike" cap="none" normalizeH="0" baseline="0" dirty="0" smtClean="0">
                <a:ln>
                  <a:noFill/>
                </a:ln>
                <a:solidFill>
                  <a:srgbClr val="F35C1F"/>
                </a:solidFill>
                <a:effectLst/>
                <a:latin typeface="Arial" pitchFamily="34" charset="0"/>
                <a:ea typeface="Times New Roman" pitchFamily="18" charset="0"/>
                <a:cs typeface="Arial" pitchFamily="34" charset="0"/>
              </a:rPr>
              <a:t>nen suunnitelmansa menn</a:t>
            </a:r>
            <a:r>
              <a:rPr kumimoji="0" lang="bg-BG" sz="2800" b="1" i="0" u="none" strike="noStrike" cap="none" normalizeH="0" baseline="0" dirty="0" smtClean="0">
                <a:ln>
                  <a:noFill/>
                </a:ln>
                <a:solidFill>
                  <a:srgbClr val="F35C1F"/>
                </a:solidFill>
                <a:effectLst/>
                <a:latin typeface="Calibri"/>
                <a:ea typeface="Times New Roman" pitchFamily="18" charset="0"/>
                <a:cs typeface="Arial" pitchFamily="34" charset="0"/>
              </a:rPr>
              <a:t>ä</a:t>
            </a:r>
            <a:r>
              <a:rPr kumimoji="0" lang="bg-BG" sz="2800" b="1" i="0" u="none" strike="noStrike" cap="none" normalizeH="0" baseline="0" dirty="0" smtClean="0">
                <a:ln>
                  <a:noFill/>
                </a:ln>
                <a:solidFill>
                  <a:srgbClr val="F35C1F"/>
                </a:solidFill>
                <a:effectLst/>
                <a:latin typeface="Arial" pitchFamily="34" charset="0"/>
                <a:ea typeface="Times New Roman" pitchFamily="18" charset="0"/>
                <a:cs typeface="Arial" pitchFamily="34" charset="0"/>
              </a:rPr>
              <a:t> pilalle,  jos min</a:t>
            </a:r>
            <a:r>
              <a:rPr kumimoji="0" lang="bg-BG" sz="2800" b="1" i="0" u="none" strike="noStrike" cap="none" normalizeH="0" baseline="0" dirty="0" smtClean="0">
                <a:ln>
                  <a:noFill/>
                </a:ln>
                <a:solidFill>
                  <a:srgbClr val="F35C1F"/>
                </a:solidFill>
                <a:effectLst/>
                <a:latin typeface="Calibri"/>
                <a:ea typeface="Times New Roman" pitchFamily="18" charset="0"/>
                <a:cs typeface="Arial" pitchFamily="34" charset="0"/>
              </a:rPr>
              <a:t>ä</a:t>
            </a:r>
            <a:r>
              <a:rPr kumimoji="0" lang="bg-BG" sz="2800" b="1" i="0" u="none" strike="noStrike" cap="none" normalizeH="0" baseline="0" dirty="0" smtClean="0">
                <a:ln>
                  <a:noFill/>
                </a:ln>
                <a:solidFill>
                  <a:srgbClr val="F35C1F"/>
                </a:solidFill>
                <a:effectLst/>
                <a:latin typeface="Arial" pitchFamily="34" charset="0"/>
                <a:ea typeface="Times New Roman" pitchFamily="18" charset="0"/>
                <a:cs typeface="Arial" pitchFamily="34" charset="0"/>
              </a:rPr>
              <a:t> </a:t>
            </a:r>
            <a:r>
              <a:rPr kumimoji="0" lang="fi-FI" sz="2800" b="1" i="0" u="none" strike="noStrike" cap="none" normalizeH="0" baseline="0" dirty="0" smtClean="0">
                <a:ln>
                  <a:noFill/>
                </a:ln>
                <a:solidFill>
                  <a:srgbClr val="F35C1F"/>
                </a:solidFill>
                <a:effectLst/>
                <a:latin typeface="Arial" pitchFamily="34" charset="0"/>
                <a:ea typeface="Times New Roman" pitchFamily="18" charset="0"/>
                <a:cs typeface="Arial" pitchFamily="34" charset="0"/>
              </a:rPr>
              <a:t>en rukoile tai toimi?”</a:t>
            </a:r>
          </a:p>
        </p:txBody>
      </p:sp>
      <p:sp>
        <p:nvSpPr>
          <p:cNvPr id="6" name="Rectangle 5"/>
          <p:cNvSpPr/>
          <p:nvPr/>
        </p:nvSpPr>
        <p:spPr>
          <a:xfrm>
            <a:off x="-66385" y="3048000"/>
            <a:ext cx="1742785" cy="3154710"/>
          </a:xfrm>
          <a:prstGeom prst="rect">
            <a:avLst/>
          </a:prstGeom>
        </p:spPr>
        <p:txBody>
          <a:bodyPr wrap="none">
            <a:spAutoFit/>
          </a:bodyPr>
          <a:lstStyle/>
          <a:p>
            <a:r>
              <a:rPr lang="fi-FI" sz="19900" b="1" dirty="0" smtClean="0">
                <a:solidFill>
                  <a:srgbClr val="F35C1F"/>
                </a:solidFill>
                <a:latin typeface="Arial" pitchFamily="34" charset="0"/>
                <a:ea typeface="Times New Roman" pitchFamily="18" charset="0"/>
                <a:cs typeface="Arial" pitchFamily="34" charset="0"/>
              </a:rPr>
              <a:t>?</a:t>
            </a:r>
            <a:endParaRPr lang="en-US" sz="19900" dirty="0"/>
          </a:p>
        </p:txBody>
      </p:sp>
      <p:sp>
        <p:nvSpPr>
          <p:cNvPr id="7" name="Rectangle 6"/>
          <p:cNvSpPr/>
          <p:nvPr/>
        </p:nvSpPr>
        <p:spPr>
          <a:xfrm>
            <a:off x="990600" y="5715000"/>
            <a:ext cx="5755102" cy="523220"/>
          </a:xfrm>
          <a:prstGeom prst="rect">
            <a:avLst/>
          </a:prstGeom>
        </p:spPr>
        <p:txBody>
          <a:bodyPr wrap="none">
            <a:spAutoFit/>
          </a:bodyPr>
          <a:lstStyle/>
          <a:p>
            <a:pPr lvl="0" fontAlgn="base">
              <a:spcBef>
                <a:spcPct val="0"/>
              </a:spcBef>
              <a:spcAft>
                <a:spcPct val="0"/>
              </a:spcAft>
            </a:pPr>
            <a:r>
              <a:rPr lang="fi-FI" sz="2800" b="1" dirty="0" smtClean="0">
                <a:latin typeface="Arial" pitchFamily="34" charset="0"/>
                <a:cs typeface="Arial" pitchFamily="34" charset="0"/>
              </a:rPr>
              <a:t>- KYLLÄ, ainakin jossain määrin.</a:t>
            </a:r>
            <a:endParaRPr lang="bg-BG" sz="2800" dirty="0" smtClean="0">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6781800" y="2362200"/>
            <a:ext cx="2221374" cy="3418608"/>
          </a:xfrm>
          <a:prstGeom prst="rect">
            <a:avLst/>
          </a:prstGeom>
        </p:spPr>
      </p:pic>
      <p:sp>
        <p:nvSpPr>
          <p:cNvPr id="9" name="Title 8"/>
          <p:cNvSpPr>
            <a:spLocks noGrp="1"/>
          </p:cNvSpPr>
          <p:nvPr>
            <p:ph type="title"/>
          </p:nvPr>
        </p:nvSpPr>
        <p:spPr>
          <a:xfrm>
            <a:off x="228600" y="103909"/>
            <a:ext cx="7696200" cy="734291"/>
          </a:xfrm>
        </p:spPr>
        <p:txBody>
          <a:bodyPr anchor="b">
            <a:noAutofit/>
          </a:bodyPr>
          <a:lstStyle/>
          <a:p>
            <a:r>
              <a:rPr lang="fi-FI" sz="5000" b="1" dirty="0" smtClean="0"/>
              <a:t>SUURI VASTUU</a:t>
            </a:r>
            <a:r>
              <a:rPr lang="bg-BG" sz="5000" b="1" dirty="0" smtClean="0"/>
              <a:t>: </a:t>
            </a:r>
            <a:endParaRPr lang="en-US" sz="5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7825" name="Rectangle 1"/>
          <p:cNvSpPr>
            <a:spLocks noChangeArrowheads="1"/>
          </p:cNvSpPr>
          <p:nvPr/>
        </p:nvSpPr>
        <p:spPr bwMode="auto">
          <a:xfrm>
            <a:off x="381000" y="1066800"/>
            <a:ext cx="63246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g-BG" sz="2800" b="1" dirty="0" smtClean="0">
                <a:solidFill>
                  <a:schemeClr val="tx1">
                    <a:lumMod val="75000"/>
                    <a:lumOff val="25000"/>
                  </a:schemeClr>
                </a:solidFill>
              </a:rPr>
              <a:t>1.Tim</a:t>
            </a:r>
            <a:r>
              <a:rPr lang="fi-FI" sz="2800" b="1" dirty="0" smtClean="0">
                <a:solidFill>
                  <a:schemeClr val="tx1">
                    <a:lumMod val="75000"/>
                    <a:lumOff val="25000"/>
                  </a:schemeClr>
                </a:solidFill>
              </a:rPr>
              <a:t>. 2</a:t>
            </a:r>
            <a:r>
              <a:rPr lang="bg-BG" sz="2800" b="1" dirty="0" smtClean="0">
                <a:solidFill>
                  <a:schemeClr val="tx1">
                    <a:lumMod val="75000"/>
                    <a:lumOff val="25000"/>
                  </a:schemeClr>
                </a:solidFill>
              </a:rPr>
              <a:t>:1</a:t>
            </a:r>
            <a:r>
              <a:rPr lang="fi-FI" sz="2800" b="1" dirty="0" smtClean="0">
                <a:solidFill>
                  <a:schemeClr val="tx1">
                    <a:lumMod val="75000"/>
                    <a:lumOff val="25000"/>
                  </a:schemeClr>
                </a:solidFill>
              </a:rPr>
              <a:t>-4</a:t>
            </a:r>
            <a:r>
              <a:rPr lang="bg-BG" sz="2800" b="1" dirty="0" smtClean="0">
                <a:solidFill>
                  <a:schemeClr val="tx1">
                    <a:lumMod val="75000"/>
                    <a:lumOff val="25000"/>
                  </a:schemeClr>
                </a:solidFill>
              </a:rPr>
              <a:t> </a:t>
            </a:r>
            <a:endParaRPr lang="en-US" sz="2800" b="1" dirty="0" smtClean="0">
              <a:solidFill>
                <a:schemeClr val="tx1">
                  <a:lumMod val="75000"/>
                  <a:lumOff val="25000"/>
                </a:schemeClr>
              </a:solidFill>
            </a:endParaRPr>
          </a:p>
          <a:p>
            <a:r>
              <a:rPr lang="bg-BG" sz="2800" b="1" dirty="0" smtClean="0">
                <a:solidFill>
                  <a:srgbClr val="F35C1F"/>
                </a:solidFill>
              </a:rPr>
              <a:t>Minä kehoitan siis ennen kaikkea </a:t>
            </a:r>
            <a:r>
              <a:rPr lang="bg-BG" sz="2800" b="1" u="sng" dirty="0" smtClean="0">
                <a:solidFill>
                  <a:srgbClr val="F35C1F"/>
                </a:solidFill>
              </a:rPr>
              <a:t>anomaan, rukoilemaan, pitämään esirukouksia ja kiittämään kaikkien ihmisten puolesta, </a:t>
            </a:r>
            <a:br>
              <a:rPr lang="bg-BG" sz="2800" b="1" u="sng" dirty="0" smtClean="0">
                <a:solidFill>
                  <a:srgbClr val="F35C1F"/>
                </a:solidFill>
              </a:rPr>
            </a:br>
            <a:r>
              <a:rPr lang="bg-BG" sz="2800" b="1" u="sng" dirty="0" smtClean="0">
                <a:solidFill>
                  <a:srgbClr val="F35C1F"/>
                </a:solidFill>
              </a:rPr>
              <a:t>kuningasten ja kaiken esivallan puolesta</a:t>
            </a:r>
            <a:r>
              <a:rPr lang="bg-BG" sz="2800" b="1" dirty="0" smtClean="0">
                <a:solidFill>
                  <a:srgbClr val="F35C1F"/>
                </a:solidFill>
              </a:rPr>
              <a:t>, </a:t>
            </a:r>
            <a:r>
              <a:rPr lang="bg-BG" sz="2800" b="1" dirty="0" smtClean="0">
                <a:solidFill>
                  <a:schemeClr val="tx1">
                    <a:lumMod val="75000"/>
                    <a:lumOff val="25000"/>
                  </a:schemeClr>
                </a:solidFill>
              </a:rPr>
              <a:t>että saisimme viettää rauhallista ja hiljaista elämää kaikessa jumalisuudessa ja kunniallisuudessa.</a:t>
            </a:r>
            <a:endParaRPr lang="fi-FI" sz="2800" b="1" dirty="0" smtClean="0">
              <a:solidFill>
                <a:schemeClr val="tx1">
                  <a:lumMod val="75000"/>
                  <a:lumOff val="25000"/>
                </a:schemeClr>
              </a:solidFill>
            </a:endParaRPr>
          </a:p>
          <a:p>
            <a:r>
              <a:rPr lang="fi-FI" sz="2800" b="1" dirty="0" smtClean="0">
                <a:solidFill>
                  <a:schemeClr val="tx1">
                    <a:lumMod val="75000"/>
                    <a:lumOff val="25000"/>
                  </a:schemeClr>
                </a:solidFill>
              </a:rPr>
              <a:t>S</a:t>
            </a:r>
            <a:r>
              <a:rPr lang="bg-BG" sz="2800" b="1" dirty="0" smtClean="0">
                <a:solidFill>
                  <a:schemeClr val="tx1">
                    <a:lumMod val="75000"/>
                    <a:lumOff val="25000"/>
                  </a:schemeClr>
                </a:solidFill>
              </a:rPr>
              <a:t>illä se on hyvää ja otollista Jumalalle, meidän vapahtajallemme, joka tahtoo, että kaikki ihmiset pelastuisivat ja tulisivat tuntemaan totuuden.</a:t>
            </a:r>
            <a:endParaRPr lang="en-US" sz="2800" b="1" dirty="0" smtClean="0">
              <a:solidFill>
                <a:schemeClr val="tx1">
                  <a:lumMod val="75000"/>
                  <a:lumOff val="25000"/>
                </a:schemeClr>
              </a:solidFill>
            </a:endParaRPr>
          </a:p>
          <a:p>
            <a:endParaRPr lang="en-US" sz="2800" dirty="0" smtClean="0">
              <a:solidFill>
                <a:srgbClr val="F35C1F"/>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2800" b="1" i="0" u="none" strike="noStrike" cap="none" normalizeH="0" baseline="0" dirty="0" smtClean="0">
              <a:ln>
                <a:noFill/>
              </a:ln>
              <a:solidFill>
                <a:srgbClr val="F35C1F"/>
              </a:solidFill>
              <a:effectLst/>
              <a:latin typeface="Arial" pitchFamily="34" charset="0"/>
              <a:ea typeface="Times New Roman" pitchFamily="18"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638800" y="152400"/>
            <a:ext cx="3505200" cy="4572000"/>
          </a:xfrm>
          <a:prstGeom prst="rect">
            <a:avLst/>
          </a:prstGeom>
          <a:noFill/>
        </p:spPr>
        <p:txBody>
          <a:bodyPr wrap="square" rtlCol="0">
            <a:noAutofit/>
          </a:bodyPr>
          <a:lstStyle/>
          <a:p>
            <a:pPr algn="ctr"/>
            <a:r>
              <a:rPr lang="fi-FI" sz="3200" b="1"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Rukouksessa p</a:t>
            </a:r>
            <a:r>
              <a:rPr lang="bg-BG" sz="3200" b="1"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yydät </a:t>
            </a:r>
            <a:r>
              <a:rPr lang="fi-FI" sz="3200" b="1"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ja saat </a:t>
            </a:r>
            <a:r>
              <a:rPr lang="bg-BG" sz="4800" b="1" dirty="0" smtClean="0">
                <a:solidFill>
                  <a:srgbClr val="54A40C"/>
                </a:solidFill>
                <a:effectLst>
                  <a:outerShdw blurRad="38100" dist="38100" dir="2700000" algn="tl">
                    <a:srgbClr val="000000">
                      <a:alpha val="43137"/>
                    </a:srgbClr>
                  </a:outerShdw>
                </a:effectLst>
                <a:latin typeface="Arial" pitchFamily="34" charset="0"/>
                <a:cs typeface="Arial" pitchFamily="34" charset="0"/>
              </a:rPr>
              <a:t>Jumalalta</a:t>
            </a:r>
            <a:r>
              <a:rPr lang="bg-BG" sz="3200" b="1"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 asioita, </a:t>
            </a:r>
            <a:r>
              <a:rPr lang="fi-FI" sz="3200" b="1"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j</a:t>
            </a:r>
            <a:r>
              <a:rPr lang="bg-BG" sz="3200" b="1"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oita et voi </a:t>
            </a:r>
            <a:r>
              <a:rPr lang="fi-FI" sz="3200" b="1"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itse </a:t>
            </a:r>
            <a:r>
              <a:rPr lang="bg-BG" sz="3200" b="1"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saada aikaan millään muulla tavalla.</a:t>
            </a:r>
            <a:endParaRPr lang="bg-BG" sz="3200"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a:p>
            <a:endParaRPr lang="bg-BG" sz="3200" dirty="0" smtClean="0"/>
          </a:p>
          <a:p>
            <a:endParaRPr lang="en-US" dirty="0">
              <a:solidFill>
                <a:schemeClr val="bg1"/>
              </a:solidFill>
            </a:endParaRPr>
          </a:p>
        </p:txBody>
      </p:sp>
      <p:sp>
        <p:nvSpPr>
          <p:cNvPr id="6" name="Rectangle 5"/>
          <p:cNvSpPr/>
          <p:nvPr/>
        </p:nvSpPr>
        <p:spPr>
          <a:xfrm>
            <a:off x="0" y="838200"/>
            <a:ext cx="5486400" cy="5078313"/>
          </a:xfrm>
          <a:prstGeom prst="rect">
            <a:avLst/>
          </a:prstGeom>
        </p:spPr>
        <p:txBody>
          <a:bodyPr wrap="square">
            <a:spAutoFit/>
          </a:bodyPr>
          <a:lstStyle/>
          <a:p>
            <a:pPr lvl="0" algn="ctr"/>
            <a:r>
              <a:rPr lang="fi-FI" sz="5400" b="1" dirty="0" smtClean="0">
                <a:solidFill>
                  <a:srgbClr val="54A40C"/>
                </a:solidFill>
              </a:rPr>
              <a:t>Rukouksessa </a:t>
            </a:r>
          </a:p>
          <a:p>
            <a:pPr lvl="0" algn="ctr"/>
            <a:r>
              <a:rPr lang="fi-FI" sz="5400" b="1" dirty="0" smtClean="0">
                <a:solidFill>
                  <a:srgbClr val="54A40C"/>
                </a:solidFill>
              </a:rPr>
              <a:t>on valtavat mahdollisuudet.</a:t>
            </a:r>
            <a:r>
              <a:rPr lang="fi-FI" sz="5400" b="1" dirty="0" smtClean="0">
                <a:solidFill>
                  <a:schemeClr val="bg1"/>
                </a:solidFill>
              </a:rPr>
              <a:t/>
            </a:r>
            <a:br>
              <a:rPr lang="fi-FI" sz="5400" b="1" dirty="0" smtClean="0">
                <a:solidFill>
                  <a:schemeClr val="bg1"/>
                </a:solidFill>
              </a:rPr>
            </a:br>
            <a:r>
              <a:rPr lang="fi-FI" sz="5400" b="1" smtClean="0">
                <a:solidFill>
                  <a:schemeClr val="bg1"/>
                </a:solidFill>
              </a:rPr>
              <a:t>Yksikin pieni ihminen</a:t>
            </a:r>
            <a:r>
              <a:rPr lang="fi-FI" sz="5400" b="1" dirty="0" smtClean="0">
                <a:solidFill>
                  <a:schemeClr val="bg1"/>
                </a:solidFill>
              </a:rPr>
              <a:t/>
            </a:r>
            <a:br>
              <a:rPr lang="fi-FI" sz="5400" b="1" dirty="0" smtClean="0">
                <a:solidFill>
                  <a:schemeClr val="bg1"/>
                </a:solidFill>
              </a:rPr>
            </a:br>
            <a:r>
              <a:rPr lang="fi-FI" sz="5400" b="1" dirty="0" smtClean="0">
                <a:solidFill>
                  <a:schemeClr val="bg1"/>
                </a:solidFill>
              </a:rPr>
              <a:t>voi vaikuttaa! </a:t>
            </a:r>
            <a:endParaRPr lang="en-US" sz="5200" b="1" dirty="0">
              <a:solidFill>
                <a:schemeClr val="bg1"/>
              </a:solidFill>
            </a:endParaRPr>
          </a:p>
        </p:txBody>
      </p:sp>
      <p:pic>
        <p:nvPicPr>
          <p:cNvPr id="4098" name="Picture 2" descr="C:\Users\Ivo\Desktop\PP\praying_hands_bible.jpg"/>
          <p:cNvPicPr>
            <a:picLocks noChangeAspect="1" noChangeArrowheads="1"/>
          </p:cNvPicPr>
          <p:nvPr/>
        </p:nvPicPr>
        <p:blipFill>
          <a:blip r:embed="rId4" cstate="print"/>
          <a:srcRect l="9699"/>
          <a:stretch>
            <a:fillRect/>
          </a:stretch>
        </p:blipFill>
        <p:spPr bwMode="auto">
          <a:xfrm>
            <a:off x="5715000" y="3975100"/>
            <a:ext cx="3429000" cy="28829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0" y="76200"/>
            <a:ext cx="9144000" cy="685800"/>
          </a:xfrm>
        </p:spPr>
        <p:txBody>
          <a:bodyPr>
            <a:noAutofit/>
          </a:bodyPr>
          <a:lstStyle/>
          <a:p>
            <a:pPr lvl="0" algn="ctr">
              <a:spcBef>
                <a:spcPts val="0"/>
              </a:spcBef>
            </a:pPr>
            <a:r>
              <a:rPr lang="bg-BG" sz="4000" b="1" dirty="0" smtClean="0"/>
              <a:t>Esirukous on kaikkien</a:t>
            </a:r>
            <a:r>
              <a:rPr lang="en-US" sz="4000" b="1" dirty="0" smtClean="0"/>
              <a:t> </a:t>
            </a:r>
            <a:r>
              <a:rPr lang="bg-BG" sz="4000" b="1" dirty="0" smtClean="0">
                <a:solidFill>
                  <a:srgbClr val="0DA31B"/>
                </a:solidFill>
              </a:rPr>
              <a:t>uskovien tehtävä.</a:t>
            </a:r>
            <a:endParaRPr lang="en-US" sz="4000" dirty="0">
              <a:solidFill>
                <a:srgbClr val="0DA31B"/>
              </a:solidFill>
              <a:latin typeface="+mn-lt"/>
            </a:endParaRPr>
          </a:p>
        </p:txBody>
      </p:sp>
      <p:sp>
        <p:nvSpPr>
          <p:cNvPr id="7" name="Rectangle 6"/>
          <p:cNvSpPr/>
          <p:nvPr/>
        </p:nvSpPr>
        <p:spPr>
          <a:xfrm>
            <a:off x="228600" y="1600200"/>
            <a:ext cx="4572000" cy="4401205"/>
          </a:xfrm>
          <a:prstGeom prst="rect">
            <a:avLst/>
          </a:prstGeom>
        </p:spPr>
        <p:txBody>
          <a:bodyPr wrap="square">
            <a:spAutoFit/>
          </a:bodyPr>
          <a:lstStyle/>
          <a:p>
            <a:pPr algn="ctr"/>
            <a:r>
              <a:rPr lang="bg-BG" sz="4000" b="1" dirty="0" smtClean="0">
                <a:solidFill>
                  <a:schemeClr val="tx1">
                    <a:lumMod val="90000"/>
                    <a:lumOff val="10000"/>
                  </a:schemeClr>
                </a:solidFill>
              </a:rPr>
              <a:t>Esirukous</a:t>
            </a:r>
            <a:r>
              <a:rPr lang="fi-FI" sz="4000" b="1" dirty="0" smtClean="0">
                <a:solidFill>
                  <a:schemeClr val="tx1">
                    <a:lumMod val="90000"/>
                    <a:lumOff val="10000"/>
                  </a:schemeClr>
                </a:solidFill>
              </a:rPr>
              <a:t>,</a:t>
            </a:r>
            <a:r>
              <a:rPr lang="bg-BG" sz="4000" b="1" dirty="0" smtClean="0">
                <a:solidFill>
                  <a:schemeClr val="tx1">
                    <a:lumMod val="90000"/>
                    <a:lumOff val="10000"/>
                  </a:schemeClr>
                </a:solidFill>
              </a:rPr>
              <a:t> toisten edustaminen </a:t>
            </a:r>
            <a:r>
              <a:rPr lang="fi-FI" sz="4000" b="1" dirty="0" smtClean="0">
                <a:solidFill>
                  <a:schemeClr val="tx1">
                    <a:lumMod val="90000"/>
                    <a:lumOff val="10000"/>
                  </a:schemeClr>
                </a:solidFill>
              </a:rPr>
              <a:t>r</a:t>
            </a:r>
            <a:r>
              <a:rPr lang="bg-BG" sz="4000" b="1" dirty="0" smtClean="0">
                <a:solidFill>
                  <a:schemeClr val="tx1">
                    <a:lumMod val="90000"/>
                    <a:lumOff val="10000"/>
                  </a:schemeClr>
                </a:solidFill>
              </a:rPr>
              <a:t>ukouksessa</a:t>
            </a:r>
            <a:r>
              <a:rPr lang="fi-FI" sz="4000" b="1" dirty="0" smtClean="0">
                <a:solidFill>
                  <a:schemeClr val="tx1">
                    <a:lumMod val="90000"/>
                    <a:lumOff val="10000"/>
                  </a:schemeClr>
                </a:solidFill>
              </a:rPr>
              <a:t> Jumalan edessä,  </a:t>
            </a:r>
          </a:p>
          <a:p>
            <a:pPr algn="ctr"/>
            <a:r>
              <a:rPr lang="bg-BG" sz="4000" b="1" dirty="0" smtClean="0">
                <a:solidFill>
                  <a:schemeClr val="accent6">
                    <a:lumMod val="75000"/>
                  </a:schemeClr>
                </a:solidFill>
              </a:rPr>
              <a:t>on Jumalan oma voimallinen keino toimia maan päällä.</a:t>
            </a:r>
            <a:endParaRPr lang="bg-BG" sz="4000" dirty="0">
              <a:solidFill>
                <a:schemeClr val="accent6">
                  <a:lumMod val="75000"/>
                </a:schemeClr>
              </a:solidFill>
            </a:endParaRPr>
          </a:p>
        </p:txBody>
      </p:sp>
      <p:pic>
        <p:nvPicPr>
          <p:cNvPr id="6146" name="Picture 2" descr="C:\Users\Ivo\Desktop\PP\earth-in-peoples-hands.jpg"/>
          <p:cNvPicPr>
            <a:picLocks noChangeAspect="1" noChangeArrowheads="1"/>
          </p:cNvPicPr>
          <p:nvPr/>
        </p:nvPicPr>
        <p:blipFill>
          <a:blip r:embed="rId4" cstate="print"/>
          <a:srcRect/>
          <a:stretch>
            <a:fillRect/>
          </a:stretch>
        </p:blipFill>
        <p:spPr bwMode="auto">
          <a:xfrm>
            <a:off x="4871231" y="1981200"/>
            <a:ext cx="4272769" cy="348615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924800" cy="1219200"/>
          </a:xfrm>
          <a:prstGeom prst="rect">
            <a:avLst/>
          </a:prstGeom>
          <a:noFill/>
        </p:spPr>
        <p:txBody>
          <a:bodyPr wrap="square" rtlCol="0">
            <a:noAutofit/>
          </a:bodyPr>
          <a:lstStyle/>
          <a:p>
            <a:pPr algn="ctr"/>
            <a:r>
              <a:rPr lang="fi-FI" sz="3600" b="1" dirty="0" smtClean="0">
                <a:solidFill>
                  <a:schemeClr val="tx1">
                    <a:lumMod val="90000"/>
                    <a:lumOff val="10000"/>
                  </a:schemeClr>
                </a:solidFill>
              </a:rPr>
              <a:t>Matt. 9:38: ”</a:t>
            </a:r>
            <a:r>
              <a:rPr lang="bg-BG" sz="3600" b="1" dirty="0" smtClean="0">
                <a:solidFill>
                  <a:schemeClr val="tx1">
                    <a:lumMod val="90000"/>
                    <a:lumOff val="10000"/>
                  </a:schemeClr>
                </a:solidFill>
              </a:rPr>
              <a:t>Rukoilkaa</a:t>
            </a:r>
            <a:r>
              <a:rPr lang="fi-FI" sz="3600" b="1" dirty="0" smtClean="0">
                <a:solidFill>
                  <a:schemeClr val="tx1">
                    <a:lumMod val="90000"/>
                    <a:lumOff val="10000"/>
                  </a:schemeClr>
                </a:solidFill>
              </a:rPr>
              <a:t>, että Herra lähettäisi työmiehiä elonkorjuuseensa”</a:t>
            </a:r>
            <a:endParaRPr lang="en-US" sz="3600" dirty="0">
              <a:solidFill>
                <a:schemeClr val="tx1">
                  <a:lumMod val="90000"/>
                  <a:lumOff val="10000"/>
                </a:schemeClr>
              </a:solidFill>
              <a:latin typeface="+mj-lt"/>
              <a:cs typeface="Arial" pitchFamily="34" charset="0"/>
            </a:endParaRPr>
          </a:p>
        </p:txBody>
      </p:sp>
      <p:sp>
        <p:nvSpPr>
          <p:cNvPr id="11" name="TextBox 10"/>
          <p:cNvSpPr txBox="1"/>
          <p:nvPr/>
        </p:nvSpPr>
        <p:spPr>
          <a:xfrm>
            <a:off x="228600" y="4572000"/>
            <a:ext cx="8610600" cy="1219200"/>
          </a:xfrm>
          <a:prstGeom prst="rect">
            <a:avLst/>
          </a:prstGeom>
          <a:noFill/>
        </p:spPr>
        <p:txBody>
          <a:bodyPr wrap="none" rtlCol="0">
            <a:noAutofit/>
          </a:bodyPr>
          <a:lstStyle/>
          <a:p>
            <a:pPr algn="ctr"/>
            <a:r>
              <a:rPr lang="fi-FI" sz="2800" dirty="0" smtClean="0">
                <a:solidFill>
                  <a:srgbClr val="0DA31B"/>
                </a:solidFill>
                <a:latin typeface="Arial" pitchFamily="34" charset="0"/>
                <a:cs typeface="Arial" pitchFamily="34" charset="0"/>
              </a:rPr>
              <a:t>Jos Jumala itse kerran haluaa lähettää työmiehiä, </a:t>
            </a:r>
          </a:p>
          <a:p>
            <a:pPr algn="ctr"/>
            <a:r>
              <a:rPr lang="fi-FI" sz="2800" dirty="0" smtClean="0">
                <a:solidFill>
                  <a:srgbClr val="0DA31B"/>
                </a:solidFill>
                <a:latin typeface="Arial" pitchFamily="34" charset="0"/>
                <a:cs typeface="Arial" pitchFamily="34" charset="0"/>
              </a:rPr>
              <a:t>miksei Hän yksinkertaisesti lähetä heitä?</a:t>
            </a:r>
          </a:p>
          <a:p>
            <a:pPr algn="ctr"/>
            <a:r>
              <a:rPr lang="fi-FI" sz="2400" b="1" dirty="0" smtClean="0">
                <a:solidFill>
                  <a:schemeClr val="accent6">
                    <a:lumMod val="75000"/>
                  </a:schemeClr>
                </a:solidFill>
                <a:latin typeface="Arial" pitchFamily="34" charset="0"/>
                <a:cs typeface="Arial" pitchFamily="34" charset="0"/>
              </a:rPr>
              <a:t>Miksi Hän käskee meitä pyytämään itseään tekemään sen? </a:t>
            </a:r>
            <a:endParaRPr lang="bg-BG" sz="2400" b="1" dirty="0">
              <a:solidFill>
                <a:schemeClr val="accent6">
                  <a:lumMod val="75000"/>
                </a:schemeClr>
              </a:solidFill>
              <a:latin typeface="Arial" pitchFamily="34" charset="0"/>
              <a:cs typeface="Arial" pitchFamily="34" charset="0"/>
            </a:endParaRP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pic>
        <p:nvPicPr>
          <p:cNvPr id="2050" name="Picture 2" descr="C:\Users\Ivo\Desktop\PP\propoved.jpg"/>
          <p:cNvPicPr>
            <a:picLocks noChangeAspect="1" noChangeArrowheads="1"/>
          </p:cNvPicPr>
          <p:nvPr/>
        </p:nvPicPr>
        <p:blipFill>
          <a:blip r:embed="rId4" cstate="print"/>
          <a:srcRect/>
          <a:stretch>
            <a:fillRect/>
          </a:stretch>
        </p:blipFill>
        <p:spPr bwMode="auto">
          <a:xfrm>
            <a:off x="0" y="1828800"/>
            <a:ext cx="9144000" cy="2286000"/>
          </a:xfrm>
          <a:prstGeom prst="rect">
            <a:avLst/>
          </a:prstGeom>
          <a:noFill/>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457200"/>
            <a:ext cx="6934200" cy="2800767"/>
          </a:xfrm>
          <a:prstGeom prst="rect">
            <a:avLst/>
          </a:prstGeom>
          <a:noFill/>
        </p:spPr>
        <p:txBody>
          <a:bodyPr wrap="square" rtlCol="0">
            <a:spAutoFit/>
          </a:bodyPr>
          <a:lstStyle/>
          <a:p>
            <a:pPr algn="ctr"/>
            <a:r>
              <a:rPr lang="fi-FI" sz="4400" b="1" dirty="0" smtClean="0">
                <a:solidFill>
                  <a:schemeClr val="bg1"/>
                </a:solidFill>
                <a:effectLst>
                  <a:outerShdw blurRad="38100" dist="38100" dir="2700000" algn="tl">
                    <a:srgbClr val="000000">
                      <a:alpha val="43137"/>
                    </a:srgbClr>
                  </a:outerShdw>
                </a:effectLst>
              </a:rPr>
              <a:t>Kaikkivaltias, kaikkitietävä Jumala toteuttaa suunnitelmiaan meidän kauttamme.</a:t>
            </a:r>
            <a:endParaRPr lang="en-US" sz="4400" b="1" dirty="0">
              <a:solidFill>
                <a:schemeClr val="bg1"/>
              </a:solidFill>
              <a:effectLst>
                <a:outerShdw blurRad="38100" dist="38100" dir="2700000" algn="tl">
                  <a:srgbClr val="000000">
                    <a:alpha val="43137"/>
                  </a:srgbClr>
                </a:outerShdw>
              </a:effectLst>
            </a:endParaRPr>
          </a:p>
        </p:txBody>
      </p:sp>
      <p:sp>
        <p:nvSpPr>
          <p:cNvPr id="1025" name="Rectangle 1"/>
          <p:cNvSpPr>
            <a:spLocks noChangeArrowheads="1"/>
          </p:cNvSpPr>
          <p:nvPr/>
        </p:nvSpPr>
        <p:spPr bwMode="auto">
          <a:xfrm>
            <a:off x="304800" y="4391798"/>
            <a:ext cx="8610600"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fi-FI" sz="2600" b="1" i="0" u="none" strike="noStrike" cap="none" normalizeH="0" baseline="0" dirty="0" smtClean="0">
                <a:ln>
                  <a:noFill/>
                </a:ln>
                <a:solidFill>
                  <a:srgbClr val="00B0F0"/>
                </a:solidFill>
                <a:effectLst/>
                <a:latin typeface="Arial" pitchFamily="34" charset="0"/>
                <a:ea typeface="Calibri" pitchFamily="34" charset="0"/>
                <a:cs typeface="Arial" pitchFamily="34" charset="0"/>
              </a:rPr>
              <a:t>Jumala ei toimi oman säätämyksensä vastaisesti.</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sz="2600" b="1" i="0" u="none" strike="noStrike" cap="none" normalizeH="0" baseline="0" dirty="0" smtClean="0">
              <a:ln>
                <a:noFill/>
              </a:ln>
              <a:solidFill>
                <a:srgbClr val="002060"/>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fi-FI" sz="2600" b="1" dirty="0" smtClean="0">
                <a:solidFill>
                  <a:srgbClr val="002060"/>
                </a:solidFill>
                <a:latin typeface="Arial" pitchFamily="34" charset="0"/>
                <a:ea typeface="Calibri" pitchFamily="34" charset="0"/>
                <a:cs typeface="Arial" pitchFamily="34" charset="0"/>
              </a:rPr>
              <a:t>Kaikkivaltias ei</a:t>
            </a:r>
            <a:r>
              <a:rPr kumimoji="0" lang="fi-FI" sz="2600" b="1" i="0" u="none" strike="noStrike" cap="none" normalizeH="0" baseline="0" dirty="0" smtClean="0">
                <a:ln>
                  <a:noFill/>
                </a:ln>
                <a:solidFill>
                  <a:srgbClr val="002060"/>
                </a:solidFill>
                <a:effectLst/>
                <a:latin typeface="Arial" pitchFamily="34" charset="0"/>
                <a:ea typeface="Calibri" pitchFamily="34" charset="0"/>
                <a:cs typeface="Arial" pitchFamily="34" charset="0"/>
              </a:rPr>
              <a:t> myöskään voi tehdä loogisesti mahdottomia asioita.</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4084022"/>
            <a:ext cx="86106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fi-FI" sz="3600" b="1" i="0" u="none" strike="noStrike" cap="none" normalizeH="0" baseline="0" dirty="0" smtClean="0">
                <a:ln>
                  <a:noFill/>
                </a:ln>
                <a:solidFill>
                  <a:srgbClr val="00B0F0"/>
                </a:solidFill>
                <a:effectLst/>
                <a:latin typeface="Arial" pitchFamily="34" charset="0"/>
                <a:ea typeface="Calibri" pitchFamily="34" charset="0"/>
                <a:cs typeface="Arial" pitchFamily="34" charset="0"/>
              </a:rPr>
              <a:t>Jumala näkee koko kuvan.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sz="3600" b="1" i="0" u="none" strike="noStrike" cap="none" normalizeH="0" baseline="0" dirty="0" smtClean="0">
              <a:ln>
                <a:noFill/>
              </a:ln>
              <a:solidFill>
                <a:srgbClr val="002060"/>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fi-FI" sz="3600" b="1" dirty="0" smtClean="0">
                <a:solidFill>
                  <a:srgbClr val="002060"/>
                </a:solidFill>
                <a:latin typeface="Arial" pitchFamily="34" charset="0"/>
                <a:ea typeface="Calibri" pitchFamily="34" charset="0"/>
                <a:cs typeface="Arial" pitchFamily="34" charset="0"/>
              </a:rPr>
              <a:t>Siksi Hänen tahtonsa on paras ja kutsumme sitä tapahtumaan.</a:t>
            </a:r>
            <a:endParaRPr kumimoji="0" lang="fi-FI" sz="3600" b="1" i="0" u="none" strike="noStrike" cap="none" normalizeH="0" baseline="0" dirty="0" smtClean="0">
              <a:ln>
                <a:noFill/>
              </a:ln>
              <a:solidFill>
                <a:srgbClr val="002060"/>
              </a:solidFill>
              <a:effectLst/>
              <a:latin typeface="Arial" pitchFamily="34" charset="0"/>
              <a:ea typeface="Calibri" pitchFamily="34" charset="0"/>
              <a:cs typeface="Arial" pitchFamily="34" charset="0"/>
            </a:endParaRPr>
          </a:p>
        </p:txBody>
      </p:sp>
      <p:sp>
        <p:nvSpPr>
          <p:cNvPr id="8" name="Rectangle 7"/>
          <p:cNvSpPr/>
          <p:nvPr/>
        </p:nvSpPr>
        <p:spPr>
          <a:xfrm>
            <a:off x="2209800" y="2209800"/>
            <a:ext cx="4572000" cy="1447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t="100000"/>
            </a:path>
            <a:tileRect r="-100000" b="-100000"/>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0" y="228600"/>
            <a:ext cx="2895600" cy="12192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t="100000"/>
            </a:path>
            <a:tileRect r="-100000" b="-100000"/>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57800" y="228600"/>
            <a:ext cx="2895600" cy="12192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t="100000"/>
            </a:path>
            <a:tileRect r="-100000" b="-100000"/>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14400" y="533400"/>
            <a:ext cx="3124200" cy="523220"/>
          </a:xfrm>
          <a:prstGeom prst="rect">
            <a:avLst/>
          </a:prstGeom>
          <a:noFill/>
        </p:spPr>
        <p:txBody>
          <a:bodyPr wrap="square" rtlCol="0">
            <a:spAutoFit/>
          </a:bodyPr>
          <a:lstStyle/>
          <a:p>
            <a:r>
              <a:rPr lang="fi-FI" sz="2800" dirty="0" smtClean="0">
                <a:solidFill>
                  <a:schemeClr val="bg1"/>
                </a:solidFill>
              </a:rPr>
              <a:t>KAIKKITIETÄVYYS</a:t>
            </a:r>
            <a:endParaRPr lang="en-US" sz="2800" dirty="0">
              <a:solidFill>
                <a:schemeClr val="bg1"/>
              </a:solidFill>
            </a:endParaRPr>
          </a:p>
        </p:txBody>
      </p:sp>
      <p:sp>
        <p:nvSpPr>
          <p:cNvPr id="12" name="TextBox 11"/>
          <p:cNvSpPr txBox="1"/>
          <p:nvPr/>
        </p:nvSpPr>
        <p:spPr>
          <a:xfrm>
            <a:off x="5943600" y="533400"/>
            <a:ext cx="1600200" cy="523220"/>
          </a:xfrm>
          <a:prstGeom prst="rect">
            <a:avLst/>
          </a:prstGeom>
          <a:noFill/>
        </p:spPr>
        <p:txBody>
          <a:bodyPr wrap="square" rtlCol="0">
            <a:spAutoFit/>
          </a:bodyPr>
          <a:lstStyle/>
          <a:p>
            <a:r>
              <a:rPr lang="fi-FI" sz="2800" dirty="0" smtClean="0">
                <a:solidFill>
                  <a:schemeClr val="bg1"/>
                </a:solidFill>
              </a:rPr>
              <a:t>VIISAUS</a:t>
            </a:r>
            <a:endParaRPr lang="en-US" sz="2800" dirty="0">
              <a:solidFill>
                <a:schemeClr val="bg1"/>
              </a:solidFill>
            </a:endParaRPr>
          </a:p>
        </p:txBody>
      </p:sp>
      <p:sp>
        <p:nvSpPr>
          <p:cNvPr id="13" name="TextBox 12"/>
          <p:cNvSpPr txBox="1"/>
          <p:nvPr/>
        </p:nvSpPr>
        <p:spPr>
          <a:xfrm>
            <a:off x="2971800" y="2514600"/>
            <a:ext cx="3124200" cy="646331"/>
          </a:xfrm>
          <a:prstGeom prst="rect">
            <a:avLst/>
          </a:prstGeom>
          <a:noFill/>
        </p:spPr>
        <p:txBody>
          <a:bodyPr wrap="square" rtlCol="0">
            <a:spAutoFit/>
          </a:bodyPr>
          <a:lstStyle/>
          <a:p>
            <a:r>
              <a:rPr lang="fi-FI" sz="3600" b="1" dirty="0" smtClean="0">
                <a:solidFill>
                  <a:schemeClr val="bg1"/>
                </a:solidFill>
              </a:rPr>
              <a:t>KAIKKIVALTIUS</a:t>
            </a:r>
            <a:endParaRPr lang="en-US" sz="3600" b="1" dirty="0">
              <a:solidFill>
                <a:schemeClr val="bg1"/>
              </a:solidFill>
            </a:endParaRPr>
          </a:p>
        </p:txBody>
      </p:sp>
      <p:cxnSp>
        <p:nvCxnSpPr>
          <p:cNvPr id="24" name="Straight Connector 23"/>
          <p:cNvCxnSpPr/>
          <p:nvPr/>
        </p:nvCxnSpPr>
        <p:spPr>
          <a:xfrm>
            <a:off x="3048000" y="1447800"/>
            <a:ext cx="304800" cy="76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5715000" y="1447800"/>
            <a:ext cx="228600" cy="76200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3962400"/>
            <a:ext cx="8382000" cy="5029200"/>
          </a:xfrm>
        </p:spPr>
        <p:txBody>
          <a:bodyPr wrap="square" tIns="0" bIns="0" anchor="t" anchorCtr="0">
            <a:normAutofit/>
          </a:bodyPr>
          <a:lstStyle/>
          <a:p>
            <a:pPr algn="ctr"/>
            <a:r>
              <a:rPr lang="fi-FI" sz="4900" b="1" dirty="0" smtClean="0"/>
              <a:t>Pitääkö minun rukoilla </a:t>
            </a:r>
            <a:br>
              <a:rPr lang="fi-FI" sz="4900" b="1" dirty="0" smtClean="0"/>
            </a:br>
            <a:r>
              <a:rPr lang="fi-FI" sz="4900" b="1" dirty="0" smtClean="0"/>
              <a:t>koko maailman puolesta?</a:t>
            </a:r>
            <a:endParaRPr lang="en-US" sz="4900" dirty="0">
              <a:solidFill>
                <a:srgbClr val="54A40C"/>
              </a:solidFill>
              <a:latin typeface="+mn-lt"/>
            </a:endParaRPr>
          </a:p>
        </p:txBody>
      </p:sp>
      <p:pic>
        <p:nvPicPr>
          <p:cNvPr id="6" name="Picture 2" descr="E:\1data\POWERPOINT-ESITYKSET\PP-esityskuvia\KOKKOLAN RUKOUSESITYS NUORET 2007-09\ihmisiä.jpg"/>
          <p:cNvPicPr>
            <a:picLocks noChangeAspect="1" noChangeArrowheads="1"/>
          </p:cNvPicPr>
          <p:nvPr/>
        </p:nvPicPr>
        <p:blipFill>
          <a:blip r:embed="rId4" cstate="print"/>
          <a:srcRect b="38884"/>
          <a:stretch>
            <a:fillRect/>
          </a:stretch>
        </p:blipFill>
        <p:spPr bwMode="auto">
          <a:xfrm>
            <a:off x="1219200" y="30411"/>
            <a:ext cx="6391116" cy="3931989"/>
          </a:xfrm>
          <a:prstGeom prst="rect">
            <a:avLst/>
          </a:prstGeom>
          <a:noFill/>
        </p:spPr>
      </p:pic>
      <p:pic>
        <p:nvPicPr>
          <p:cNvPr id="2" name="Picture 2" descr="C:\Users\Ivo\Desktop\4ovek.jpg"/>
          <p:cNvPicPr>
            <a:picLocks noChangeAspect="1" noChangeArrowheads="1"/>
          </p:cNvPicPr>
          <p:nvPr/>
        </p:nvPicPr>
        <p:blipFill>
          <a:blip r:embed="rId5" cstate="print"/>
          <a:srcRect/>
          <a:stretch>
            <a:fillRect/>
          </a:stretch>
        </p:blipFill>
        <p:spPr bwMode="auto">
          <a:xfrm>
            <a:off x="8001000" y="2895600"/>
            <a:ext cx="1030135" cy="2759628"/>
          </a:xfrm>
          <a:prstGeom prst="rect">
            <a:avLst/>
          </a:prstGeom>
          <a:noFill/>
        </p:spPr>
      </p:pic>
      <p:sp>
        <p:nvSpPr>
          <p:cNvPr id="9" name="TextBox 8"/>
          <p:cNvSpPr txBox="1"/>
          <p:nvPr/>
        </p:nvSpPr>
        <p:spPr>
          <a:xfrm>
            <a:off x="8229600" y="2065507"/>
            <a:ext cx="533400" cy="1015663"/>
          </a:xfrm>
          <a:prstGeom prst="rect">
            <a:avLst/>
          </a:prstGeom>
          <a:noFill/>
        </p:spPr>
        <p:txBody>
          <a:bodyPr wrap="square" rtlCol="0">
            <a:spAutoFit/>
          </a:bodyPr>
          <a:lstStyle/>
          <a:p>
            <a:r>
              <a:rPr lang="fi-FI" sz="6000" b="1" dirty="0" smtClean="0">
                <a:solidFill>
                  <a:schemeClr val="accent6">
                    <a:lumMod val="75000"/>
                  </a:schemeClr>
                </a:solidFill>
                <a:effectLst>
                  <a:outerShdw blurRad="38100" dist="38100" dir="2700000" algn="tl">
                    <a:srgbClr val="000000">
                      <a:alpha val="43137"/>
                    </a:srgbClr>
                  </a:outerShdw>
                </a:effectLst>
              </a:rPr>
              <a:t>?</a:t>
            </a:r>
            <a:endParaRPr lang="en-US" sz="6000" dirty="0">
              <a:solidFill>
                <a:schemeClr val="accent6">
                  <a:lumMod val="75000"/>
                </a:schemeClr>
              </a:solidFill>
              <a:effectLst>
                <a:outerShdw blurRad="38100" dist="38100" dir="2700000" algn="tl">
                  <a:srgbClr val="000000">
                    <a:alpha val="43137"/>
                  </a:srgbClr>
                </a:outerShdw>
              </a:effectLst>
            </a:endParaRPr>
          </a:p>
        </p:txBody>
      </p:sp>
      <p:sp>
        <p:nvSpPr>
          <p:cNvPr id="10" name="TextBox 9"/>
          <p:cNvSpPr txBox="1"/>
          <p:nvPr/>
        </p:nvSpPr>
        <p:spPr>
          <a:xfrm rot="1113727">
            <a:off x="8462815" y="2200188"/>
            <a:ext cx="533400" cy="1015663"/>
          </a:xfrm>
          <a:prstGeom prst="rect">
            <a:avLst/>
          </a:prstGeom>
          <a:noFill/>
        </p:spPr>
        <p:txBody>
          <a:bodyPr wrap="square" rtlCol="0">
            <a:spAutoFit/>
          </a:bodyPr>
          <a:lstStyle/>
          <a:p>
            <a:r>
              <a:rPr lang="fi-FI" sz="6000" b="1" dirty="0" smtClean="0">
                <a:solidFill>
                  <a:schemeClr val="accent6">
                    <a:lumMod val="75000"/>
                  </a:schemeClr>
                </a:solidFill>
                <a:effectLst>
                  <a:outerShdw blurRad="38100" dist="38100" dir="2700000" algn="tl">
                    <a:srgbClr val="000000">
                      <a:alpha val="43137"/>
                    </a:srgbClr>
                  </a:outerShdw>
                </a:effectLst>
              </a:rPr>
              <a:t>?</a:t>
            </a:r>
            <a:endParaRPr lang="en-US" sz="6000" dirty="0">
              <a:solidFill>
                <a:schemeClr val="accent6">
                  <a:lumMod val="75000"/>
                </a:schemeClr>
              </a:solidFill>
              <a:effectLst>
                <a:outerShdw blurRad="38100" dist="38100" dir="2700000" algn="tl">
                  <a:srgbClr val="000000">
                    <a:alpha val="43137"/>
                  </a:srgbClr>
                </a:outerShdw>
              </a:effectLst>
            </a:endParaRPr>
          </a:p>
        </p:txBody>
      </p:sp>
      <p:sp>
        <p:nvSpPr>
          <p:cNvPr id="11" name="TextBox 10"/>
          <p:cNvSpPr txBox="1"/>
          <p:nvPr/>
        </p:nvSpPr>
        <p:spPr>
          <a:xfrm rot="20441773">
            <a:off x="8001482" y="2201322"/>
            <a:ext cx="533400" cy="1015663"/>
          </a:xfrm>
          <a:prstGeom prst="rect">
            <a:avLst/>
          </a:prstGeom>
          <a:noFill/>
        </p:spPr>
        <p:txBody>
          <a:bodyPr wrap="square" rtlCol="0">
            <a:spAutoFit/>
          </a:bodyPr>
          <a:lstStyle/>
          <a:p>
            <a:r>
              <a:rPr lang="fi-FI" sz="6000" b="1" dirty="0" smtClean="0">
                <a:solidFill>
                  <a:schemeClr val="accent6">
                    <a:lumMod val="75000"/>
                  </a:schemeClr>
                </a:solidFill>
                <a:effectLst>
                  <a:outerShdw blurRad="38100" dist="38100" dir="2700000" algn="tl">
                    <a:srgbClr val="000000">
                      <a:alpha val="43137"/>
                    </a:srgbClr>
                  </a:outerShdw>
                </a:effectLst>
              </a:rPr>
              <a:t>?</a:t>
            </a:r>
            <a:endParaRPr lang="en-US" sz="6000" dirty="0">
              <a:solidFill>
                <a:schemeClr val="accent6">
                  <a:lumMod val="75000"/>
                </a:schemeClr>
              </a:solidFill>
              <a:effectLst>
                <a:outerShdw blurRad="38100" dist="38100" dir="2700000" algn="tl">
                  <a:srgbClr val="000000">
                    <a:alpha val="43137"/>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762000"/>
            <a:ext cx="2445488" cy="2286000"/>
          </a:xfrm>
          <a:prstGeom prst="rect">
            <a:avLst/>
          </a:prstGeom>
        </p:spPr>
      </p:pic>
      <p:sp>
        <p:nvSpPr>
          <p:cNvPr id="7" name="Title 6"/>
          <p:cNvSpPr>
            <a:spLocks noGrp="1"/>
          </p:cNvSpPr>
          <p:nvPr>
            <p:ph type="title"/>
          </p:nvPr>
        </p:nvSpPr>
        <p:spPr>
          <a:xfrm>
            <a:off x="762000" y="838200"/>
            <a:ext cx="7543800" cy="4495800"/>
          </a:xfrm>
        </p:spPr>
        <p:txBody>
          <a:bodyPr wrap="square" tIns="0" bIns="0" anchor="t" anchorCtr="0">
            <a:normAutofit fontScale="90000"/>
          </a:bodyPr>
          <a:lstStyle/>
          <a:p>
            <a:pPr algn="r"/>
            <a:r>
              <a:rPr lang="fi-FI" sz="8000" dirty="0" smtClean="0"/>
              <a:t> </a:t>
            </a:r>
            <a:r>
              <a:rPr lang="fi-FI" sz="7300" b="1" dirty="0" smtClean="0"/>
              <a:t>Mitä voi rukoilla?</a:t>
            </a:r>
            <a:r>
              <a:rPr lang="fi-FI" sz="4900" b="1" dirty="0" smtClean="0"/>
              <a:t/>
            </a:r>
            <a:br>
              <a:rPr lang="fi-FI" sz="4900" b="1" dirty="0" smtClean="0"/>
            </a:br>
            <a:r>
              <a:rPr lang="fi-FI" sz="4900" b="1" dirty="0" smtClean="0"/>
              <a:t/>
            </a:r>
            <a:br>
              <a:rPr lang="fi-FI" sz="4900" b="1" dirty="0" smtClean="0"/>
            </a:br>
            <a:r>
              <a:rPr lang="fi-FI" sz="7300" b="1" dirty="0" smtClean="0">
                <a:solidFill>
                  <a:srgbClr val="54A40C"/>
                </a:solidFill>
              </a:rPr>
              <a:t>- Kaikkea, mikä on Jumalan tahto.</a:t>
            </a:r>
            <a:br>
              <a:rPr lang="fi-FI" sz="7300" b="1" dirty="0" smtClean="0">
                <a:solidFill>
                  <a:srgbClr val="54A40C"/>
                </a:solidFill>
              </a:rPr>
            </a:br>
            <a:r>
              <a:rPr lang="fi-FI" sz="2900" b="1" dirty="0" smtClean="0"/>
              <a:t>Todella laaja alue – siihen mahtuvat kaikki tarpeesi! </a:t>
            </a:r>
            <a:r>
              <a:rPr lang="en-US" sz="2900" dirty="0" smtClean="0"/>
              <a:t/>
            </a:r>
            <a:br>
              <a:rPr lang="en-US" sz="2900" dirty="0" smtClean="0"/>
            </a:br>
            <a:endParaRPr lang="en-US" sz="2900" dirty="0">
              <a:solidFill>
                <a:srgbClr val="54A40C"/>
              </a:solidFill>
              <a:latin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00200" y="228600"/>
            <a:ext cx="7229475" cy="461665"/>
          </a:xfrm>
          <a:prstGeom prst="rect">
            <a:avLst/>
          </a:prstGeom>
          <a:noFill/>
        </p:spPr>
        <p:txBody>
          <a:bodyPr wrap="square" rtlCol="0" anchor="b" anchorCtr="0">
            <a:noAutofit/>
          </a:bodyPr>
          <a:lstStyle/>
          <a:p>
            <a:pPr algn="r"/>
            <a:r>
              <a:rPr lang="fi-FI" sz="4200" b="1" dirty="0" smtClean="0">
                <a:effectLst>
                  <a:outerShdw blurRad="38100" dist="38100" dir="2700000" algn="tl">
                    <a:srgbClr val="000000">
                      <a:alpha val="43137"/>
                    </a:srgbClr>
                  </a:outerShdw>
                </a:effectLst>
              </a:rPr>
              <a:t>Mitä ei pitäisi rukoilla?</a:t>
            </a:r>
            <a:endParaRPr lang="en-US" sz="4200" dirty="0">
              <a:effectLst>
                <a:outerShdw blurRad="38100" dist="38100" dir="2700000" algn="tl">
                  <a:srgbClr val="000000">
                    <a:alpha val="43137"/>
                  </a:srgbClr>
                </a:outerShdw>
              </a:effectLst>
            </a:endParaRPr>
          </a:p>
        </p:txBody>
      </p:sp>
      <p:sp>
        <p:nvSpPr>
          <p:cNvPr id="6" name="TextBox 5"/>
          <p:cNvSpPr txBox="1"/>
          <p:nvPr/>
        </p:nvSpPr>
        <p:spPr>
          <a:xfrm>
            <a:off x="3657600" y="914400"/>
            <a:ext cx="5334000" cy="3539430"/>
          </a:xfrm>
          <a:prstGeom prst="rect">
            <a:avLst/>
          </a:prstGeom>
          <a:noFill/>
        </p:spPr>
        <p:txBody>
          <a:bodyPr wrap="square" rtlCol="0">
            <a:spAutoFit/>
          </a:bodyPr>
          <a:lstStyle/>
          <a:p>
            <a:r>
              <a:rPr lang="fi-FI" sz="3200" b="1" dirty="0" smtClean="0">
                <a:solidFill>
                  <a:schemeClr val="tx1">
                    <a:lumMod val="90000"/>
                    <a:lumOff val="10000"/>
                  </a:schemeClr>
                </a:solidFill>
                <a:latin typeface="+mj-lt"/>
              </a:rPr>
              <a:t>KOSTOA:</a:t>
            </a:r>
          </a:p>
          <a:p>
            <a:endParaRPr lang="fi-FI" sz="3200" b="1" dirty="0" smtClean="0">
              <a:solidFill>
                <a:srgbClr val="0DA31B"/>
              </a:solidFill>
              <a:latin typeface="+mj-lt"/>
            </a:endParaRPr>
          </a:p>
          <a:p>
            <a:r>
              <a:rPr lang="fi-FI" sz="3200" b="1" dirty="0" smtClean="0">
                <a:solidFill>
                  <a:srgbClr val="0DA31B"/>
                </a:solidFill>
                <a:latin typeface="+mj-lt"/>
              </a:rPr>
              <a:t>- Pyydämmekö, että tuli tulisi taivaasta heidän päälleen?</a:t>
            </a:r>
          </a:p>
          <a:p>
            <a:r>
              <a:rPr lang="fi-FI" sz="3200" b="1" dirty="0" smtClean="0">
                <a:solidFill>
                  <a:srgbClr val="0DA31B"/>
                </a:solidFill>
                <a:latin typeface="+mj-lt"/>
              </a:rPr>
              <a:t>- Te ette tiedä, minkä hengen omat olette.</a:t>
            </a:r>
          </a:p>
          <a:p>
            <a:endParaRPr lang="bg-BG" sz="3200" b="1" dirty="0">
              <a:solidFill>
                <a:srgbClr val="0DA31B"/>
              </a:solidFill>
              <a:latin typeface="+mj-lt"/>
            </a:endParaRPr>
          </a:p>
        </p:txBody>
      </p:sp>
      <p:pic>
        <p:nvPicPr>
          <p:cNvPr id="7170" name="Picture 2" descr="C:\Users\Ivo\Desktop\PP\6a00d8341c562c53ef014e605d7d3c970c-800wi.jpg"/>
          <p:cNvPicPr>
            <a:picLocks noChangeAspect="1" noChangeArrowheads="1"/>
          </p:cNvPicPr>
          <p:nvPr/>
        </p:nvPicPr>
        <p:blipFill>
          <a:blip r:embed="rId5" cstate="print"/>
          <a:srcRect l="11208" t="15962" r="4736"/>
          <a:stretch>
            <a:fillRect/>
          </a:stretch>
        </p:blipFill>
        <p:spPr bwMode="auto">
          <a:xfrm>
            <a:off x="0" y="1391228"/>
            <a:ext cx="3429000" cy="2571172"/>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3810000" y="4343400"/>
            <a:ext cx="4953000" cy="1077218"/>
          </a:xfrm>
          <a:prstGeom prst="rect">
            <a:avLst/>
          </a:prstGeom>
          <a:noFill/>
        </p:spPr>
        <p:txBody>
          <a:bodyPr wrap="square" rtlCol="0">
            <a:spAutoFit/>
          </a:bodyPr>
          <a:lstStyle/>
          <a:p>
            <a:r>
              <a:rPr lang="fi-FI" sz="3200" b="1" dirty="0" smtClean="0">
                <a:solidFill>
                  <a:schemeClr val="tx1">
                    <a:lumMod val="90000"/>
                    <a:lumOff val="10000"/>
                  </a:schemeClr>
                </a:solidFill>
                <a:latin typeface="+mj-lt"/>
              </a:rPr>
              <a:t>”Siunatkaa, älkää kirotko.”</a:t>
            </a:r>
            <a:endParaRPr lang="fi-FI" sz="3200" b="1" dirty="0" smtClean="0">
              <a:solidFill>
                <a:srgbClr val="0DA31B"/>
              </a:solidFill>
              <a:latin typeface="+mj-lt"/>
            </a:endParaRPr>
          </a:p>
          <a:p>
            <a:endParaRPr lang="bg-BG" sz="3200" b="1" dirty="0">
              <a:solidFill>
                <a:srgbClr val="0DA31B"/>
              </a:solidFill>
              <a:latin typeface="+mj-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76400" y="228600"/>
            <a:ext cx="7229475" cy="461665"/>
          </a:xfrm>
          <a:prstGeom prst="rect">
            <a:avLst/>
          </a:prstGeom>
          <a:noFill/>
        </p:spPr>
        <p:txBody>
          <a:bodyPr wrap="square" rtlCol="0" anchor="b" anchorCtr="0">
            <a:noAutofit/>
          </a:bodyPr>
          <a:lstStyle/>
          <a:p>
            <a:pPr algn="r"/>
            <a:r>
              <a:rPr lang="fi-FI" sz="4000" b="1" dirty="0" smtClean="0">
                <a:solidFill>
                  <a:schemeClr val="accent6">
                    <a:lumMod val="75000"/>
                  </a:schemeClr>
                </a:solidFill>
                <a:effectLst>
                  <a:outerShdw blurRad="38100" dist="38100" dir="2700000" algn="tl">
                    <a:srgbClr val="000000">
                      <a:alpha val="43137"/>
                    </a:srgbClr>
                  </a:outerShdw>
                </a:effectLst>
              </a:rPr>
              <a:t>MITÄ EI PITÄISI RUKOILLA?</a:t>
            </a:r>
            <a:endParaRPr lang="en-US" sz="4000" dirty="0">
              <a:solidFill>
                <a:schemeClr val="accent6">
                  <a:lumMod val="75000"/>
                </a:schemeClr>
              </a:solidFill>
              <a:effectLst>
                <a:outerShdw blurRad="38100" dist="38100" dir="2700000" algn="tl">
                  <a:srgbClr val="000000">
                    <a:alpha val="43137"/>
                  </a:srgbClr>
                </a:outerShdw>
              </a:effectLst>
            </a:endParaRPr>
          </a:p>
        </p:txBody>
      </p:sp>
      <p:sp>
        <p:nvSpPr>
          <p:cNvPr id="8" name="TextBox 7"/>
          <p:cNvSpPr txBox="1"/>
          <p:nvPr/>
        </p:nvSpPr>
        <p:spPr>
          <a:xfrm>
            <a:off x="76200" y="1066800"/>
            <a:ext cx="5638800" cy="4524315"/>
          </a:xfrm>
          <a:prstGeom prst="rect">
            <a:avLst/>
          </a:prstGeom>
          <a:noFill/>
        </p:spPr>
        <p:txBody>
          <a:bodyPr wrap="square" rtlCol="0">
            <a:spAutoFit/>
          </a:bodyPr>
          <a:lstStyle/>
          <a:p>
            <a:r>
              <a:rPr lang="fi-FI" sz="3200" b="1" dirty="0" smtClean="0">
                <a:solidFill>
                  <a:schemeClr val="tx1">
                    <a:lumMod val="90000"/>
                    <a:lumOff val="10000"/>
                  </a:schemeClr>
                </a:solidFill>
                <a:latin typeface="+mj-lt"/>
              </a:rPr>
              <a:t>ITSEKKÄIN TARKOITUSPERIN</a:t>
            </a:r>
          </a:p>
          <a:p>
            <a:endParaRPr lang="fi-FI" sz="3200" b="1" dirty="0" smtClean="0">
              <a:solidFill>
                <a:schemeClr val="tx1">
                  <a:lumMod val="90000"/>
                  <a:lumOff val="10000"/>
                </a:schemeClr>
              </a:solidFill>
              <a:latin typeface="+mj-lt"/>
            </a:endParaRPr>
          </a:p>
          <a:p>
            <a:r>
              <a:rPr lang="fi-FI" sz="3200" b="1" dirty="0" smtClean="0">
                <a:solidFill>
                  <a:srgbClr val="0DA31B"/>
                </a:solidFill>
                <a:latin typeface="+mj-lt"/>
              </a:rPr>
              <a:t>”Te anotte, ettekä saa, sentähden että anotte kelvottomasti, kuluttaaksenne sen himoissanne.” Jaak. 4:2-3</a:t>
            </a:r>
          </a:p>
          <a:p>
            <a:endParaRPr lang="fi-FI" sz="3200" b="1" dirty="0" smtClean="0">
              <a:solidFill>
                <a:srgbClr val="0DA31B"/>
              </a:solidFill>
              <a:latin typeface="+mj-lt"/>
            </a:endParaRPr>
          </a:p>
          <a:p>
            <a:r>
              <a:rPr lang="fi-FI" sz="3200" b="1" dirty="0" smtClean="0">
                <a:solidFill>
                  <a:schemeClr val="tx2">
                    <a:lumMod val="75000"/>
                  </a:schemeClr>
                </a:solidFill>
                <a:latin typeface="+mj-lt"/>
              </a:rPr>
              <a:t>TAVOITTEENA  TULEE  OLLA JUMALAN TAHTO JA KUNNIA. </a:t>
            </a:r>
            <a:endParaRPr lang="bg-BG" sz="3200" b="1" dirty="0">
              <a:solidFill>
                <a:schemeClr val="tx2">
                  <a:lumMod val="75000"/>
                </a:schemeClr>
              </a:solidFill>
              <a:latin typeface="+mj-lt"/>
            </a:endParaRPr>
          </a:p>
        </p:txBody>
      </p:sp>
      <p:pic>
        <p:nvPicPr>
          <p:cNvPr id="2050" name="Picture 2" descr="C:\Users\Mi\Desktop\I love myself.jpg"/>
          <p:cNvPicPr>
            <a:picLocks noChangeAspect="1" noChangeArrowheads="1"/>
          </p:cNvPicPr>
          <p:nvPr/>
        </p:nvPicPr>
        <p:blipFill>
          <a:blip r:embed="rId5" cstate="print"/>
          <a:srcRect/>
          <a:stretch>
            <a:fillRect/>
          </a:stretch>
        </p:blipFill>
        <p:spPr bwMode="auto">
          <a:xfrm>
            <a:off x="5410200" y="1219200"/>
            <a:ext cx="3581400" cy="2487083"/>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762000"/>
            <a:ext cx="2445488" cy="2286000"/>
          </a:xfrm>
          <a:prstGeom prst="rect">
            <a:avLst/>
          </a:prstGeom>
        </p:spPr>
      </p:pic>
      <p:pic>
        <p:nvPicPr>
          <p:cNvPr id="84994" name="Picture 2" descr="C:\Users\Mi\Desktop\heart.jpg"/>
          <p:cNvPicPr>
            <a:picLocks noChangeAspect="1" noChangeArrowheads="1"/>
          </p:cNvPicPr>
          <p:nvPr/>
        </p:nvPicPr>
        <p:blipFill>
          <a:blip r:embed="rId6" cstate="print"/>
          <a:srcRect/>
          <a:stretch>
            <a:fillRect/>
          </a:stretch>
        </p:blipFill>
        <p:spPr bwMode="auto">
          <a:xfrm>
            <a:off x="0" y="609600"/>
            <a:ext cx="2729242" cy="2457450"/>
          </a:xfrm>
          <a:prstGeom prst="rect">
            <a:avLst/>
          </a:prstGeom>
          <a:noFill/>
        </p:spPr>
      </p:pic>
      <p:sp>
        <p:nvSpPr>
          <p:cNvPr id="4" name="TextBox 3"/>
          <p:cNvSpPr txBox="1"/>
          <p:nvPr/>
        </p:nvSpPr>
        <p:spPr>
          <a:xfrm>
            <a:off x="1600200" y="228600"/>
            <a:ext cx="7229475" cy="461665"/>
          </a:xfrm>
          <a:prstGeom prst="rect">
            <a:avLst/>
          </a:prstGeom>
          <a:noFill/>
        </p:spPr>
        <p:txBody>
          <a:bodyPr wrap="square" rtlCol="0" anchor="b" anchorCtr="0">
            <a:noAutofit/>
          </a:bodyPr>
          <a:lstStyle/>
          <a:p>
            <a:pPr algn="r"/>
            <a:r>
              <a:rPr lang="fi-FI" sz="4000" b="1" dirty="0" smtClean="0">
                <a:solidFill>
                  <a:schemeClr val="accent6">
                    <a:lumMod val="75000"/>
                  </a:schemeClr>
                </a:solidFill>
                <a:effectLst>
                  <a:outerShdw blurRad="38100" dist="38100" dir="2700000" algn="tl">
                    <a:srgbClr val="000000">
                      <a:alpha val="43137"/>
                    </a:srgbClr>
                  </a:outerShdw>
                </a:effectLst>
              </a:rPr>
              <a:t>MITÄ EI PITÄISI RUKOILLA?</a:t>
            </a:r>
            <a:endParaRPr lang="en-US" sz="4000" dirty="0">
              <a:solidFill>
                <a:schemeClr val="accent6">
                  <a:lumMod val="75000"/>
                </a:schemeClr>
              </a:solidFill>
              <a:effectLst>
                <a:outerShdw blurRad="38100" dist="38100" dir="2700000" algn="tl">
                  <a:srgbClr val="000000">
                    <a:alpha val="43137"/>
                  </a:srgbClr>
                </a:outerShdw>
              </a:effectLst>
            </a:endParaRPr>
          </a:p>
        </p:txBody>
      </p:sp>
      <p:sp>
        <p:nvSpPr>
          <p:cNvPr id="6" name="TextBox 5"/>
          <p:cNvSpPr txBox="1"/>
          <p:nvPr/>
        </p:nvSpPr>
        <p:spPr>
          <a:xfrm>
            <a:off x="2590800" y="990600"/>
            <a:ext cx="6553200" cy="3508653"/>
          </a:xfrm>
          <a:prstGeom prst="rect">
            <a:avLst/>
          </a:prstGeom>
          <a:noFill/>
        </p:spPr>
        <p:txBody>
          <a:bodyPr wrap="square" rtlCol="0">
            <a:spAutoFit/>
          </a:bodyPr>
          <a:lstStyle/>
          <a:p>
            <a:r>
              <a:rPr lang="fi-FI" sz="3000" b="1" dirty="0" smtClean="0"/>
              <a:t>Toisen ihmisen tahdon manipuloimista: </a:t>
            </a:r>
          </a:p>
          <a:p>
            <a:pPr algn="ctr"/>
            <a:endParaRPr lang="fi-FI" sz="3200" b="1" dirty="0" smtClean="0">
              <a:solidFill>
                <a:srgbClr val="54A40C"/>
              </a:solidFill>
            </a:endParaRPr>
          </a:p>
          <a:p>
            <a:pPr algn="ctr"/>
            <a:r>
              <a:rPr lang="fi-FI" sz="3200" b="1" dirty="0" smtClean="0">
                <a:solidFill>
                  <a:srgbClr val="54A40C"/>
                </a:solidFill>
              </a:rPr>
              <a:t>”Vaikuta, että hän </a:t>
            </a:r>
          </a:p>
          <a:p>
            <a:pPr algn="ctr"/>
            <a:r>
              <a:rPr lang="fi-FI" sz="3200" b="1" dirty="0" smtClean="0">
                <a:solidFill>
                  <a:srgbClr val="54A40C"/>
                </a:solidFill>
              </a:rPr>
              <a:t>rakastuisi minuun”</a:t>
            </a:r>
          </a:p>
          <a:p>
            <a:pPr algn="ctr"/>
            <a:endParaRPr lang="fi-FI" sz="3200" b="1" dirty="0" smtClean="0">
              <a:solidFill>
                <a:srgbClr val="54A40C"/>
              </a:solidFill>
              <a:latin typeface="+mj-lt"/>
            </a:endParaRPr>
          </a:p>
          <a:p>
            <a:r>
              <a:rPr lang="fi-FI" sz="3200" b="1" dirty="0" smtClean="0">
                <a:latin typeface="+mj-lt"/>
              </a:rPr>
              <a:t>Jumala on luonut ihmisen tahdoltaan vapaaksi toimijaksi.</a:t>
            </a:r>
            <a:endParaRPr lang="bg-BG" sz="3200" b="1" dirty="0">
              <a:latin typeface="+mj-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762000"/>
            <a:ext cx="2445488" cy="2286000"/>
          </a:xfrm>
          <a:prstGeom prst="rect">
            <a:avLst/>
          </a:prstGeom>
        </p:spPr>
      </p:pic>
      <p:sp>
        <p:nvSpPr>
          <p:cNvPr id="4" name="TextBox 3"/>
          <p:cNvSpPr txBox="1"/>
          <p:nvPr/>
        </p:nvSpPr>
        <p:spPr>
          <a:xfrm>
            <a:off x="1600200" y="228600"/>
            <a:ext cx="7229475" cy="461665"/>
          </a:xfrm>
          <a:prstGeom prst="rect">
            <a:avLst/>
          </a:prstGeom>
          <a:noFill/>
        </p:spPr>
        <p:txBody>
          <a:bodyPr wrap="square" rtlCol="0" anchor="b" anchorCtr="0">
            <a:noAutofit/>
          </a:bodyPr>
          <a:lstStyle/>
          <a:p>
            <a:pPr algn="r"/>
            <a:r>
              <a:rPr lang="fi-FI" sz="4000" b="1" dirty="0" smtClean="0">
                <a:solidFill>
                  <a:schemeClr val="accent6">
                    <a:lumMod val="75000"/>
                  </a:schemeClr>
                </a:solidFill>
                <a:effectLst>
                  <a:outerShdw blurRad="38100" dist="38100" dir="2700000" algn="tl">
                    <a:srgbClr val="000000">
                      <a:alpha val="43137"/>
                    </a:srgbClr>
                  </a:outerShdw>
                </a:effectLst>
              </a:rPr>
              <a:t>MITÄ EI PITÄISI RUKOILLA?</a:t>
            </a:r>
            <a:endParaRPr lang="en-US" sz="4000" dirty="0">
              <a:solidFill>
                <a:schemeClr val="accent6">
                  <a:lumMod val="75000"/>
                </a:schemeClr>
              </a:solidFill>
              <a:effectLst>
                <a:outerShdw blurRad="38100" dist="38100" dir="2700000" algn="tl">
                  <a:srgbClr val="000000">
                    <a:alpha val="43137"/>
                  </a:srgbClr>
                </a:outerShdw>
              </a:effectLst>
            </a:endParaRPr>
          </a:p>
        </p:txBody>
      </p:sp>
      <p:sp>
        <p:nvSpPr>
          <p:cNvPr id="8" name="TextBox 7"/>
          <p:cNvSpPr txBox="1"/>
          <p:nvPr/>
        </p:nvSpPr>
        <p:spPr>
          <a:xfrm>
            <a:off x="4114800" y="1132106"/>
            <a:ext cx="4876800" cy="4216539"/>
          </a:xfrm>
          <a:prstGeom prst="rect">
            <a:avLst/>
          </a:prstGeom>
          <a:noFill/>
        </p:spPr>
        <p:txBody>
          <a:bodyPr wrap="square" rtlCol="0">
            <a:spAutoFit/>
          </a:bodyPr>
          <a:lstStyle/>
          <a:p>
            <a:r>
              <a:rPr lang="fi-FI" sz="3200" b="1" dirty="0" smtClean="0">
                <a:latin typeface="+mj-lt"/>
              </a:rPr>
              <a:t>Jumalan säätämyksen vastaisesti: </a:t>
            </a:r>
          </a:p>
          <a:p>
            <a:endParaRPr lang="fi-FI" sz="3200" b="1" dirty="0" smtClean="0">
              <a:latin typeface="+mj-lt"/>
            </a:endParaRPr>
          </a:p>
          <a:p>
            <a:pPr>
              <a:buFont typeface="Wingdings" pitchFamily="2" charset="2"/>
              <a:buChar char="Ø"/>
            </a:pPr>
            <a:r>
              <a:rPr lang="fi-FI" sz="3200" b="1" dirty="0" smtClean="0">
                <a:solidFill>
                  <a:srgbClr val="54A40C"/>
                </a:solidFill>
              </a:rPr>
              <a:t> </a:t>
            </a:r>
            <a:r>
              <a:rPr lang="fi-FI" sz="2800" b="1" dirty="0" smtClean="0">
                <a:solidFill>
                  <a:srgbClr val="54A40C"/>
                </a:solidFill>
              </a:rPr>
              <a:t>Pyytää Jumalaa tekemään omia asioitasi puolestasi; tuloksia ilman vaivannäköä</a:t>
            </a:r>
          </a:p>
          <a:p>
            <a:endParaRPr lang="fi-FI" sz="2800" b="1" dirty="0" smtClean="0">
              <a:solidFill>
                <a:srgbClr val="54A40C"/>
              </a:solidFill>
            </a:endParaRPr>
          </a:p>
          <a:p>
            <a:pPr>
              <a:buFont typeface="Wingdings" pitchFamily="2" charset="2"/>
              <a:buChar char="Ø"/>
            </a:pPr>
            <a:r>
              <a:rPr lang="fi-FI" sz="2800" b="1" dirty="0" smtClean="0">
                <a:solidFill>
                  <a:srgbClr val="54A40C"/>
                </a:solidFill>
                <a:latin typeface="+mj-lt"/>
              </a:rPr>
              <a:t>Pyytää Jumalaa kumoamaan syyn ja seurauksen lain.</a:t>
            </a:r>
            <a:endParaRPr lang="bg-BG" sz="2800" b="1" dirty="0">
              <a:latin typeface="+mj-lt"/>
            </a:endParaRPr>
          </a:p>
        </p:txBody>
      </p:sp>
      <p:pic>
        <p:nvPicPr>
          <p:cNvPr id="7171" name="Picture 3" descr="C:\Users\Ivo\Desktop\PP\laiska-2.jpg"/>
          <p:cNvPicPr>
            <a:picLocks noChangeAspect="1" noChangeArrowheads="1"/>
          </p:cNvPicPr>
          <p:nvPr/>
        </p:nvPicPr>
        <p:blipFill>
          <a:blip r:embed="rId6" cstate="print"/>
          <a:srcRect l="9393" t="13031" r="6522"/>
          <a:stretch>
            <a:fillRect/>
          </a:stretch>
        </p:blipFill>
        <p:spPr bwMode="auto">
          <a:xfrm>
            <a:off x="0" y="2819400"/>
            <a:ext cx="3970594" cy="274320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0" y="0"/>
            <a:ext cx="5029200" cy="2308324"/>
          </a:xfrm>
          <a:prstGeom prst="rect">
            <a:avLst/>
          </a:prstGeom>
          <a:noFill/>
        </p:spPr>
        <p:txBody>
          <a:bodyPr wrap="square" rtlCol="0">
            <a:spAutoFit/>
          </a:bodyPr>
          <a:lstStyle/>
          <a:p>
            <a:pPr algn="ctr"/>
            <a:r>
              <a:rPr lang="fi-FI" sz="4800" b="1" spc="-300" dirty="0" smtClean="0">
                <a:solidFill>
                  <a:schemeClr val="accent6">
                    <a:lumMod val="75000"/>
                  </a:schemeClr>
                </a:solidFill>
                <a:effectLst>
                  <a:outerShdw blurRad="38100" dist="38100" dir="2700000" algn="tl">
                    <a:srgbClr val="000000">
                      <a:alpha val="43137"/>
                    </a:srgbClr>
                  </a:outerShdw>
                </a:effectLst>
              </a:rPr>
              <a:t>On asioita, joissa on </a:t>
            </a:r>
          </a:p>
          <a:p>
            <a:pPr algn="ctr"/>
            <a:r>
              <a:rPr lang="fi-FI" sz="4800" b="1" spc="-300" dirty="0" smtClean="0">
                <a:solidFill>
                  <a:schemeClr val="accent6">
                    <a:lumMod val="75000"/>
                  </a:schemeClr>
                </a:solidFill>
                <a:effectLst>
                  <a:outerShdw blurRad="38100" dist="38100" dir="2700000" algn="tl">
                    <a:srgbClr val="000000">
                      <a:alpha val="43137"/>
                    </a:srgbClr>
                  </a:outerShdw>
                </a:effectLst>
              </a:rPr>
              <a:t>paitsi  rukoiltava, </a:t>
            </a:r>
          </a:p>
          <a:p>
            <a:pPr algn="ctr"/>
            <a:r>
              <a:rPr lang="fi-FI" sz="4800" b="1" spc="-300" dirty="0" smtClean="0">
                <a:solidFill>
                  <a:schemeClr val="accent6">
                    <a:lumMod val="75000"/>
                  </a:schemeClr>
                </a:solidFill>
                <a:effectLst>
                  <a:outerShdw blurRad="38100" dist="38100" dir="2700000" algn="tl">
                    <a:srgbClr val="000000">
                      <a:alpha val="43137"/>
                    </a:srgbClr>
                  </a:outerShdw>
                </a:effectLst>
              </a:rPr>
              <a:t>myös toimittava.  </a:t>
            </a:r>
            <a:endParaRPr lang="en-US" sz="4800" spc="-300" dirty="0">
              <a:solidFill>
                <a:schemeClr val="accent6">
                  <a:lumMod val="75000"/>
                </a:schemeClr>
              </a:solidFill>
              <a:effectLst>
                <a:outerShdw blurRad="38100" dist="38100" dir="2700000" algn="tl">
                  <a:srgbClr val="000000">
                    <a:alpha val="43137"/>
                  </a:srgbClr>
                </a:outerShdw>
              </a:effectLst>
            </a:endParaRPr>
          </a:p>
        </p:txBody>
      </p:sp>
      <p:sp>
        <p:nvSpPr>
          <p:cNvPr id="90113" name="Rectangle 1"/>
          <p:cNvSpPr>
            <a:spLocks noChangeArrowheads="1"/>
          </p:cNvSpPr>
          <p:nvPr/>
        </p:nvSpPr>
        <p:spPr bwMode="auto">
          <a:xfrm>
            <a:off x="152400" y="2420035"/>
            <a:ext cx="93726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3000" b="1" i="0" u="none" strike="noStrike" cap="none" normalizeH="0" baseline="0" dirty="0" smtClean="0">
                <a:ln>
                  <a:noFill/>
                </a:ln>
                <a:effectLst/>
                <a:ea typeface="Calibri" pitchFamily="34" charset="0"/>
                <a:cs typeface="Arial" pitchFamily="34" charset="0"/>
              </a:rPr>
              <a:t>Et voi pyytää:</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fi-FI" sz="3000" b="1" i="0" u="sng" strike="noStrike" cap="none" normalizeH="0" baseline="0" dirty="0" smtClean="0">
                <a:ln>
                  <a:noFill/>
                </a:ln>
                <a:solidFill>
                  <a:srgbClr val="00B0F0"/>
                </a:solidFill>
                <a:effectLst/>
                <a:ea typeface="Calibri" pitchFamily="34" charset="0"/>
                <a:cs typeface="Arial" pitchFamily="34" charset="0"/>
              </a:rPr>
              <a:t> Menestystä</a:t>
            </a:r>
            <a:r>
              <a:rPr kumimoji="0" lang="fi-FI" sz="3000" b="1" i="0" u="none" strike="noStrike" cap="none" normalizeH="0" baseline="0" dirty="0" smtClean="0">
                <a:ln>
                  <a:noFill/>
                </a:ln>
                <a:solidFill>
                  <a:srgbClr val="00B0F0"/>
                </a:solidFill>
                <a:effectLst/>
                <a:ea typeface="Calibri" pitchFamily="34" charset="0"/>
                <a:cs typeface="Arial" pitchFamily="34" charset="0"/>
              </a:rPr>
              <a:t> </a:t>
            </a:r>
            <a:r>
              <a:rPr kumimoji="0" lang="fi-FI" sz="3000" b="1" i="0" u="none" strike="noStrike" cap="none" normalizeH="0" baseline="0" dirty="0" smtClean="0">
                <a:ln>
                  <a:noFill/>
                </a:ln>
                <a:effectLst/>
                <a:ea typeface="Calibri" pitchFamily="34" charset="0"/>
                <a:cs typeface="Arial" pitchFamily="34" charset="0"/>
              </a:rPr>
              <a:t>kokeissa, jos et viitsi lukea.</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fi-FI" sz="3000" b="1" dirty="0" smtClean="0">
              <a:ea typeface="Calibri" pitchFamily="34" charset="0"/>
              <a:cs typeface="Arial" pitchFamily="34" charset="0"/>
            </a:endParaRPr>
          </a:p>
          <a:p>
            <a:pPr lvl="0" eaLnBrk="0" fontAlgn="base" hangingPunct="0">
              <a:spcBef>
                <a:spcPct val="0"/>
              </a:spcBef>
              <a:spcAft>
                <a:spcPct val="0"/>
              </a:spcAft>
              <a:buFont typeface="Wingdings" pitchFamily="2" charset="2"/>
              <a:buChar char="Ø"/>
            </a:pPr>
            <a:r>
              <a:rPr lang="fi-FI" sz="3000" b="1" u="sng" dirty="0" smtClean="0">
                <a:solidFill>
                  <a:srgbClr val="00B0F0"/>
                </a:solidFill>
              </a:rPr>
              <a:t>Työpaikkaa,</a:t>
            </a:r>
            <a:r>
              <a:rPr lang="fi-FI" sz="3000" b="1" dirty="0" smtClean="0">
                <a:solidFill>
                  <a:srgbClr val="00B0F0"/>
                </a:solidFill>
              </a:rPr>
              <a:t> </a:t>
            </a:r>
            <a:r>
              <a:rPr lang="fi-FI" sz="3000" b="1" dirty="0" smtClean="0"/>
              <a:t>jos et yritäkään hakea työtä</a:t>
            </a:r>
          </a:p>
          <a:p>
            <a:pPr lvl="0" eaLnBrk="0" fontAlgn="base" hangingPunct="0">
              <a:spcBef>
                <a:spcPct val="0"/>
              </a:spcBef>
              <a:spcAft>
                <a:spcPct val="0"/>
              </a:spcAft>
            </a:pPr>
            <a:endParaRPr lang="fi-FI" sz="3000" b="1" dirty="0" smtClean="0"/>
          </a:p>
          <a:p>
            <a:pPr lvl="0" eaLnBrk="0" fontAlgn="base" hangingPunct="0">
              <a:spcBef>
                <a:spcPct val="0"/>
              </a:spcBef>
              <a:spcAft>
                <a:spcPct val="0"/>
              </a:spcAft>
              <a:buFont typeface="Wingdings" pitchFamily="2" charset="2"/>
              <a:buChar char="Ø"/>
            </a:pPr>
            <a:r>
              <a:rPr lang="fi-FI" sz="3000" b="1" u="sng" dirty="0" smtClean="0">
                <a:solidFill>
                  <a:srgbClr val="00B0F0"/>
                </a:solidFill>
              </a:rPr>
              <a:t>Hyvää kuntoa ja terveyttä</a:t>
            </a:r>
            <a:r>
              <a:rPr lang="fi-FI" sz="3000" b="1" dirty="0" smtClean="0">
                <a:solidFill>
                  <a:srgbClr val="00B0F0"/>
                </a:solidFill>
              </a:rPr>
              <a:t>, </a:t>
            </a:r>
            <a:r>
              <a:rPr lang="fi-FI" sz="3000" b="1" dirty="0" smtClean="0"/>
              <a:t>jos elät ja syöt </a:t>
            </a:r>
          </a:p>
          <a:p>
            <a:pPr lvl="0" eaLnBrk="0" fontAlgn="base" hangingPunct="0">
              <a:spcBef>
                <a:spcPct val="0"/>
              </a:spcBef>
              <a:spcAft>
                <a:spcPct val="0"/>
              </a:spcAft>
            </a:pPr>
            <a:r>
              <a:rPr lang="fi-FI" sz="3000" b="1" dirty="0" smtClean="0"/>
              <a:t>   miten sattuu.</a:t>
            </a:r>
            <a:r>
              <a:rPr kumimoji="0" lang="fi-FI" sz="3000" b="1" i="0" u="none" strike="noStrike" cap="none" normalizeH="0" baseline="0" dirty="0" smtClean="0">
                <a:ln>
                  <a:noFill/>
                </a:ln>
                <a:solidFill>
                  <a:schemeClr val="accent1"/>
                </a:solidFill>
                <a:effectLst/>
                <a:ea typeface="Calibri" pitchFamily="34" charset="0"/>
                <a:cs typeface="Arial" pitchFamily="34" charset="0"/>
              </a:rPr>
              <a:t> </a:t>
            </a:r>
            <a:endParaRPr kumimoji="0" lang="fi-FI" sz="3000" b="0" i="0" u="none" strike="noStrike" cap="none" normalizeH="0" baseline="0" dirty="0" smtClean="0">
              <a:ln>
                <a:noFill/>
              </a:ln>
              <a:solidFill>
                <a:schemeClr val="accent1"/>
              </a:solidFill>
              <a:effectLst/>
              <a:cs typeface="Arial" pitchFamily="34" charset="0"/>
            </a:endParaRPr>
          </a:p>
        </p:txBody>
      </p:sp>
      <p:pic>
        <p:nvPicPr>
          <p:cNvPr id="1026" name="Picture 2" descr="C:\Users\Ivo\Desktop\PP\mies_etu151211PP_tr.jpg"/>
          <p:cNvPicPr>
            <a:picLocks noChangeAspect="1" noChangeArrowheads="1"/>
          </p:cNvPicPr>
          <p:nvPr/>
        </p:nvPicPr>
        <p:blipFill>
          <a:blip r:embed="rId5" cstate="print"/>
          <a:srcRect l="6065" r="6592"/>
          <a:stretch>
            <a:fillRect/>
          </a:stretch>
        </p:blipFill>
        <p:spPr bwMode="auto">
          <a:xfrm>
            <a:off x="5029200" y="76200"/>
            <a:ext cx="4038600" cy="2819399"/>
          </a:xfrm>
          <a:prstGeom prst="rect">
            <a:avLst/>
          </a:prstGeom>
          <a:noFill/>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Users\Mi\Desktop\farmer_digging_in_field_is098up3f.jpg"/>
          <p:cNvPicPr>
            <a:picLocks noChangeAspect="1" noChangeArrowheads="1"/>
          </p:cNvPicPr>
          <p:nvPr/>
        </p:nvPicPr>
        <p:blipFill>
          <a:blip r:embed="rId3" cstate="print"/>
          <a:srcRect t="921" b="6005"/>
          <a:stretch>
            <a:fillRect/>
          </a:stretch>
        </p:blipFill>
        <p:spPr bwMode="auto">
          <a:xfrm>
            <a:off x="2514600" y="1219200"/>
            <a:ext cx="3810000" cy="2362200"/>
          </a:xfrm>
          <a:prstGeom prst="rect">
            <a:avLst/>
          </a:prstGeom>
          <a:ln>
            <a:noFill/>
          </a:ln>
          <a:effectLst>
            <a:outerShdw blurRad="292100" dist="139700" dir="2700000" algn="tl" rotWithShape="0">
              <a:srgbClr val="333333">
                <a:alpha val="65000"/>
              </a:srgbClr>
            </a:outerShdw>
          </a:effectLst>
        </p:spPr>
      </p:pic>
      <p:sp>
        <p:nvSpPr>
          <p:cNvPr id="10" name="Title 1"/>
          <p:cNvSpPr txBox="1">
            <a:spLocks/>
          </p:cNvSpPr>
          <p:nvPr/>
        </p:nvSpPr>
        <p:spPr>
          <a:xfrm>
            <a:off x="990600" y="228600"/>
            <a:ext cx="8153400" cy="242889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bg-BG" sz="3100" b="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5" name="Rectangle 4"/>
          <p:cNvSpPr/>
          <p:nvPr/>
        </p:nvSpPr>
        <p:spPr>
          <a:xfrm>
            <a:off x="152400" y="3733800"/>
            <a:ext cx="8763000" cy="2308324"/>
          </a:xfrm>
          <a:prstGeom prst="rect">
            <a:avLst/>
          </a:prstGeom>
        </p:spPr>
        <p:txBody>
          <a:bodyPr wrap="square">
            <a:spAutoFit/>
          </a:bodyPr>
          <a:lstStyle/>
          <a:p>
            <a:pPr algn="ctr"/>
            <a:r>
              <a:rPr lang="fi-FI" sz="3200" b="1" dirty="0" smtClean="0">
                <a:solidFill>
                  <a:schemeClr val="tx2"/>
                </a:solidFill>
              </a:rPr>
              <a:t>On Jumalan säätämys,että kaikkeen työhön, </a:t>
            </a:r>
          </a:p>
          <a:p>
            <a:pPr algn="ctr"/>
            <a:r>
              <a:rPr lang="fi-FI" sz="3200" b="1" dirty="0" smtClean="0">
                <a:solidFill>
                  <a:schemeClr val="tx2"/>
                </a:solidFill>
              </a:rPr>
              <a:t>niin maalliseen kuin hengelliseen, liittyy </a:t>
            </a:r>
          </a:p>
          <a:p>
            <a:pPr algn="ctr"/>
            <a:r>
              <a:rPr lang="fi-FI" sz="4000" b="1" dirty="0" smtClean="0">
                <a:solidFill>
                  <a:schemeClr val="accent1"/>
                </a:solidFill>
              </a:rPr>
              <a:t>ihmisen omaa aherrusta, </a:t>
            </a:r>
          </a:p>
          <a:p>
            <a:pPr algn="ctr"/>
            <a:r>
              <a:rPr lang="fi-FI" sz="4000" b="1" dirty="0" smtClean="0">
                <a:solidFill>
                  <a:schemeClr val="accent1"/>
                </a:solidFill>
              </a:rPr>
              <a:t>vaivannäköä ja huolellisuutta. </a:t>
            </a:r>
            <a:endParaRPr lang="en-US" sz="4000" dirty="0">
              <a:solidFill>
                <a:schemeClr val="accent1"/>
              </a:solidFill>
            </a:endParaRPr>
          </a:p>
        </p:txBody>
      </p:sp>
      <p:sp>
        <p:nvSpPr>
          <p:cNvPr id="6" name="Rectangle 5"/>
          <p:cNvSpPr/>
          <p:nvPr/>
        </p:nvSpPr>
        <p:spPr>
          <a:xfrm>
            <a:off x="0" y="304800"/>
            <a:ext cx="9144000" cy="677108"/>
          </a:xfrm>
          <a:prstGeom prst="rect">
            <a:avLst/>
          </a:prstGeom>
        </p:spPr>
        <p:txBody>
          <a:bodyPr wrap="square">
            <a:spAutoFit/>
          </a:bodyPr>
          <a:lstStyle/>
          <a:p>
            <a:pPr algn="ctr"/>
            <a:r>
              <a:rPr lang="fi-FI" sz="3800" b="1" dirty="0" smtClean="0">
                <a:solidFill>
                  <a:srgbClr val="0DA31B"/>
                </a:solidFill>
              </a:rPr>
              <a:t>”ORA ET LABORA”: </a:t>
            </a:r>
            <a:r>
              <a:rPr lang="fi-FI" sz="3800" b="1" dirty="0" smtClean="0">
                <a:solidFill>
                  <a:schemeClr val="accent1"/>
                </a:solidFill>
              </a:rPr>
              <a:t>RUKOILE JA TEE TYÖTÄ </a:t>
            </a:r>
            <a:endParaRPr lang="en-US" sz="3800" dirty="0">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3733801"/>
            <a:ext cx="5334000" cy="3124200"/>
          </a:xfrm>
          <a:prstGeom prst="rect">
            <a:avLst/>
          </a:prstGeom>
          <a:noFill/>
        </p:spPr>
        <p:txBody>
          <a:bodyPr wrap="square" rtlCol="0">
            <a:normAutofit/>
          </a:bodyPr>
          <a:lstStyle/>
          <a:p>
            <a:pPr algn="ctr"/>
            <a:r>
              <a:rPr lang="bg-BG" sz="3000" b="1" dirty="0" smtClean="0">
                <a:solidFill>
                  <a:schemeClr val="bg1"/>
                </a:solidFill>
              </a:rPr>
              <a:t>"Mene ja näyttäydy Ahabille, niin minä annan sateen </a:t>
            </a:r>
            <a:endParaRPr lang="fi-FI" sz="3000" b="1" dirty="0" smtClean="0">
              <a:solidFill>
                <a:schemeClr val="bg1"/>
              </a:solidFill>
            </a:endParaRPr>
          </a:p>
          <a:p>
            <a:pPr algn="ctr"/>
            <a:r>
              <a:rPr lang="bg-BG" sz="3000" b="1" dirty="0" smtClean="0">
                <a:solidFill>
                  <a:schemeClr val="bg1"/>
                </a:solidFill>
              </a:rPr>
              <a:t>maan päälle.”</a:t>
            </a:r>
            <a:endParaRPr lang="fi-FI" sz="3000" b="1" dirty="0" smtClean="0">
              <a:solidFill>
                <a:schemeClr val="bg1"/>
              </a:solidFill>
            </a:endParaRPr>
          </a:p>
          <a:p>
            <a:pPr algn="ctr"/>
            <a:r>
              <a:rPr lang="bg-BG" sz="3000" b="1" dirty="0" smtClean="0">
                <a:solidFill>
                  <a:schemeClr val="bg1"/>
                </a:solidFill>
              </a:rPr>
              <a:t> </a:t>
            </a:r>
            <a:r>
              <a:rPr lang="fi-FI" sz="3000" b="1" dirty="0" smtClean="0">
                <a:solidFill>
                  <a:schemeClr val="bg1"/>
                </a:solidFill>
              </a:rPr>
              <a:t/>
            </a:r>
            <a:br>
              <a:rPr lang="fi-FI" sz="3000" b="1" dirty="0" smtClean="0">
                <a:solidFill>
                  <a:schemeClr val="bg1"/>
                </a:solidFill>
              </a:rPr>
            </a:br>
            <a:r>
              <a:rPr lang="fi-FI" sz="3000" b="1" dirty="0" smtClean="0">
                <a:solidFill>
                  <a:srgbClr val="92D050"/>
                </a:solidFill>
              </a:rPr>
              <a:t>Jumala oli jo päättänyt </a:t>
            </a:r>
          </a:p>
          <a:p>
            <a:pPr algn="ctr"/>
            <a:r>
              <a:rPr lang="fi-FI" sz="3000" b="1" dirty="0" smtClean="0">
                <a:solidFill>
                  <a:srgbClr val="92D050"/>
                </a:solidFill>
              </a:rPr>
              <a:t>antaa sateen. </a:t>
            </a:r>
          </a:p>
          <a:p>
            <a:pPr>
              <a:spcBef>
                <a:spcPts val="100"/>
              </a:spcBef>
            </a:pPr>
            <a:endParaRPr lang="en-US" sz="2000" dirty="0" smtClean="0">
              <a:solidFill>
                <a:prstClr val="white"/>
              </a:solidFill>
            </a:endParaRPr>
          </a:p>
          <a:p>
            <a:endParaRPr lang="en-US" sz="2400" dirty="0">
              <a:solidFill>
                <a:prstClr val="black"/>
              </a:solidFill>
            </a:endParaRPr>
          </a:p>
        </p:txBody>
      </p:sp>
      <p:sp>
        <p:nvSpPr>
          <p:cNvPr id="5" name="TextBox 4"/>
          <p:cNvSpPr txBox="1"/>
          <p:nvPr/>
        </p:nvSpPr>
        <p:spPr>
          <a:xfrm>
            <a:off x="0" y="457200"/>
            <a:ext cx="5715000" cy="2369641"/>
          </a:xfrm>
          <a:prstGeom prst="rect">
            <a:avLst/>
          </a:prstGeom>
          <a:noFill/>
        </p:spPr>
        <p:txBody>
          <a:bodyPr wrap="square" rtlCol="0" anchor="b">
            <a:noAutofit/>
          </a:bodyPr>
          <a:lstStyle/>
          <a:p>
            <a:pPr algn="ctr"/>
            <a:r>
              <a:rPr lang="fi-FI" sz="5400" b="1" dirty="0" smtClean="0">
                <a:solidFill>
                  <a:srgbClr val="92D050"/>
                </a:solidFill>
              </a:rPr>
              <a:t>1. Kun. </a:t>
            </a:r>
            <a:r>
              <a:rPr lang="fi-FI" sz="5400" b="1" smtClean="0">
                <a:solidFill>
                  <a:srgbClr val="92D050"/>
                </a:solidFill>
              </a:rPr>
              <a:t>18. </a:t>
            </a:r>
            <a:r>
              <a:rPr lang="fi-FI" sz="5400" b="1" dirty="0" smtClean="0">
                <a:solidFill>
                  <a:srgbClr val="92D050"/>
                </a:solidFill>
              </a:rPr>
              <a:t>Elia rukoilee Karmelin vuorella sadetta.</a:t>
            </a:r>
            <a:endParaRPr lang="en-US" sz="5400" b="1" dirty="0">
              <a:solidFill>
                <a:srgbClr val="92D050"/>
              </a:solidFill>
            </a:endParaRPr>
          </a:p>
        </p:txBody>
      </p:sp>
      <p:pic>
        <p:nvPicPr>
          <p:cNvPr id="3075" name="Picture 3" descr="C:\Users\Ivo\Desktop\PP\rein.jpg"/>
          <p:cNvPicPr>
            <a:picLocks noChangeAspect="1" noChangeArrowheads="1"/>
          </p:cNvPicPr>
          <p:nvPr/>
        </p:nvPicPr>
        <p:blipFill>
          <a:blip r:embed="rId4" cstate="print"/>
          <a:srcRect/>
          <a:stretch>
            <a:fillRect/>
          </a:stretch>
        </p:blipFill>
        <p:spPr bwMode="auto">
          <a:xfrm>
            <a:off x="5715000" y="0"/>
            <a:ext cx="3429000" cy="687310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86200"/>
            <a:ext cx="8839200" cy="3015000"/>
          </a:xfrm>
        </p:spPr>
        <p:txBody>
          <a:bodyPr>
            <a:normAutofit/>
          </a:bodyPr>
          <a:lstStyle/>
          <a:p>
            <a:pPr lvl="0" algn="l" eaLnBrk="0" fontAlgn="base" hangingPunct="0">
              <a:spcAft>
                <a:spcPct val="0"/>
              </a:spcAft>
            </a:pPr>
            <a:r>
              <a:rPr lang="fi-FI" sz="3600" dirty="0">
                <a:ln>
                  <a:noFill/>
                </a:ln>
                <a:solidFill>
                  <a:srgbClr val="002060"/>
                </a:solidFill>
                <a:effectLst/>
                <a:latin typeface="Arial" pitchFamily="34" charset="0"/>
                <a:ea typeface="Calibri" pitchFamily="34" charset="0"/>
                <a:cs typeface="Arial" pitchFamily="34" charset="0"/>
              </a:rPr>
              <a:t>Min</a:t>
            </a:r>
            <a:r>
              <a:rPr lang="fi-FI" sz="3600" dirty="0">
                <a:ln>
                  <a:noFill/>
                </a:ln>
                <a:solidFill>
                  <a:srgbClr val="002060"/>
                </a:solidFill>
                <a:effectLst/>
                <a:ea typeface="Calibri" pitchFamily="34" charset="0"/>
                <a:cs typeface="Arial" pitchFamily="34" charset="0"/>
              </a:rPr>
              <a:t>ä</a:t>
            </a:r>
            <a:r>
              <a:rPr lang="fi-FI" sz="3600" dirty="0">
                <a:ln>
                  <a:noFill/>
                </a:ln>
                <a:solidFill>
                  <a:srgbClr val="002060"/>
                </a:solidFill>
                <a:effectLst/>
                <a:latin typeface="Arial" pitchFamily="34" charset="0"/>
                <a:ea typeface="Calibri" pitchFamily="34" charset="0"/>
                <a:cs typeface="Arial" pitchFamily="34" charset="0"/>
              </a:rPr>
              <a:t> vastaan t</a:t>
            </a:r>
            <a:r>
              <a:rPr lang="fi-FI" sz="3600" dirty="0">
                <a:ln>
                  <a:noFill/>
                </a:ln>
                <a:solidFill>
                  <a:srgbClr val="002060"/>
                </a:solidFill>
                <a:effectLst/>
                <a:ea typeface="Calibri" pitchFamily="34" charset="0"/>
                <a:cs typeface="Arial" pitchFamily="34" charset="0"/>
              </a:rPr>
              <a:t>ä</a:t>
            </a:r>
            <a:r>
              <a:rPr lang="fi-FI" sz="3600" dirty="0">
                <a:ln>
                  <a:noFill/>
                </a:ln>
                <a:solidFill>
                  <a:srgbClr val="002060"/>
                </a:solidFill>
                <a:effectLst/>
                <a:latin typeface="Arial" pitchFamily="34" charset="0"/>
                <a:ea typeface="Calibri" pitchFamily="34" charset="0"/>
                <a:cs typeface="Arial" pitchFamily="34" charset="0"/>
              </a:rPr>
              <a:t>ysin omasta osuudestani,</a:t>
            </a:r>
            <a:r>
              <a:rPr lang="en-US" sz="1800" b="0" dirty="0">
                <a:ln>
                  <a:noFill/>
                </a:ln>
                <a:solidFill>
                  <a:srgbClr val="002060"/>
                </a:solidFill>
                <a:effectLst/>
                <a:latin typeface="Arial" pitchFamily="34" charset="0"/>
                <a:cs typeface="Arial" pitchFamily="34" charset="0"/>
              </a:rPr>
              <a:t/>
            </a:r>
            <a:br>
              <a:rPr lang="en-US" sz="1800" b="0" dirty="0">
                <a:ln>
                  <a:noFill/>
                </a:ln>
                <a:solidFill>
                  <a:srgbClr val="002060"/>
                </a:solidFill>
                <a:effectLst/>
                <a:latin typeface="Arial" pitchFamily="34" charset="0"/>
                <a:cs typeface="Arial" pitchFamily="34" charset="0"/>
              </a:rPr>
            </a:br>
            <a:r>
              <a:rPr lang="en-US" sz="1800" b="0" dirty="0" smtClean="0">
                <a:ln>
                  <a:noFill/>
                </a:ln>
                <a:solidFill>
                  <a:srgbClr val="002060"/>
                </a:solidFill>
                <a:effectLst/>
                <a:latin typeface="Arial" pitchFamily="34" charset="0"/>
                <a:cs typeface="Arial" pitchFamily="34" charset="0"/>
              </a:rPr>
              <a:t/>
            </a:r>
            <a:br>
              <a:rPr lang="en-US" sz="1800" b="0" dirty="0" smtClean="0">
                <a:ln>
                  <a:noFill/>
                </a:ln>
                <a:solidFill>
                  <a:srgbClr val="002060"/>
                </a:solidFill>
                <a:effectLst/>
                <a:latin typeface="Arial" pitchFamily="34" charset="0"/>
                <a:cs typeface="Arial" pitchFamily="34" charset="0"/>
              </a:rPr>
            </a:br>
            <a:r>
              <a:rPr lang="fi-FI" sz="3600" dirty="0" smtClean="0">
                <a:ln>
                  <a:noFill/>
                </a:ln>
                <a:solidFill>
                  <a:srgbClr val="002060"/>
                </a:solidFill>
                <a:effectLst/>
                <a:latin typeface="Arial" pitchFamily="34" charset="0"/>
                <a:ea typeface="Calibri" pitchFamily="34" charset="0"/>
                <a:cs typeface="Arial" pitchFamily="34" charset="0"/>
              </a:rPr>
              <a:t>Jumala </a:t>
            </a:r>
            <a:r>
              <a:rPr lang="fi-FI" sz="3600" dirty="0">
                <a:ln>
                  <a:noFill/>
                </a:ln>
                <a:solidFill>
                  <a:srgbClr val="002060"/>
                </a:solidFill>
                <a:effectLst/>
                <a:latin typeface="Arial" pitchFamily="34" charset="0"/>
                <a:ea typeface="Calibri" pitchFamily="34" charset="0"/>
                <a:cs typeface="Arial" pitchFamily="34" charset="0"/>
              </a:rPr>
              <a:t>vastaa t</a:t>
            </a:r>
            <a:r>
              <a:rPr lang="fi-FI" sz="3600" dirty="0">
                <a:ln>
                  <a:noFill/>
                </a:ln>
                <a:solidFill>
                  <a:srgbClr val="002060"/>
                </a:solidFill>
                <a:effectLst/>
                <a:ea typeface="Calibri" pitchFamily="34" charset="0"/>
                <a:cs typeface="Arial" pitchFamily="34" charset="0"/>
              </a:rPr>
              <a:t>ä</a:t>
            </a:r>
            <a:r>
              <a:rPr lang="fi-FI" sz="3600" dirty="0">
                <a:ln>
                  <a:noFill/>
                </a:ln>
                <a:solidFill>
                  <a:srgbClr val="002060"/>
                </a:solidFill>
                <a:effectLst/>
                <a:latin typeface="Arial" pitchFamily="34" charset="0"/>
                <a:ea typeface="Calibri" pitchFamily="34" charset="0"/>
                <a:cs typeface="Arial" pitchFamily="34" charset="0"/>
              </a:rPr>
              <a:t>ysin omasta osuudestaan.</a:t>
            </a:r>
            <a:r>
              <a:rPr lang="fi-FI" sz="4800" b="0" dirty="0">
                <a:ln>
                  <a:noFill/>
                </a:ln>
                <a:solidFill>
                  <a:srgbClr val="002060"/>
                </a:solidFill>
                <a:effectLst/>
                <a:latin typeface="Arial" pitchFamily="34" charset="0"/>
                <a:cs typeface="Arial" pitchFamily="34" charset="0"/>
              </a:rPr>
              <a:t/>
            </a:r>
            <a:br>
              <a:rPr lang="fi-FI" sz="4800" b="0" dirty="0">
                <a:ln>
                  <a:noFill/>
                </a:ln>
                <a:solidFill>
                  <a:srgbClr val="002060"/>
                </a:solidFill>
                <a:effectLst/>
                <a:latin typeface="Arial" pitchFamily="34" charset="0"/>
                <a:cs typeface="Arial" pitchFamily="34" charset="0"/>
              </a:rPr>
            </a:br>
            <a:endParaRPr lang="en-US" dirty="0">
              <a:solidFill>
                <a:srgbClr val="002060"/>
              </a:solidFill>
            </a:endParaRPr>
          </a:p>
        </p:txBody>
      </p:sp>
      <p:sp>
        <p:nvSpPr>
          <p:cNvPr id="3" name="Text Placeholder 2"/>
          <p:cNvSpPr>
            <a:spLocks noGrp="1"/>
          </p:cNvSpPr>
          <p:nvPr>
            <p:ph type="body" idx="1"/>
          </p:nvPr>
        </p:nvSpPr>
        <p:spPr>
          <a:xfrm>
            <a:off x="304800" y="533400"/>
            <a:ext cx="8694000" cy="2895600"/>
          </a:xfrm>
        </p:spPr>
        <p:txBody>
          <a:bodyPr>
            <a:normAutofit/>
          </a:bodyPr>
          <a:lstStyle/>
          <a:p>
            <a:pPr lvl="0" fontAlgn="base">
              <a:spcBef>
                <a:spcPct val="0"/>
              </a:spcBef>
              <a:spcAft>
                <a:spcPct val="0"/>
              </a:spcAft>
            </a:pPr>
            <a:r>
              <a:rPr lang="fi-FI" sz="4400" b="1" dirty="0">
                <a:solidFill>
                  <a:srgbClr val="002060"/>
                </a:solidFill>
                <a:latin typeface="Arial" pitchFamily="34" charset="0"/>
                <a:ea typeface="Calibri" pitchFamily="34" charset="0"/>
                <a:cs typeface="Arial" pitchFamily="34" charset="0"/>
              </a:rPr>
              <a:t>Jumalan ja ihmisen </a:t>
            </a:r>
            <a:r>
              <a:rPr lang="fi-FI" sz="4400" b="1" dirty="0" smtClean="0">
                <a:solidFill>
                  <a:srgbClr val="002060"/>
                </a:solidFill>
                <a:latin typeface="Arial" pitchFamily="34" charset="0"/>
                <a:ea typeface="Calibri" pitchFamily="34" charset="0"/>
                <a:cs typeface="Arial" pitchFamily="34" charset="0"/>
              </a:rPr>
              <a:t>yhteistyö:</a:t>
            </a:r>
            <a:endParaRPr lang="fi-FI" sz="4400" b="1" dirty="0">
              <a:solidFill>
                <a:srgbClr val="002060"/>
              </a:solidFill>
              <a:ea typeface="Calibri" pitchFamily="34" charset="0"/>
              <a:cs typeface="Arial" pitchFamily="34" charset="0"/>
            </a:endParaRPr>
          </a:p>
          <a:p>
            <a:pPr lvl="0" fontAlgn="base">
              <a:spcBef>
                <a:spcPct val="0"/>
              </a:spcBef>
              <a:spcAft>
                <a:spcPct val="0"/>
              </a:spcAft>
            </a:pPr>
            <a:endParaRPr lang="fi-FI" sz="4000" b="1" dirty="0" smtClean="0">
              <a:solidFill>
                <a:schemeClr val="bg1"/>
              </a:solidFill>
              <a:latin typeface="Arial" pitchFamily="34" charset="0"/>
              <a:ea typeface="Calibri" pitchFamily="34" charset="0"/>
              <a:cs typeface="Arial" pitchFamily="34" charset="0"/>
            </a:endParaRPr>
          </a:p>
          <a:p>
            <a:pPr lvl="0" fontAlgn="base">
              <a:spcBef>
                <a:spcPct val="0"/>
              </a:spcBef>
              <a:spcAft>
                <a:spcPct val="0"/>
              </a:spcAft>
            </a:pPr>
            <a:r>
              <a:rPr lang="fi-FI" sz="4800" b="1" dirty="0" smtClean="0">
                <a:solidFill>
                  <a:schemeClr val="bg1"/>
                </a:solidFill>
                <a:latin typeface="Arial" pitchFamily="34" charset="0"/>
                <a:ea typeface="Calibri" pitchFamily="34" charset="0"/>
                <a:cs typeface="Arial" pitchFamily="34" charset="0"/>
              </a:rPr>
              <a:t>100</a:t>
            </a:r>
            <a:r>
              <a:rPr lang="fi-FI" sz="4800" b="1" dirty="0">
                <a:solidFill>
                  <a:schemeClr val="bg1"/>
                </a:solidFill>
                <a:latin typeface="Arial" pitchFamily="34" charset="0"/>
                <a:ea typeface="Calibri" pitchFamily="34" charset="0"/>
                <a:cs typeface="Arial" pitchFamily="34" charset="0"/>
              </a:rPr>
              <a:t>% </a:t>
            </a:r>
            <a:r>
              <a:rPr lang="fi-FI" sz="4800" b="1" dirty="0" smtClean="0">
                <a:solidFill>
                  <a:schemeClr val="bg1"/>
                </a:solidFill>
                <a:latin typeface="Arial" pitchFamily="34" charset="0"/>
                <a:ea typeface="Calibri" pitchFamily="34" charset="0"/>
                <a:cs typeface="Arial" pitchFamily="34" charset="0"/>
              </a:rPr>
              <a:t>Jumala</a:t>
            </a:r>
          </a:p>
          <a:p>
            <a:pPr lvl="0" eaLnBrk="0" fontAlgn="base" hangingPunct="0">
              <a:spcBef>
                <a:spcPct val="0"/>
              </a:spcBef>
              <a:spcAft>
                <a:spcPct val="0"/>
              </a:spcAft>
            </a:pPr>
            <a:r>
              <a:rPr lang="fi-FI" sz="4800" b="1" dirty="0" smtClean="0">
                <a:solidFill>
                  <a:schemeClr val="bg1"/>
                </a:solidFill>
                <a:latin typeface="Arial" pitchFamily="34" charset="0"/>
                <a:ea typeface="Calibri" pitchFamily="34" charset="0"/>
                <a:cs typeface="Arial" pitchFamily="34" charset="0"/>
              </a:rPr>
              <a:t>  100</a:t>
            </a:r>
            <a:r>
              <a:rPr lang="fi-FI" sz="4800" b="1" dirty="0">
                <a:solidFill>
                  <a:schemeClr val="bg1"/>
                </a:solidFill>
                <a:latin typeface="Arial" pitchFamily="34" charset="0"/>
                <a:ea typeface="Calibri" pitchFamily="34" charset="0"/>
                <a:cs typeface="Arial" pitchFamily="34" charset="0"/>
              </a:rPr>
              <a:t>% Ihminen</a:t>
            </a:r>
            <a:endParaRPr lang="en-US" sz="4800" dirty="0">
              <a:solidFill>
                <a:schemeClr val="bg1"/>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b="1" dirty="0" smtClean="0">
                <a:solidFill>
                  <a:srgbClr val="F17F21"/>
                </a:solidFill>
                <a:effectLst>
                  <a:outerShdw blurRad="38100" dist="38100" dir="2700000" algn="tl">
                    <a:srgbClr val="000000">
                      <a:alpha val="43137"/>
                    </a:srgbClr>
                  </a:outerShdw>
                </a:effectLst>
              </a:rPr>
              <a:t>Jumalan ja ihmisen yhteistyön malli rukoillessamme toistemme puolesta</a:t>
            </a:r>
            <a:endParaRPr lang="en-US" dirty="0">
              <a:solidFill>
                <a:srgbClr val="F17F21"/>
              </a:solidFill>
            </a:endParaRPr>
          </a:p>
        </p:txBody>
      </p:sp>
      <p:graphicFrame>
        <p:nvGraphicFramePr>
          <p:cNvPr id="4" name="Table 3"/>
          <p:cNvGraphicFramePr>
            <a:graphicFrameLocks noGrp="1"/>
          </p:cNvGraphicFramePr>
          <p:nvPr/>
        </p:nvGraphicFramePr>
        <p:xfrm>
          <a:off x="304800" y="1600200"/>
          <a:ext cx="8534400" cy="4560088"/>
        </p:xfrm>
        <a:graphic>
          <a:graphicData uri="http://schemas.openxmlformats.org/drawingml/2006/table">
            <a:tbl>
              <a:tblPr/>
              <a:tblGrid>
                <a:gridCol w="4266608">
                  <a:extLst>
                    <a:ext uri="{9D8B030D-6E8A-4147-A177-3AD203B41FA5}">
                      <a16:colId xmlns:a16="http://schemas.microsoft.com/office/drawing/2014/main" val="20000"/>
                    </a:ext>
                  </a:extLst>
                </a:gridCol>
                <a:gridCol w="4267792">
                  <a:extLst>
                    <a:ext uri="{9D8B030D-6E8A-4147-A177-3AD203B41FA5}">
                      <a16:colId xmlns:a16="http://schemas.microsoft.com/office/drawing/2014/main" val="20001"/>
                    </a:ext>
                  </a:extLst>
                </a:gridCol>
              </a:tblGrid>
              <a:tr h="914400">
                <a:tc>
                  <a:txBody>
                    <a:bodyPr/>
                    <a:lstStyle/>
                    <a:p>
                      <a:pPr algn="ctr"/>
                      <a:endParaRPr lang="fi-FI" sz="2000" b="1" dirty="0" smtClean="0">
                        <a:solidFill>
                          <a:schemeClr val="tx2"/>
                        </a:solidFill>
                        <a:latin typeface="Arial Black"/>
                        <a:ea typeface="Times New Roman"/>
                        <a:cs typeface="Times New Roman"/>
                      </a:endParaRPr>
                    </a:p>
                    <a:p>
                      <a:pPr algn="ctr"/>
                      <a:r>
                        <a:rPr lang="fi-FI" sz="2800" b="1" dirty="0" smtClean="0">
                          <a:solidFill>
                            <a:schemeClr val="tx2"/>
                          </a:solidFill>
                          <a:latin typeface="Arial Black"/>
                          <a:ea typeface="Times New Roman"/>
                          <a:cs typeface="Times New Roman"/>
                        </a:rPr>
                        <a:t>JEESUS</a:t>
                      </a:r>
                      <a:endParaRPr lang="en-US" sz="2800" dirty="0">
                        <a:solidFill>
                          <a:schemeClr val="tx2"/>
                        </a:solidFill>
                        <a:latin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i-FI" sz="2000" b="1" dirty="0" smtClean="0">
                        <a:solidFill>
                          <a:schemeClr val="tx2"/>
                        </a:solidFill>
                        <a:latin typeface="Arial Black"/>
                        <a:ea typeface="Times New Roman"/>
                        <a:cs typeface="Times New Roman"/>
                      </a:endParaRPr>
                    </a:p>
                    <a:p>
                      <a:pPr algn="ctr"/>
                      <a:r>
                        <a:rPr lang="fi-FI" sz="2800" b="1" dirty="0" smtClean="0">
                          <a:solidFill>
                            <a:schemeClr val="tx2"/>
                          </a:solidFill>
                          <a:latin typeface="Arial Black"/>
                          <a:ea typeface="Times New Roman"/>
                          <a:cs typeface="Times New Roman"/>
                        </a:rPr>
                        <a:t>ME</a:t>
                      </a:r>
                      <a:endParaRPr lang="en-US" sz="2800" dirty="0">
                        <a:solidFill>
                          <a:schemeClr val="tx2"/>
                        </a:solidFill>
                        <a:latin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02008">
                <a:tc>
                  <a:txBody>
                    <a:bodyPr/>
                    <a:lstStyle/>
                    <a:p>
                      <a:pPr algn="l"/>
                      <a:r>
                        <a:rPr lang="fi-FI" sz="2400" b="1">
                          <a:solidFill>
                            <a:schemeClr val="tx2"/>
                          </a:solidFill>
                          <a:latin typeface="Arial"/>
                          <a:ea typeface="Times New Roman"/>
                          <a:cs typeface="Arial"/>
                        </a:rPr>
                        <a:t>Jeesus on </a:t>
                      </a:r>
                      <a:r>
                        <a:rPr lang="fi-FI" sz="2400" b="1" smtClean="0">
                          <a:solidFill>
                            <a:schemeClr val="tx2"/>
                          </a:solidFill>
                          <a:latin typeface="Arial"/>
                          <a:ea typeface="Times New Roman"/>
                          <a:cs typeface="Arial"/>
                        </a:rPr>
                        <a:t>voittaja.</a:t>
                      </a:r>
                      <a:endParaRPr lang="en-US" sz="2400" b="1">
                        <a:solidFill>
                          <a:schemeClr val="tx2"/>
                        </a:solidFill>
                        <a:latin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fi-FI" sz="2400" b="1">
                          <a:solidFill>
                            <a:schemeClr val="tx2"/>
                          </a:solidFill>
                          <a:latin typeface="Arial"/>
                          <a:ea typeface="Times New Roman"/>
                          <a:cs typeface="Arial"/>
                        </a:rPr>
                        <a:t>Me olemme voiton toimeenpanijat.</a:t>
                      </a:r>
                      <a:endParaRPr lang="en-US" sz="2400" b="1">
                        <a:solidFill>
                          <a:schemeClr val="tx2"/>
                        </a:solidFill>
                        <a:latin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02008">
                <a:tc>
                  <a:txBody>
                    <a:bodyPr/>
                    <a:lstStyle/>
                    <a:p>
                      <a:pPr algn="l"/>
                      <a:r>
                        <a:rPr lang="fi-FI" sz="2400" b="1">
                          <a:solidFill>
                            <a:schemeClr val="tx2"/>
                          </a:solidFill>
                          <a:latin typeface="Arial"/>
                          <a:ea typeface="Times New Roman"/>
                          <a:cs typeface="Arial"/>
                        </a:rPr>
                        <a:t>Jeesus on </a:t>
                      </a:r>
                      <a:r>
                        <a:rPr lang="fi-FI" sz="2400" b="1" smtClean="0">
                          <a:solidFill>
                            <a:schemeClr val="tx2"/>
                          </a:solidFill>
                          <a:latin typeface="Arial"/>
                          <a:ea typeface="Times New Roman"/>
                          <a:cs typeface="Arial"/>
                        </a:rPr>
                        <a:t>Lunastaja.</a:t>
                      </a:r>
                      <a:endParaRPr lang="en-US" sz="2400" b="1">
                        <a:solidFill>
                          <a:schemeClr val="tx2"/>
                        </a:solidFill>
                        <a:latin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fi-FI" sz="2400" b="1">
                          <a:solidFill>
                            <a:schemeClr val="tx2"/>
                          </a:solidFill>
                          <a:latin typeface="Arial"/>
                          <a:ea typeface="Times New Roman"/>
                          <a:cs typeface="Arial"/>
                        </a:rPr>
                        <a:t>Me päästämme lunastetut vapaiksi</a:t>
                      </a:r>
                      <a:endParaRPr lang="en-US" sz="2400" b="1">
                        <a:solidFill>
                          <a:schemeClr val="tx2"/>
                        </a:solidFill>
                        <a:latin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39664">
                <a:tc>
                  <a:txBody>
                    <a:bodyPr/>
                    <a:lstStyle/>
                    <a:p>
                      <a:pPr algn="l"/>
                      <a:r>
                        <a:rPr lang="fi-FI" sz="2400" b="1">
                          <a:solidFill>
                            <a:schemeClr val="tx2"/>
                          </a:solidFill>
                          <a:latin typeface="Arial"/>
                          <a:ea typeface="Times New Roman"/>
                          <a:cs typeface="Arial"/>
                        </a:rPr>
                        <a:t>Jeesuksen työ antaa meidän rukouksillemme </a:t>
                      </a:r>
                      <a:r>
                        <a:rPr lang="fi-FI" sz="2400" b="1" smtClean="0">
                          <a:solidFill>
                            <a:schemeClr val="tx2"/>
                          </a:solidFill>
                          <a:latin typeface="Arial"/>
                          <a:ea typeface="Times New Roman"/>
                          <a:cs typeface="Arial"/>
                        </a:rPr>
                        <a:t>arvovallan.</a:t>
                      </a:r>
                      <a:endParaRPr lang="en-US" sz="2400" b="1">
                        <a:solidFill>
                          <a:schemeClr val="tx2"/>
                        </a:solidFill>
                        <a:latin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fi-FI" sz="2400" b="1">
                          <a:solidFill>
                            <a:schemeClr val="tx2"/>
                          </a:solidFill>
                          <a:latin typeface="Arial"/>
                          <a:ea typeface="Times New Roman"/>
                          <a:cs typeface="Arial"/>
                        </a:rPr>
                        <a:t>Meidän rukouksemme vapauttavat Jeesuksen työn vaikutuksen.</a:t>
                      </a:r>
                      <a:endParaRPr lang="en-US" sz="2400" b="1">
                        <a:solidFill>
                          <a:schemeClr val="tx2"/>
                        </a:solidFill>
                        <a:latin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02008">
                <a:tc>
                  <a:txBody>
                    <a:bodyPr/>
                    <a:lstStyle/>
                    <a:p>
                      <a:pPr algn="l"/>
                      <a:r>
                        <a:rPr lang="fi-FI" sz="2400" b="1" dirty="0">
                          <a:solidFill>
                            <a:schemeClr val="tx2"/>
                          </a:solidFill>
                          <a:latin typeface="Arial"/>
                          <a:ea typeface="Times New Roman"/>
                          <a:cs typeface="Arial"/>
                        </a:rPr>
                        <a:t>Jeesus on </a:t>
                      </a:r>
                      <a:r>
                        <a:rPr lang="fi-FI" sz="2400" b="1" dirty="0" smtClean="0">
                          <a:solidFill>
                            <a:schemeClr val="tx2"/>
                          </a:solidFill>
                          <a:latin typeface="Arial"/>
                          <a:ea typeface="Times New Roman"/>
                          <a:cs typeface="Arial"/>
                        </a:rPr>
                        <a:t>tuottaja.</a:t>
                      </a:r>
                      <a:endParaRPr lang="en-US" sz="2400" b="1" dirty="0">
                        <a:solidFill>
                          <a:schemeClr val="tx2"/>
                        </a:solidFill>
                        <a:latin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fi-FI" sz="2400" b="1" dirty="0">
                          <a:solidFill>
                            <a:schemeClr val="tx2"/>
                          </a:solidFill>
                          <a:latin typeface="Arial"/>
                          <a:ea typeface="Times New Roman"/>
                          <a:cs typeface="Arial"/>
                        </a:rPr>
                        <a:t>Me olemme </a:t>
                      </a:r>
                      <a:r>
                        <a:rPr lang="fi-FI" sz="2400" b="1" dirty="0" smtClean="0">
                          <a:solidFill>
                            <a:schemeClr val="tx2"/>
                          </a:solidFill>
                          <a:latin typeface="Arial"/>
                          <a:ea typeface="Times New Roman"/>
                          <a:cs typeface="Arial"/>
                        </a:rPr>
                        <a:t>levittäjiä, jakelijoita</a:t>
                      </a:r>
                      <a:r>
                        <a:rPr lang="fi-FI" sz="2400" b="1" dirty="0">
                          <a:solidFill>
                            <a:schemeClr val="tx2"/>
                          </a:solidFill>
                          <a:latin typeface="Arial"/>
                          <a:ea typeface="Times New Roman"/>
                          <a:cs typeface="Arial"/>
                        </a:rPr>
                        <a:t>.</a:t>
                      </a:r>
                      <a:endParaRPr lang="en-US" sz="2400" b="1" dirty="0">
                        <a:solidFill>
                          <a:schemeClr val="tx2"/>
                        </a:solidFill>
                        <a:latin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124200"/>
            <a:ext cx="7086600" cy="1447800"/>
          </a:xfrm>
        </p:spPr>
        <p:txBody>
          <a:bodyPr>
            <a:noAutofit/>
          </a:bodyPr>
          <a:lstStyle/>
          <a:p>
            <a:r>
              <a:rPr lang="fi-FI" sz="3600" b="1" dirty="0" smtClean="0"/>
              <a:t>Sinun rukouksesi voi olla avainasemassa monen ihmisen siunaukseksi ja pelastumiseksi.</a:t>
            </a:r>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2500">
        <p14:vortex/>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03909"/>
            <a:ext cx="7696200" cy="734291"/>
          </a:xfrm>
        </p:spPr>
        <p:txBody>
          <a:bodyPr anchor="b">
            <a:noAutofit/>
          </a:bodyPr>
          <a:lstStyle/>
          <a:p>
            <a:r>
              <a:rPr lang="bg-BG" sz="25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Miksi </a:t>
            </a:r>
            <a:r>
              <a:rPr lang="fi-FI" sz="25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Elian  piti rukoilla sadetta ja pyytämällä </a:t>
            </a:r>
            <a:br>
              <a:rPr lang="fi-FI" sz="25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r>
              <a:rPr lang="fi-FI" sz="25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pyytää useita kertoja, vaikka </a:t>
            </a:r>
            <a:r>
              <a:rPr lang="bg-BG" sz="25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kysymyksessä oli</a:t>
            </a:r>
            <a:r>
              <a:rPr lang="fi-FI" sz="25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t>
            </a:r>
            <a:endParaRPr lang="en-US" sz="25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a:off x="990600" y="1143000"/>
            <a:ext cx="7239000" cy="2123658"/>
          </a:xfrm>
          <a:prstGeom prst="rect">
            <a:avLst/>
          </a:prstGeom>
        </p:spPr>
        <p:txBody>
          <a:bodyPr wrap="square">
            <a:spAutoFit/>
          </a:bodyPr>
          <a:lstStyle/>
          <a:p>
            <a:r>
              <a:rPr lang="fi-FI" sz="4400" b="1" dirty="0" smtClean="0">
                <a:effectLst>
                  <a:outerShdw blurRad="38100" dist="38100" dir="2700000" algn="tl">
                    <a:srgbClr val="000000">
                      <a:alpha val="43137"/>
                    </a:srgbClr>
                  </a:outerShdw>
                </a:effectLst>
              </a:rPr>
              <a:t>-</a:t>
            </a:r>
            <a:r>
              <a:rPr lang="bg-BG" sz="4400" b="1" dirty="0" smtClean="0">
                <a:effectLst>
                  <a:outerShdw blurRad="38100" dist="38100" dir="2700000" algn="tl">
                    <a:srgbClr val="000000">
                      <a:alpha val="43137"/>
                    </a:srgbClr>
                  </a:outerShdw>
                </a:effectLst>
              </a:rPr>
              <a:t> Jumalan oma tahto</a:t>
            </a:r>
            <a:r>
              <a:rPr lang="fi-FI" sz="4400" b="1" dirty="0" smtClean="0">
                <a:effectLst>
                  <a:outerShdw blurRad="38100" dist="38100" dir="2700000" algn="tl">
                    <a:srgbClr val="000000">
                      <a:alpha val="43137"/>
                    </a:srgbClr>
                  </a:outerShdw>
                </a:effectLst>
              </a:rPr>
              <a:t/>
            </a:r>
            <a:br>
              <a:rPr lang="fi-FI" sz="4400" b="1" dirty="0" smtClean="0">
                <a:effectLst>
                  <a:outerShdw blurRad="38100" dist="38100" dir="2700000" algn="tl">
                    <a:srgbClr val="000000">
                      <a:alpha val="43137"/>
                    </a:srgbClr>
                  </a:outerShdw>
                </a:effectLst>
              </a:rPr>
            </a:br>
            <a:r>
              <a:rPr lang="fi-FI" sz="4400" b="1" dirty="0" smtClean="0">
                <a:effectLst>
                  <a:outerShdw blurRad="38100" dist="38100" dir="2700000" algn="tl">
                    <a:srgbClr val="000000">
                      <a:alpha val="43137"/>
                    </a:srgbClr>
                  </a:outerShdw>
                </a:effectLst>
              </a:rPr>
              <a:t>	- Jumalan oma </a:t>
            </a:r>
            <a:r>
              <a:rPr lang="bg-BG" sz="4400" b="1" dirty="0" smtClean="0">
                <a:effectLst>
                  <a:outerShdw blurRad="38100" dist="38100" dir="2700000" algn="tl">
                    <a:srgbClr val="000000">
                      <a:alpha val="43137"/>
                    </a:srgbClr>
                  </a:outerShdw>
                </a:effectLst>
              </a:rPr>
              <a:t>ajatus</a:t>
            </a:r>
            <a:r>
              <a:rPr lang="fi-FI" sz="4400" b="1" dirty="0" smtClean="0">
                <a:effectLst>
                  <a:outerShdw blurRad="38100" dist="38100" dir="2700000" algn="tl">
                    <a:srgbClr val="000000">
                      <a:alpha val="43137"/>
                    </a:srgbClr>
                  </a:outerShdw>
                </a:effectLst>
              </a:rPr>
              <a:t/>
            </a:r>
            <a:br>
              <a:rPr lang="fi-FI" sz="4400" b="1" dirty="0" smtClean="0">
                <a:effectLst>
                  <a:outerShdw blurRad="38100" dist="38100" dir="2700000" algn="tl">
                    <a:srgbClr val="000000">
                      <a:alpha val="43137"/>
                    </a:srgbClr>
                  </a:outerShdw>
                </a:effectLst>
              </a:rPr>
            </a:br>
            <a:r>
              <a:rPr lang="fi-FI" sz="4400" b="1" dirty="0" smtClean="0">
                <a:effectLst>
                  <a:outerShdw blurRad="38100" dist="38100" dir="2700000" algn="tl">
                    <a:srgbClr val="000000">
                      <a:alpha val="43137"/>
                    </a:srgbClr>
                  </a:outerShdw>
                </a:effectLst>
              </a:rPr>
              <a:t>		- Jumalan oma </a:t>
            </a:r>
            <a:r>
              <a:rPr lang="bg-BG" sz="4400" b="1" dirty="0" smtClean="0">
                <a:effectLst>
                  <a:outerShdw blurRad="38100" dist="38100" dir="2700000" algn="tl">
                    <a:srgbClr val="000000">
                      <a:alpha val="43137"/>
                    </a:srgbClr>
                  </a:outerShdw>
                </a:effectLst>
              </a:rPr>
              <a:t>ajoitus</a:t>
            </a:r>
            <a:endParaRPr lang="en-US" sz="4400" dirty="0">
              <a:effectLst>
                <a:outerShdw blurRad="38100" dist="38100" dir="2700000" algn="tl">
                  <a:srgbClr val="000000">
                    <a:alpha val="43137"/>
                  </a:srgbClr>
                </a:outerShdw>
              </a:effectLst>
            </a:endParaRPr>
          </a:p>
        </p:txBody>
      </p:sp>
      <p:pic>
        <p:nvPicPr>
          <p:cNvPr id="4098" name="Picture 2" descr="C:\Users\Ivo\Downloads\Nature Wallpapers\24.jpg"/>
          <p:cNvPicPr>
            <a:picLocks noChangeAspect="1" noChangeArrowheads="1"/>
          </p:cNvPicPr>
          <p:nvPr/>
        </p:nvPicPr>
        <p:blipFill>
          <a:blip r:embed="rId4" cstate="print"/>
          <a:srcRect t="41626" r="498" b="5307"/>
          <a:stretch>
            <a:fillRect/>
          </a:stretch>
        </p:blipFill>
        <p:spPr bwMode="auto">
          <a:xfrm>
            <a:off x="0" y="3810000"/>
            <a:ext cx="9144000" cy="3048000"/>
          </a:xfrm>
          <a:prstGeom prst="rect">
            <a:avLst/>
          </a:prstGeom>
          <a:noFill/>
        </p:spPr>
      </p:pic>
      <p:sp>
        <p:nvSpPr>
          <p:cNvPr id="5" name="Rectangle 4"/>
          <p:cNvSpPr/>
          <p:nvPr/>
        </p:nvSpPr>
        <p:spPr>
          <a:xfrm>
            <a:off x="8013732" y="2228671"/>
            <a:ext cx="1206468" cy="1200329"/>
          </a:xfrm>
          <a:prstGeom prst="rect">
            <a:avLst/>
          </a:prstGeom>
        </p:spPr>
        <p:txBody>
          <a:bodyPr wrap="square">
            <a:spAutoFit/>
          </a:bodyPr>
          <a:lstStyle/>
          <a:p>
            <a:r>
              <a:rPr lang="fi-FI" sz="7200" b="1" dirty="0" smtClean="0">
                <a:solidFill>
                  <a:schemeClr val="accent1"/>
                </a:solidFill>
                <a:effectLst>
                  <a:outerShdw blurRad="38100" dist="38100" dir="2700000" algn="tl">
                    <a:srgbClr val="000000">
                      <a:alpha val="43137"/>
                    </a:srgbClr>
                  </a:outerShdw>
                </a:effectLst>
              </a:rPr>
              <a:t>?</a:t>
            </a:r>
            <a:endParaRPr lang="en-US" sz="72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03909"/>
            <a:ext cx="7696200" cy="734291"/>
          </a:xfrm>
        </p:spPr>
        <p:txBody>
          <a:bodyPr anchor="b">
            <a:noAutofit/>
          </a:bodyPr>
          <a:lstStyle/>
          <a:p>
            <a:r>
              <a:rPr lang="fi-FI" sz="5000" b="1" dirty="0" smtClean="0"/>
              <a:t>V</a:t>
            </a:r>
            <a:r>
              <a:rPr lang="bg-BG" sz="5000" b="1" dirty="0" smtClean="0"/>
              <a:t>ain yksi looginen vastaus: </a:t>
            </a:r>
            <a:endParaRPr lang="en-US" sz="5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a:off x="685800" y="1600200"/>
            <a:ext cx="4800600" cy="4247317"/>
          </a:xfrm>
          <a:prstGeom prst="rect">
            <a:avLst/>
          </a:prstGeom>
        </p:spPr>
        <p:txBody>
          <a:bodyPr wrap="square">
            <a:spAutoFit/>
          </a:bodyPr>
          <a:lstStyle/>
          <a:p>
            <a:r>
              <a:rPr lang="bg-BG" sz="5400" b="1" dirty="0" smtClean="0">
                <a:solidFill>
                  <a:schemeClr val="tx1">
                    <a:lumMod val="90000"/>
                    <a:lumOff val="10000"/>
                  </a:schemeClr>
                </a:solidFill>
              </a:rPr>
              <a:t>Jumala on </a:t>
            </a:r>
            <a:r>
              <a:rPr lang="fi-FI" sz="5400" b="1" dirty="0" smtClean="0">
                <a:solidFill>
                  <a:schemeClr val="tx1">
                    <a:lumMod val="90000"/>
                    <a:lumOff val="10000"/>
                  </a:schemeClr>
                </a:solidFill>
              </a:rPr>
              <a:t>säätänyt niin, että Hän toimii </a:t>
            </a:r>
            <a:r>
              <a:rPr lang="bg-BG" sz="5400" b="1" dirty="0" smtClean="0">
                <a:solidFill>
                  <a:schemeClr val="tx1">
                    <a:lumMod val="90000"/>
                    <a:lumOff val="10000"/>
                  </a:schemeClr>
                </a:solidFill>
              </a:rPr>
              <a:t>maan päällä </a:t>
            </a:r>
            <a:r>
              <a:rPr lang="bg-BG" sz="5400" b="1" dirty="0" smtClean="0">
                <a:solidFill>
                  <a:schemeClr val="accent1"/>
                </a:solidFill>
              </a:rPr>
              <a:t>ihmisen kautta.</a:t>
            </a:r>
            <a:endParaRPr lang="en-US" sz="5400" dirty="0">
              <a:solidFill>
                <a:schemeClr val="accent1"/>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4" cstate="print"/>
          <a:stretch>
            <a:fillRect/>
          </a:stretch>
        </p:blipFill>
        <p:spPr>
          <a:xfrm>
            <a:off x="6096000" y="2067792"/>
            <a:ext cx="2320402" cy="357100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47800" y="1371600"/>
            <a:ext cx="7391400" cy="5078313"/>
          </a:xfrm>
          <a:prstGeom prst="rect">
            <a:avLst/>
          </a:prstGeom>
        </p:spPr>
        <p:txBody>
          <a:bodyPr wrap="square">
            <a:spAutoFit/>
          </a:bodyPr>
          <a:lstStyle/>
          <a:p>
            <a:pPr algn="ctr"/>
            <a:r>
              <a:rPr lang="bg-BG" sz="5400" b="1" dirty="0" smtClean="0"/>
              <a:t>Siinäkin tapauksessa, </a:t>
            </a:r>
            <a:endParaRPr lang="fi-FI" sz="5400" b="1" dirty="0" smtClean="0"/>
          </a:p>
          <a:p>
            <a:pPr algn="ctr"/>
            <a:r>
              <a:rPr lang="bg-BG" sz="5400" b="1" dirty="0" smtClean="0"/>
              <a:t>että </a:t>
            </a:r>
            <a:r>
              <a:rPr lang="fi-FI" sz="5400" b="1" dirty="0" smtClean="0"/>
              <a:t>Jumala</a:t>
            </a:r>
            <a:r>
              <a:rPr lang="bg-BG" sz="5400" b="1" dirty="0" smtClean="0"/>
              <a:t> itse haluaa aloittaa jotakin ja itse haluaa sitä, </a:t>
            </a:r>
            <a:endParaRPr lang="fi-FI" sz="5400" b="1" dirty="0" smtClean="0"/>
          </a:p>
          <a:p>
            <a:pPr algn="ctr"/>
            <a:r>
              <a:rPr lang="bg-BG" sz="5400" b="1" dirty="0" smtClean="0">
                <a:solidFill>
                  <a:schemeClr val="accent6">
                    <a:lumMod val="75000"/>
                  </a:schemeClr>
                </a:solidFill>
              </a:rPr>
              <a:t>Hän tarvitsee ihmistä pyytämään tätä asiaa.</a:t>
            </a:r>
            <a:endParaRPr lang="en-US" sz="5400" dirty="0">
              <a:solidFill>
                <a:schemeClr val="accent6">
                  <a:lumMod val="75000"/>
                </a:schemeClr>
              </a:solidFill>
              <a:effectLst>
                <a:outerShdw blurRad="38100" dist="38100" dir="2700000" algn="tl">
                  <a:srgbClr val="000000">
                    <a:alpha val="43137"/>
                  </a:srgbClr>
                </a:outerShdw>
              </a:effectLst>
            </a:endParaRPr>
          </a:p>
        </p:txBody>
      </p:sp>
      <p:sp>
        <p:nvSpPr>
          <p:cNvPr id="3" name="TextBox 2"/>
          <p:cNvSpPr txBox="1"/>
          <p:nvPr/>
        </p:nvSpPr>
        <p:spPr>
          <a:xfrm>
            <a:off x="152400" y="1752600"/>
            <a:ext cx="1447800" cy="4078039"/>
          </a:xfrm>
          <a:prstGeom prst="rect">
            <a:avLst/>
          </a:prstGeom>
          <a:noFill/>
        </p:spPr>
        <p:txBody>
          <a:bodyPr wrap="square" rtlCol="0">
            <a:spAutoFit/>
          </a:bodyPr>
          <a:lstStyle/>
          <a:p>
            <a:r>
              <a:rPr lang="fi-FI" sz="25900" b="1" dirty="0" smtClean="0">
                <a:solidFill>
                  <a:schemeClr val="accent1"/>
                </a:solidFill>
                <a:effectLst>
                  <a:outerShdw blurRad="38100" dist="38100" dir="2700000" algn="tl">
                    <a:srgbClr val="000000">
                      <a:alpha val="43137"/>
                    </a:srgbClr>
                  </a:outerShdw>
                </a:effectLst>
              </a:rPr>
              <a:t>!</a:t>
            </a:r>
            <a:endParaRPr lang="en-US" sz="25900" b="1" dirty="0">
              <a:solidFill>
                <a:schemeClr val="accent1"/>
              </a:solidFill>
              <a:effectLst>
                <a:outerShdw blurRad="38100" dist="38100" dir="2700000" algn="tl">
                  <a:srgbClr val="000000">
                    <a:alpha val="43137"/>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1000" y="304800"/>
            <a:ext cx="7322838" cy="3447098"/>
          </a:xfrm>
          <a:prstGeom prst="rect">
            <a:avLst/>
          </a:prstGeom>
          <a:noFill/>
        </p:spPr>
        <p:txBody>
          <a:bodyPr wrap="none" lIns="91440" tIns="45720" rIns="91440" bIns="45720">
            <a:spAutoFit/>
          </a:bodyPr>
          <a:lstStyle/>
          <a:p>
            <a:r>
              <a:rPr lang="fi-FI" sz="80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Tämä säädettiin</a:t>
            </a:r>
          </a:p>
          <a:p>
            <a:r>
              <a:rPr lang="fi-FI" sz="80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fi-FI" sz="136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jo alussa:</a:t>
            </a:r>
            <a:endParaRPr lang="en-US" sz="136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1" name="Rectangle 10"/>
          <p:cNvSpPr/>
          <p:nvPr/>
        </p:nvSpPr>
        <p:spPr>
          <a:xfrm>
            <a:off x="0" y="3962400"/>
            <a:ext cx="9144000" cy="2585323"/>
          </a:xfrm>
          <a:prstGeom prst="rect">
            <a:avLst/>
          </a:prstGeom>
        </p:spPr>
        <p:txBody>
          <a:bodyPr wrap="square">
            <a:spAutoFit/>
          </a:bodyPr>
          <a:lstStyle/>
          <a:p>
            <a:pPr algn="ctr"/>
            <a:r>
              <a:rPr lang="fi-FI" sz="5400" b="1" dirty="0" smtClean="0">
                <a:solidFill>
                  <a:schemeClr val="tx1">
                    <a:lumMod val="90000"/>
                    <a:lumOff val="10000"/>
                  </a:schemeClr>
                </a:solidFill>
              </a:rPr>
              <a:t>Jumala loi ihmisen omaksi kuvakseen – persoonaksi, joka oli yhteydessä Häneen. </a:t>
            </a:r>
            <a:endParaRPr lang="en-US" sz="5400" dirty="0">
              <a:solidFill>
                <a:schemeClr val="tx1">
                  <a:lumMod val="90000"/>
                  <a:lumOff val="1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6096000"/>
          </a:xfrm>
          <a:prstGeom prst="rect">
            <a:avLst/>
          </a:prstGeom>
          <a:noFill/>
        </p:spPr>
        <p:txBody>
          <a:bodyPr wrap="square" rtlCol="0">
            <a:noAutofit/>
          </a:bodyPr>
          <a:lstStyle/>
          <a:p>
            <a:pPr algn="ctr"/>
            <a:r>
              <a:rPr lang="bg-BG" sz="3200" b="1" dirty="0" smtClean="0">
                <a:solidFill>
                  <a:schemeClr val="tx1">
                    <a:lumMod val="90000"/>
                    <a:lumOff val="10000"/>
                  </a:schemeClr>
                </a:solidFill>
              </a:rPr>
              <a:t>Adam edusti maan päällä Jumalaa</a:t>
            </a:r>
            <a:endParaRPr lang="fi-FI" sz="3200" b="1" dirty="0" smtClean="0">
              <a:solidFill>
                <a:schemeClr val="tx1">
                  <a:lumMod val="90000"/>
                  <a:lumOff val="10000"/>
                </a:schemeClr>
              </a:solidFill>
            </a:endParaRPr>
          </a:p>
          <a:p>
            <a:pPr algn="ctr"/>
            <a:r>
              <a:rPr lang="bg-BG" sz="3200" b="1" dirty="0" smtClean="0">
                <a:solidFill>
                  <a:schemeClr val="tx1">
                    <a:lumMod val="90000"/>
                    <a:lumOff val="10000"/>
                  </a:schemeClr>
                </a:solidFill>
              </a:rPr>
              <a:t>ja Hänen tahtoaan. </a:t>
            </a:r>
            <a:endParaRPr lang="en-US" sz="3200" b="1" dirty="0" smtClean="0">
              <a:solidFill>
                <a:schemeClr val="tx1">
                  <a:lumMod val="90000"/>
                  <a:lumOff val="10000"/>
                </a:schemeClr>
              </a:solidFill>
            </a:endParaRPr>
          </a:p>
          <a:p>
            <a:pPr algn="ctr"/>
            <a:endParaRPr lang="fi-FI" sz="2400" b="1" dirty="0" smtClean="0">
              <a:solidFill>
                <a:schemeClr val="tx1">
                  <a:lumMod val="90000"/>
                  <a:lumOff val="10000"/>
                </a:schemeClr>
              </a:solidFill>
            </a:endParaRPr>
          </a:p>
          <a:p>
            <a:pPr algn="ctr"/>
            <a:endParaRPr lang="fi-FI" sz="1400" b="1" dirty="0" smtClean="0"/>
          </a:p>
          <a:p>
            <a:pPr algn="ctr"/>
            <a:r>
              <a:rPr lang="bg-BG" sz="4800" b="1" dirty="0" smtClean="0">
                <a:solidFill>
                  <a:schemeClr val="accent6">
                    <a:lumMod val="75000"/>
                  </a:schemeClr>
                </a:solidFill>
              </a:rPr>
              <a:t>Se, miten asiat sujuisivat tällä planeetalla, oli </a:t>
            </a:r>
            <a:r>
              <a:rPr lang="bg-BG" sz="4800" b="1" u="sng" dirty="0" smtClean="0">
                <a:solidFill>
                  <a:schemeClr val="accent6">
                    <a:lumMod val="75000"/>
                  </a:schemeClr>
                </a:solidFill>
              </a:rPr>
              <a:t>Adamin ja </a:t>
            </a:r>
            <a:endParaRPr lang="en-US" sz="4800" b="1" u="sng" dirty="0" smtClean="0">
              <a:solidFill>
                <a:schemeClr val="accent6">
                  <a:lumMod val="75000"/>
                </a:schemeClr>
              </a:solidFill>
            </a:endParaRPr>
          </a:p>
          <a:p>
            <a:pPr algn="ctr"/>
            <a:r>
              <a:rPr lang="en-US" sz="4800" b="1" u="sng" dirty="0" smtClean="0">
                <a:solidFill>
                  <a:schemeClr val="accent6">
                    <a:lumMod val="75000"/>
                  </a:schemeClr>
                </a:solidFill>
              </a:rPr>
              <a:t>H</a:t>
            </a:r>
            <a:r>
              <a:rPr lang="bg-BG" sz="4800" b="1" u="sng" dirty="0" smtClean="0">
                <a:solidFill>
                  <a:schemeClr val="accent6">
                    <a:lumMod val="75000"/>
                  </a:schemeClr>
                </a:solidFill>
              </a:rPr>
              <a:t>änen</a:t>
            </a:r>
            <a:r>
              <a:rPr lang="en-US" sz="4800" b="1" u="sng" dirty="0" smtClean="0">
                <a:solidFill>
                  <a:schemeClr val="accent6">
                    <a:lumMod val="75000"/>
                  </a:schemeClr>
                </a:solidFill>
              </a:rPr>
              <a:t> </a:t>
            </a:r>
            <a:r>
              <a:rPr lang="bg-BG" sz="4800" b="1" u="sng" dirty="0" smtClean="0">
                <a:solidFill>
                  <a:schemeClr val="accent6">
                    <a:lumMod val="75000"/>
                  </a:schemeClr>
                </a:solidFill>
              </a:rPr>
              <a:t>jälkeläistensä vastuulla</a:t>
            </a:r>
            <a:r>
              <a:rPr lang="bg-BG" sz="4800" b="1" dirty="0" smtClean="0">
                <a:solidFill>
                  <a:schemeClr val="accent6">
                    <a:lumMod val="75000"/>
                  </a:schemeClr>
                </a:solidFill>
              </a:rPr>
              <a:t>.</a:t>
            </a:r>
            <a:endParaRPr lang="en-US" sz="1400" b="1" dirty="0" smtClean="0">
              <a:solidFill>
                <a:schemeClr val="accent6">
                  <a:lumMod val="75000"/>
                </a:schemeClr>
              </a:solidFill>
            </a:endParaRPr>
          </a:p>
          <a:p>
            <a:pPr algn="ctr"/>
            <a:endParaRPr lang="en-US" sz="3600" b="1" dirty="0" smtClean="0">
              <a:solidFill>
                <a:schemeClr val="accent6">
                  <a:lumMod val="75000"/>
                </a:schemeClr>
              </a:solidFill>
            </a:endParaRPr>
          </a:p>
          <a:p>
            <a:pPr algn="ctr"/>
            <a:r>
              <a:rPr lang="bg-BG" sz="3200" b="1" dirty="0" smtClean="0">
                <a:solidFill>
                  <a:schemeClr val="tx1">
                    <a:lumMod val="90000"/>
                    <a:lumOff val="10000"/>
                  </a:schemeClr>
                </a:solidFill>
              </a:rPr>
              <a:t>Maan säilyminen paratiisina riippuisi </a:t>
            </a:r>
            <a:r>
              <a:rPr lang="bg-BG" sz="3200" b="1" u="sng" dirty="0" smtClean="0">
                <a:solidFill>
                  <a:schemeClr val="tx1">
                    <a:lumMod val="90000"/>
                    <a:lumOff val="10000"/>
                  </a:schemeClr>
                </a:solidFill>
              </a:rPr>
              <a:t>ihmisestä</a:t>
            </a:r>
            <a:r>
              <a:rPr lang="bg-BG" sz="3200" b="1" dirty="0" smtClean="0">
                <a:solidFill>
                  <a:schemeClr val="tx1">
                    <a:lumMod val="90000"/>
                    <a:lumOff val="10000"/>
                  </a:schemeClr>
                </a:solidFill>
              </a:rPr>
              <a:t>.</a:t>
            </a:r>
            <a:r>
              <a:rPr lang="en-US" sz="3200" b="1" dirty="0" smtClean="0">
                <a:solidFill>
                  <a:schemeClr val="tx1">
                    <a:lumMod val="90000"/>
                    <a:lumOff val="10000"/>
                  </a:schemeClr>
                </a:solidFill>
              </a:rPr>
              <a:t> </a:t>
            </a:r>
            <a:r>
              <a:rPr lang="bg-BG" sz="3200" b="1" dirty="0" smtClean="0">
                <a:solidFill>
                  <a:schemeClr val="tx1">
                    <a:lumMod val="90000"/>
                    <a:lumOff val="10000"/>
                  </a:schemeClr>
                </a:solidFill>
              </a:rPr>
              <a:t>Pahan pääseminen valtaan riippuisi </a:t>
            </a:r>
            <a:r>
              <a:rPr lang="bg-BG" sz="3200" b="1" u="sng" dirty="0" smtClean="0">
                <a:solidFill>
                  <a:schemeClr val="tx1">
                    <a:lumMod val="90000"/>
                    <a:lumOff val="10000"/>
                  </a:schemeClr>
                </a:solidFill>
              </a:rPr>
              <a:t>ihmisestä</a:t>
            </a:r>
            <a:r>
              <a:rPr lang="bg-BG" sz="3200" b="1" dirty="0" smtClean="0">
                <a:solidFill>
                  <a:schemeClr val="tx1">
                    <a:lumMod val="90000"/>
                    <a:lumOff val="10000"/>
                  </a:schemeClr>
                </a:solidFill>
              </a:rPr>
              <a:t>.</a:t>
            </a:r>
            <a:endParaRPr lang="en-US" sz="4000" dirty="0">
              <a:solidFill>
                <a:schemeClr val="tx1">
                  <a:lumMod val="90000"/>
                  <a:lumOff val="10000"/>
                </a:schemeClr>
              </a:solidFill>
              <a:latin typeface="+mj-lt"/>
              <a:cs typeface="Arial" pitchFamily="34" charset="0"/>
            </a:endParaRP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10.xml><?xml version="1.0" encoding="utf-8"?>
<p:tagLst xmlns:a="http://schemas.openxmlformats.org/drawingml/2006/main" xmlns:r="http://schemas.openxmlformats.org/officeDocument/2006/relationships" xmlns:p="http://schemas.openxmlformats.org/presentationml/2006/main">
  <p:tag name="TIMING" val="|12"/>
</p:tagLst>
</file>

<file path=ppt/tags/tag11.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12.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13.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14.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15.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16.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17.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18.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19.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2.xml><?xml version="1.0" encoding="utf-8"?>
<p:tagLst xmlns:a="http://schemas.openxmlformats.org/drawingml/2006/main" xmlns:r="http://schemas.openxmlformats.org/officeDocument/2006/relationships" xmlns:p="http://schemas.openxmlformats.org/presentationml/2006/main">
  <p:tag name="TIMING" val="|12"/>
</p:tagLst>
</file>

<file path=ppt/tags/tag20.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21.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22.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3.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4.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5.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6.xml><?xml version="1.0" encoding="utf-8"?>
<p:tagLst xmlns:a="http://schemas.openxmlformats.org/drawingml/2006/main" xmlns:r="http://schemas.openxmlformats.org/officeDocument/2006/relationships" xmlns:p="http://schemas.openxmlformats.org/presentationml/2006/main">
  <p:tag name="TIMING" val="|12"/>
</p:tagLst>
</file>

<file path=ppt/tags/tag7.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8.xml><?xml version="1.0" encoding="utf-8"?>
<p:tagLst xmlns:a="http://schemas.openxmlformats.org/drawingml/2006/main" xmlns:r="http://schemas.openxmlformats.org/officeDocument/2006/relationships" xmlns:p="http://schemas.openxmlformats.org/presentationml/2006/main">
  <p:tag name="TIMING" val="|12"/>
</p:tagLst>
</file>

<file path=ppt/tags/tag9.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heme/theme1.xml><?xml version="1.0" encoding="utf-8"?>
<a:theme xmlns:a="http://schemas.openxmlformats.org/drawingml/2006/main" name="TS10167455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8AD14C5-6E05-4732-8930-CBD406590B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TS101674551</Template>
  <TotalTime>0</TotalTime>
  <Words>1210</Words>
  <Application>Microsoft Office PowerPoint</Application>
  <PresentationFormat>On-screen Show (4:3)</PresentationFormat>
  <Paragraphs>269</Paragraphs>
  <Slides>42</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Arial Black</vt:lpstr>
      <vt:lpstr>Calibri</vt:lpstr>
      <vt:lpstr>Georgia</vt:lpstr>
      <vt:lpstr>Times New Roman</vt:lpstr>
      <vt:lpstr>Wingdings</vt:lpstr>
      <vt:lpstr>TS101674551</vt:lpstr>
      <vt:lpstr>PowerPoint Presentation</vt:lpstr>
      <vt:lpstr>PowerPoint Presentation</vt:lpstr>
      <vt:lpstr>PowerPoint Presentation</vt:lpstr>
      <vt:lpstr>PowerPoint Presentation</vt:lpstr>
      <vt:lpstr>Miksi Elian  piti rukoilla sadetta ja pyytämällä  pyytää useita kertoja, vaikka kysymyksessä oli:</vt:lpstr>
      <vt:lpstr>Vain yksi looginen vastaus: </vt:lpstr>
      <vt:lpstr>PowerPoint Presentation</vt:lpstr>
      <vt:lpstr>PowerPoint Presentation</vt:lpstr>
      <vt:lpstr>PowerPoint Presentation</vt:lpstr>
      <vt:lpstr>PowerPoint Presentation</vt:lpstr>
      <vt:lpstr>PowerPoint Presentation</vt:lpstr>
      <vt:lpstr>PowerPoint Presentation</vt:lpstr>
      <vt:lpstr>Ratkaisukin tuli ihmisen kautta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Eikö Jumala muka sitten voi toimia maan päällä ilman ihmistä ja ihmisten rukouksia</vt:lpstr>
      <vt:lpstr>PowerPoint Presentation</vt:lpstr>
      <vt:lpstr>PowerPoint Presentation</vt:lpstr>
      <vt:lpstr>SUURI VASTUU: </vt:lpstr>
      <vt:lpstr>SUURI VASTUU: </vt:lpstr>
      <vt:lpstr>PowerPoint Presentation</vt:lpstr>
      <vt:lpstr>Esirukous on kaikkien uskovien tehtävä.</vt:lpstr>
      <vt:lpstr>PowerPoint Presentation</vt:lpstr>
      <vt:lpstr>PowerPoint Presentation</vt:lpstr>
      <vt:lpstr>Pitääkö minun rukoilla  koko maailman puolesta?</vt:lpstr>
      <vt:lpstr> Mitä voi rukoilla?  - Kaikkea, mikä on Jumalan tahto. Todella laaja alue – siihen mahtuvat kaikki tarpeesi!  </vt:lpstr>
      <vt:lpstr>PowerPoint Presentation</vt:lpstr>
      <vt:lpstr>PowerPoint Presentation</vt:lpstr>
      <vt:lpstr>PowerPoint Presentation</vt:lpstr>
      <vt:lpstr>PowerPoint Presentation</vt:lpstr>
      <vt:lpstr>PowerPoint Presentation</vt:lpstr>
      <vt:lpstr>PowerPoint Presentation</vt:lpstr>
      <vt:lpstr>Minä vastaan täysin omasta osuudestani,  Jumala vastaa täysin omasta osuudestaan. </vt:lpstr>
      <vt:lpstr>Jumalan ja ihmisen yhteistyön malli rukoillessamme toistemme puolesta</vt:lpstr>
      <vt:lpstr>Sinun rukouksesi voi olla avainasemassa monen ihmisen siunaukseksi ja pelastumiseksi.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2012-04-10T18:21:27Z</dcterms:created>
  <dcterms:modified xsi:type="dcterms:W3CDTF">2018-02-04T00:48:06Z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TC016745519991</vt:lpwstr>
  </property>
</Properties>
</file>