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5" r:id="rId3"/>
    <p:sldId id="316" r:id="rId4"/>
    <p:sldId id="336" r:id="rId5"/>
    <p:sldId id="318" r:id="rId6"/>
    <p:sldId id="338" r:id="rId7"/>
    <p:sldId id="325" r:id="rId8"/>
    <p:sldId id="319" r:id="rId9"/>
    <p:sldId id="335" r:id="rId10"/>
    <p:sldId id="320" r:id="rId11"/>
    <p:sldId id="339" r:id="rId12"/>
    <p:sldId id="343" r:id="rId13"/>
    <p:sldId id="340" r:id="rId14"/>
    <p:sldId id="341" r:id="rId15"/>
    <p:sldId id="349" r:id="rId16"/>
    <p:sldId id="351" r:id="rId17"/>
    <p:sldId id="326" r:id="rId18"/>
    <p:sldId id="346" r:id="rId19"/>
    <p:sldId id="327" r:id="rId20"/>
    <p:sldId id="342" r:id="rId21"/>
    <p:sldId id="328" r:id="rId22"/>
    <p:sldId id="347" r:id="rId23"/>
    <p:sldId id="353" r:id="rId24"/>
    <p:sldId id="321" r:id="rId25"/>
    <p:sldId id="348" r:id="rId26"/>
    <p:sldId id="331" r:id="rId27"/>
    <p:sldId id="34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CC0000"/>
    <a:srgbClr val="0033CC"/>
    <a:srgbClr val="993300"/>
    <a:srgbClr val="990099"/>
    <a:srgbClr val="7F4A88"/>
    <a:srgbClr val="48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72" autoAdjust="0"/>
    <p:restoredTop sz="94611" autoAdjust="0"/>
  </p:normalViewPr>
  <p:slideViewPr>
    <p:cSldViewPr>
      <p:cViewPr varScale="1">
        <p:scale>
          <a:sx n="70" d="100"/>
          <a:sy n="70" d="100"/>
        </p:scale>
        <p:origin x="3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4302B-7D1F-4CCF-AC6C-26A6AB4A3696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A02E0-A23A-46A5-BEAF-9907669D8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F7831-28DD-4B73-80C6-41D7D9A28EF8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0899C-1916-4734-BBED-05E09C26D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763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</a:rPr>
              <a:t>Jeesus-nimen</a:t>
            </a:r>
          </a:p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</a:rPr>
              <a:t>käyttö rukouksessa</a:t>
            </a:r>
          </a:p>
          <a:p>
            <a:endParaRPr lang="fi-FI" sz="4800" b="1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i-FI" sz="4800" b="1" dirty="0" smtClean="0">
                <a:solidFill>
                  <a:srgbClr val="800000"/>
                </a:solidFill>
              </a:rPr>
              <a:t> 	</a:t>
            </a:r>
            <a:r>
              <a:rPr lang="fi-FI" sz="3800" b="1" dirty="0" smtClean="0">
                <a:solidFill>
                  <a:srgbClr val="800000"/>
                </a:solidFill>
              </a:rPr>
              <a:t>Sanomme ”Jeesuksen nimessä” usein	lähes huomaamattamme. </a:t>
            </a:r>
          </a:p>
          <a:p>
            <a:pPr>
              <a:buFont typeface="Wingdings" pitchFamily="2" charset="2"/>
              <a:buChar char="ü"/>
            </a:pPr>
            <a:endParaRPr lang="fi-FI" sz="3800" b="1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i-FI" sz="3800" b="1" dirty="0" smtClean="0">
                <a:solidFill>
                  <a:srgbClr val="800000"/>
                </a:solidFill>
              </a:rPr>
              <a:t> 	Saatamme lisätä sanat </a:t>
            </a:r>
            <a:r>
              <a:rPr lang="fi-FI" sz="3800" b="1" i="1" dirty="0" smtClean="0">
                <a:solidFill>
                  <a:srgbClr val="800000"/>
                </a:solidFill>
              </a:rPr>
              <a:t>Jeesuksen</a:t>
            </a:r>
          </a:p>
          <a:p>
            <a:r>
              <a:rPr lang="fi-FI" sz="3800" b="1" i="1" dirty="0" smtClean="0">
                <a:solidFill>
                  <a:srgbClr val="800000"/>
                </a:solidFill>
              </a:rPr>
              <a:t>     	nimessä</a:t>
            </a:r>
            <a:r>
              <a:rPr lang="fi-FI" sz="3800" b="1" dirty="0" smtClean="0">
                <a:solidFill>
                  <a:srgbClr val="800000"/>
                </a:solidFill>
              </a:rPr>
              <a:t>  ”varmuuden vuoksi".</a:t>
            </a:r>
            <a:endParaRPr lang="en-US" sz="3800" b="1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fi-FI" sz="3600" b="1" dirty="0" smtClean="0">
              <a:solidFill>
                <a:srgbClr val="0033CC"/>
              </a:solidFill>
            </a:endParaRPr>
          </a:p>
          <a:p>
            <a:r>
              <a:rPr lang="fi-FI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fi-FI" sz="36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2400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800" b="1" dirty="0" smtClean="0">
                <a:solidFill>
                  <a:schemeClr val="accent6">
                    <a:lumMod val="75000"/>
                  </a:schemeClr>
                </a:solidFill>
              </a:rPr>
              <a:t>Yksi Jumalan kolmesta persoonasta</a:t>
            </a:r>
          </a:p>
          <a:p>
            <a:r>
              <a:rPr lang="fi-FI" sz="3800" b="1" smtClean="0">
                <a:solidFill>
                  <a:schemeClr val="accent6">
                    <a:lumMod val="75000"/>
                  </a:schemeClr>
                </a:solidFill>
              </a:rPr>
              <a:t>syntyi luomakunnan keskelle ihmiseksi</a:t>
            </a:r>
            <a:endParaRPr lang="fi-FI" sz="3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i-FI" sz="3200" b="1" dirty="0" smtClean="0">
                <a:solidFill>
                  <a:srgbClr val="800000"/>
                </a:solidFill>
              </a:rPr>
              <a:t> syntyi ruumiilliseen muotoon ja otti </a:t>
            </a:r>
          </a:p>
          <a:p>
            <a:r>
              <a:rPr lang="fi-FI" sz="3200" b="1" dirty="0" smtClean="0">
                <a:solidFill>
                  <a:srgbClr val="800000"/>
                </a:solidFill>
              </a:rPr>
              <a:t>jumalallisen luontonsa lisäksi ihmisen luonnon </a:t>
            </a:r>
          </a:p>
          <a:p>
            <a:pPr>
              <a:buFont typeface="Wingdings" pitchFamily="2" charset="2"/>
              <a:buChar char="ü"/>
            </a:pPr>
            <a:r>
              <a:rPr lang="fi-FI" sz="3200" b="1" dirty="0" smtClean="0">
                <a:solidFill>
                  <a:srgbClr val="800000"/>
                </a:solidFill>
              </a:rPr>
              <a:t> täysi Jumala ja täysi ihminen</a:t>
            </a:r>
          </a:p>
          <a:p>
            <a:pPr>
              <a:buFont typeface="Wingdings" pitchFamily="2" charset="2"/>
              <a:buChar char="ü"/>
            </a:pPr>
            <a:r>
              <a:rPr lang="fi-FI" sz="3200" b="1" dirty="0" smtClean="0">
                <a:solidFill>
                  <a:srgbClr val="800000"/>
                </a:solidFill>
              </a:rPr>
              <a:t>alistui ihmisenä Isälle</a:t>
            </a:r>
            <a:endParaRPr lang="en-US" sz="3200" b="1" dirty="0" smtClean="0">
              <a:solidFill>
                <a:srgbClr val="8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19200" y="3657600"/>
            <a:ext cx="2895600" cy="281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51816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5609152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3"/>
          </p:cNvCxnSpPr>
          <p:nvPr/>
        </p:nvCxnSpPr>
        <p:spPr>
          <a:xfrm rot="5400000">
            <a:off x="1905000" y="4754049"/>
            <a:ext cx="656153" cy="351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3191949" y="4381500"/>
            <a:ext cx="1312302" cy="1693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172899" y="4781550"/>
            <a:ext cx="465651" cy="2332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E:\1data\POWERPOINT-ESITYKSET\PP-esityskuvia\KOKKOLAN RUKOUSESITYS NUORET 2007-09\silhouette_human[1].gif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638800" y="5124450"/>
            <a:ext cx="767787" cy="142875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5410200" y="4648200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IHMINEN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43434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PYHÄ HENKI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3886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ISÄ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9600" y="5105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POIKA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2400"/>
            <a:ext cx="8763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800" b="1" dirty="0" smtClean="0">
                <a:solidFill>
                  <a:schemeClr val="accent6">
                    <a:lumMod val="75000"/>
                  </a:schemeClr>
                </a:solidFill>
              </a:rPr>
              <a:t>Jumala </a:t>
            </a:r>
            <a:r>
              <a:rPr lang="fi-FI" sz="3800" b="1" smtClean="0">
                <a:solidFill>
                  <a:schemeClr val="accent6">
                    <a:lumMod val="75000"/>
                  </a:schemeClr>
                </a:solidFill>
              </a:rPr>
              <a:t>tuli saavuttamattomasta kirkkaudestaan meidän </a:t>
            </a:r>
            <a:r>
              <a:rPr lang="fi-FI" sz="3800" b="1" dirty="0" smtClean="0">
                <a:solidFill>
                  <a:schemeClr val="accent6">
                    <a:lumMod val="75000"/>
                  </a:schemeClr>
                </a:solidFill>
              </a:rPr>
              <a:t>luoksemme </a:t>
            </a:r>
          </a:p>
          <a:p>
            <a:endParaRPr lang="fi-FI" sz="3200" b="1" dirty="0" smtClean="0">
              <a:solidFill>
                <a:srgbClr val="0033CC"/>
              </a:solidFill>
            </a:endParaRPr>
          </a:p>
          <a:p>
            <a:r>
              <a:rPr lang="fi-FI" sz="3200" b="1" i="1" dirty="0" smtClean="0">
                <a:solidFill>
                  <a:schemeClr val="accent6">
                    <a:lumMod val="75000"/>
                  </a:schemeClr>
                </a:solidFill>
              </a:rPr>
              <a:t>1 Joh. 1:1. </a:t>
            </a:r>
            <a:r>
              <a:rPr lang="fi-FI" sz="3200" b="1" dirty="0" smtClean="0">
                <a:solidFill>
                  <a:srgbClr val="800000"/>
                </a:solidFill>
              </a:rPr>
              <a:t>Mikä on alusta ollut, minkä olemme kuulleet, minkä omin silmin nähneet, mitä katselimme ja käsin kosketimme, siitä me puhumme: elämän Sanasta </a:t>
            </a:r>
          </a:p>
          <a:p>
            <a:r>
              <a:rPr lang="fi-FI" sz="3200" b="1" dirty="0" smtClean="0">
                <a:solidFill>
                  <a:srgbClr val="800000"/>
                </a:solidFill>
              </a:rPr>
              <a:t/>
            </a:r>
            <a:br>
              <a:rPr lang="fi-FI" sz="3200" b="1" dirty="0" smtClean="0">
                <a:solidFill>
                  <a:srgbClr val="800000"/>
                </a:solidFill>
              </a:rPr>
            </a:br>
            <a:r>
              <a:rPr lang="fi-FI" sz="3200" b="1" i="1" dirty="0" smtClean="0">
                <a:solidFill>
                  <a:schemeClr val="accent6">
                    <a:lumMod val="75000"/>
                  </a:schemeClr>
                </a:solidFill>
              </a:rPr>
              <a:t>Joh. 1: 14. </a:t>
            </a:r>
            <a:r>
              <a:rPr lang="fi-FI" sz="3200" b="1" dirty="0" smtClean="0">
                <a:solidFill>
                  <a:srgbClr val="800000"/>
                </a:solidFill>
              </a:rPr>
              <a:t>Ja Sana tuli lihaksi ja asui meidän keskellämme, ja me katselimme hänen kirkkauttansa, senkaltaista kirkkautta, kuin ainokaisella Pojalla on Isältä; ja hän oli täynnä armoa ja totuutta.</a:t>
            </a:r>
            <a:endParaRPr lang="en-US" sz="32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1000" y="304800"/>
            <a:ext cx="8458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Jeesus on tie, jonka Jumala teki taivaasta ihmisen luo.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2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r>
              <a:rPr lang="fi-FI" sz="3200" b="1" smtClean="0">
                <a:solidFill>
                  <a:srgbClr val="800000"/>
                </a:solidFill>
              </a:rPr>
              <a:t>Golgatan ristillä: </a:t>
            </a:r>
            <a:r>
              <a:rPr lang="fi-FI" sz="3200" b="1" i="1" smtClean="0">
                <a:solidFill>
                  <a:srgbClr val="800000"/>
                </a:solidFill>
              </a:rPr>
              <a:t>Jumala </a:t>
            </a:r>
            <a:r>
              <a:rPr lang="fi-FI" sz="3200" b="1" i="1" dirty="0" smtClean="0">
                <a:solidFill>
                  <a:srgbClr val="800000"/>
                </a:solidFill>
              </a:rPr>
              <a:t>oli Kristuksessa ja sovitti maailman itsensä </a:t>
            </a:r>
            <a:r>
              <a:rPr lang="fi-FI" sz="3200" b="1" i="1" smtClean="0">
                <a:solidFill>
                  <a:srgbClr val="800000"/>
                </a:solidFill>
              </a:rPr>
              <a:t>kanssa</a:t>
            </a:r>
            <a:r>
              <a:rPr lang="fi-FI" sz="3200" b="1" smtClean="0">
                <a:solidFill>
                  <a:srgbClr val="800000"/>
                </a:solidFill>
              </a:rPr>
              <a:t> (</a:t>
            </a:r>
            <a:r>
              <a:rPr lang="fi-FI" sz="3200" b="1" i="1" smtClean="0">
                <a:solidFill>
                  <a:srgbClr val="800000"/>
                </a:solidFill>
              </a:rPr>
              <a:t>2 Kor 5:19)</a:t>
            </a:r>
            <a:endParaRPr kumimoji="0" lang="fi-F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3048000"/>
            <a:ext cx="2895600" cy="281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0" y="3200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4495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8006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rot="5400000">
            <a:off x="1905000" y="4068249"/>
            <a:ext cx="656153" cy="351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01448" y="3886201"/>
            <a:ext cx="1722952" cy="121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2"/>
          </p:cNvCxnSpPr>
          <p:nvPr/>
        </p:nvCxnSpPr>
        <p:spPr>
          <a:xfrm>
            <a:off x="2239449" y="5029200"/>
            <a:ext cx="2332551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1data\POWERPOINT-ESITYKSET\PP-esityskuvia\KOKKOLAN RUKOUSESITYS NUORET 2007-09\silhouette_human[1].gif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638800" y="4514850"/>
            <a:ext cx="767787" cy="142875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324600" y="4343400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IHMINEN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36576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PYHÄ HENKI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3352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ISÄ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4343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POIKA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:\MIRJAMIN KONE\IVANOV\RUKOUSOPETUSTA ja -PUHEITA\Rukous Jeesuksen nimessä 7-11.3.2011\Kuvat\kolminaisuus yhteys.jpg"/>
          <p:cNvPicPr>
            <a:picLocks noChangeAspect="1" noChangeArrowheads="1"/>
          </p:cNvPicPr>
          <p:nvPr/>
        </p:nvPicPr>
        <p:blipFill>
          <a:blip r:embed="rId3" cstate="print"/>
          <a:srcRect l="75252" t="52866" r="18037"/>
          <a:stretch>
            <a:fillRect/>
          </a:stretch>
        </p:blipFill>
        <p:spPr bwMode="auto">
          <a:xfrm>
            <a:off x="5410200" y="4792662"/>
            <a:ext cx="381000" cy="122713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371600" y="6096000"/>
            <a:ext cx="590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smtClean="0">
                <a:solidFill>
                  <a:srgbClr val="800000"/>
                </a:solidFill>
              </a:rPr>
              <a:t>Risti yhdistää ihmisen ja Jumalan.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aptop Ivo\Desktop\fig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1236348" cy="35052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1371600" y="33528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457200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smtClean="0">
                <a:solidFill>
                  <a:srgbClr val="800000"/>
                </a:solidFill>
              </a:rPr>
              <a:t>Kun rukoilemme Isää Jeesuksen nimessä Pyhässä Hengessä, </a:t>
            </a:r>
          </a:p>
          <a:p>
            <a:pPr algn="ctr"/>
            <a:r>
              <a:rPr lang="fi-FI" sz="3600" b="1" dirty="0" smtClean="0">
                <a:solidFill>
                  <a:srgbClr val="800000"/>
                </a:solidFill>
              </a:rPr>
              <a:t>meillä on yhteys Jumalan kolmen </a:t>
            </a:r>
            <a:r>
              <a:rPr lang="fi-FI" sz="3600" b="1" smtClean="0">
                <a:solidFill>
                  <a:srgbClr val="800000"/>
                </a:solidFill>
              </a:rPr>
              <a:t>persoonan kanssa</a:t>
            </a:r>
          </a:p>
          <a:p>
            <a:pPr algn="ctr"/>
            <a:r>
              <a:rPr lang="fi-FI" sz="3600" b="1" smtClean="0">
                <a:solidFill>
                  <a:srgbClr val="800000"/>
                </a:solidFill>
              </a:rPr>
              <a:t>Jeesuksen työn tähden. 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152400"/>
            <a:ext cx="3581400" cy="464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7400" y="6858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22098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152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33CC"/>
                </a:solidFill>
              </a:rPr>
              <a:t>ISÄ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1905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33CC"/>
                </a:solidFill>
              </a:rPr>
              <a:t>POIKA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5908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33CC"/>
                </a:solidFill>
              </a:rPr>
              <a:t>PYHÄ HENKI</a:t>
            </a:r>
            <a:endParaRPr lang="en-US" sz="3200" b="1" dirty="0">
              <a:solidFill>
                <a:srgbClr val="0033CC"/>
              </a:solidFill>
            </a:endParaRPr>
          </a:p>
        </p:txBody>
      </p:sp>
      <p:cxnSp>
        <p:nvCxnSpPr>
          <p:cNvPr id="18" name="Straight Connector 17"/>
          <p:cNvCxnSpPr>
            <a:stCxn id="7" idx="4"/>
          </p:cNvCxnSpPr>
          <p:nvPr/>
        </p:nvCxnSpPr>
        <p:spPr>
          <a:xfrm rot="16200000" flipH="1">
            <a:off x="2514600" y="20574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</p:cNvCxnSpPr>
          <p:nvPr/>
        </p:nvCxnSpPr>
        <p:spPr>
          <a:xfrm rot="5400000">
            <a:off x="1257300" y="2374152"/>
            <a:ext cx="1626348" cy="330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362200" y="32766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Laptop Ivo\Desktop\fig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352800"/>
            <a:ext cx="1236348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533400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rgbClr val="800000"/>
                </a:solidFill>
              </a:rPr>
              <a:t>Kun tarkastelemme rukousta Jeesuksen nimessä, tarkastelemme rukoilijan ja Jeesuksen välistä linkkiä</a:t>
            </a:r>
          </a:p>
          <a:p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71600" y="33528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5800" y="152400"/>
            <a:ext cx="3581400" cy="464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57400" y="6858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38400" y="2209800"/>
            <a:ext cx="1219200" cy="1219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9" idx="4"/>
          </p:cNvCxnSpPr>
          <p:nvPr/>
        </p:nvCxnSpPr>
        <p:spPr>
          <a:xfrm rot="16200000" flipH="1">
            <a:off x="2514600" y="20574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3"/>
          </p:cNvCxnSpPr>
          <p:nvPr/>
        </p:nvCxnSpPr>
        <p:spPr>
          <a:xfrm rot="5400000">
            <a:off x="1257300" y="2374152"/>
            <a:ext cx="1626348" cy="330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362200" y="32766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09800" y="1625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0033CC"/>
                </a:solidFill>
              </a:rPr>
              <a:t>ISÄ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0400" y="19151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0033CC"/>
                </a:solidFill>
              </a:rPr>
              <a:t>POIKA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28295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0033CC"/>
                </a:solidFill>
              </a:rPr>
              <a:t>PYHÄ HENKI</a:t>
            </a:r>
            <a:endParaRPr lang="en-US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447800" y="381000"/>
            <a:ext cx="6019800" cy="58674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40804"/>
            <a:ext cx="9067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Jos tulee rukoilla Isää Jeesuksen nimessä, voiko Jeesusta itseään </a:t>
            </a:r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rukoilla?</a:t>
            </a:r>
            <a:endParaRPr lang="fi-FI" sz="16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i-FI" sz="3200" b="1" smtClean="0">
                <a:solidFill>
                  <a:srgbClr val="800000"/>
                </a:solidFill>
              </a:rPr>
              <a:t> </a:t>
            </a:r>
            <a:r>
              <a:rPr lang="fi-FI" sz="3200" b="1" dirty="0" smtClean="0">
                <a:solidFill>
                  <a:srgbClr val="800000"/>
                </a:solidFill>
              </a:rPr>
              <a:t>Totta kai voimme puhutella ja rukoilla Jeesusta, joka on jumaluuden yksi persoona </a:t>
            </a:r>
            <a:r>
              <a:rPr lang="fi-FI" sz="3200" b="1" smtClean="0">
                <a:solidFill>
                  <a:srgbClr val="800000"/>
                </a:solidFill>
              </a:rPr>
              <a:t>ja välimiehemme</a:t>
            </a:r>
            <a:endParaRPr lang="fi-FI" sz="3200" b="1" dirty="0" smtClean="0">
              <a:solidFill>
                <a:srgbClr val="800000"/>
              </a:solidFill>
            </a:endParaRPr>
          </a:p>
          <a:p>
            <a:pPr lvl="1"/>
            <a:endParaRPr lang="fi-FI" sz="1200" b="1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i-FI" sz="3200" b="1" smtClean="0">
                <a:solidFill>
                  <a:srgbClr val="800000"/>
                </a:solidFill>
              </a:rPr>
              <a:t>Kolmiyhteisen </a:t>
            </a:r>
            <a:r>
              <a:rPr lang="fi-FI" sz="3200" b="1" dirty="0" smtClean="0">
                <a:solidFill>
                  <a:srgbClr val="800000"/>
                </a:solidFill>
              </a:rPr>
              <a:t>Jumalan toiminnassa ovat kaikki persoonat mukana</a:t>
            </a:r>
            <a:r>
              <a:rPr lang="fi-FI" sz="3200" b="1" smtClean="0">
                <a:solidFill>
                  <a:srgbClr val="800000"/>
                </a:solidFill>
              </a:rPr>
              <a:t>. </a:t>
            </a:r>
            <a:endParaRPr lang="fi-FI" sz="1100" b="1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fi-FI" sz="800" b="1" smtClean="0">
              <a:solidFill>
                <a:srgbClr val="800000"/>
              </a:solidFill>
            </a:endParaRPr>
          </a:p>
          <a:p>
            <a:r>
              <a:rPr lang="fi-FI" sz="3200" b="1" smtClean="0">
                <a:solidFill>
                  <a:srgbClr val="800000"/>
                </a:solidFill>
              </a:rPr>
              <a:t>VERTAA:</a:t>
            </a:r>
          </a:p>
          <a:p>
            <a:r>
              <a:rPr lang="fi-FI" sz="3200" b="1" i="1" smtClean="0">
                <a:solidFill>
                  <a:srgbClr val="800000"/>
                </a:solidFill>
              </a:rPr>
              <a:t>Joh. 16:23: Jos te anotte jotakin Isältä, on hän sen teille antava minun nimessäni.</a:t>
            </a:r>
            <a:endParaRPr lang="fi-FI" sz="3200" b="1" i="1" dirty="0" smtClean="0">
              <a:solidFill>
                <a:srgbClr val="800000"/>
              </a:solidFill>
            </a:endParaRPr>
          </a:p>
          <a:p>
            <a:r>
              <a:rPr lang="fi-FI" sz="3000" b="1" i="1" smtClean="0">
                <a:solidFill>
                  <a:srgbClr val="800000"/>
                </a:solidFill>
              </a:rPr>
              <a:t>Joh</a:t>
            </a:r>
            <a:r>
              <a:rPr lang="fi-FI" sz="3000" b="1" i="1" dirty="0" smtClean="0">
                <a:solidFill>
                  <a:srgbClr val="800000"/>
                </a:solidFill>
              </a:rPr>
              <a:t>. 14:13: mitä hyvänsä te anotte </a:t>
            </a:r>
            <a:r>
              <a:rPr lang="fi-FI" sz="3000" b="1" i="1" u="sng" smtClean="0">
                <a:solidFill>
                  <a:srgbClr val="800000"/>
                </a:solidFill>
              </a:rPr>
              <a:t>minun nimessäni</a:t>
            </a:r>
            <a:r>
              <a:rPr lang="fi-FI" sz="3000" b="1" i="1" dirty="0" smtClean="0">
                <a:solidFill>
                  <a:srgbClr val="800000"/>
                </a:solidFill>
              </a:rPr>
              <a:t>, sen </a:t>
            </a:r>
            <a:r>
              <a:rPr lang="fi-FI" sz="3000" b="1" i="1" u="sng" dirty="0" smtClean="0">
                <a:solidFill>
                  <a:srgbClr val="800000"/>
                </a:solidFill>
              </a:rPr>
              <a:t>minä teen</a:t>
            </a:r>
            <a:r>
              <a:rPr lang="fi-FI" sz="3000" b="1" i="1" smtClean="0">
                <a:solidFill>
                  <a:srgbClr val="800000"/>
                </a:solidFill>
              </a:rPr>
              <a:t>, että </a:t>
            </a:r>
            <a:r>
              <a:rPr lang="fi-FI" sz="3000" b="1" i="1" u="sng" dirty="0" smtClean="0">
                <a:solidFill>
                  <a:srgbClr val="800000"/>
                </a:solidFill>
              </a:rPr>
              <a:t>Isä kirkastettaisiin Pojassa.</a:t>
            </a:r>
            <a:endParaRPr lang="fi-FI" sz="3000" b="1" u="sng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447800" y="381000"/>
            <a:ext cx="6019800" cy="58674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Jos tulee rukoilla Isää Jeesuksen nimessä, voiko Jeesusta itseään rukoilla?</a:t>
            </a:r>
          </a:p>
          <a:p>
            <a:pPr lvl="1"/>
            <a:endParaRPr lang="fi-FI" sz="800" b="1" dirty="0" smtClean="0">
              <a:solidFill>
                <a:srgbClr val="800000"/>
              </a:solidFill>
            </a:endParaRPr>
          </a:p>
          <a:p>
            <a:pPr lvl="1"/>
            <a:endParaRPr lang="fi-FI" sz="800" b="1" dirty="0" smtClean="0">
              <a:solidFill>
                <a:srgbClr val="800000"/>
              </a:solidFill>
            </a:endParaRPr>
          </a:p>
        </p:txBody>
      </p:sp>
      <p:pic>
        <p:nvPicPr>
          <p:cNvPr id="3074" name="Picture 2" descr="H:\MIRJAMIN KONE\IVANOV\RUKOUSOPETUSTA ja -PUHEITA\Rukous Jeesuksen nimessä 7-11.3.2011\Kuvat\syntinen nainen.jpg"/>
          <p:cNvPicPr>
            <a:picLocks noChangeAspect="1" noChangeArrowheads="1"/>
          </p:cNvPicPr>
          <p:nvPr/>
        </p:nvPicPr>
        <p:blipFill>
          <a:blip r:embed="rId2" cstate="print"/>
          <a:srcRect l="3840" r="5920"/>
          <a:stretch>
            <a:fillRect/>
          </a:stretch>
        </p:blipFill>
        <p:spPr bwMode="auto">
          <a:xfrm>
            <a:off x="5481182" y="1676400"/>
            <a:ext cx="3510417" cy="2590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1676400"/>
            <a:ext cx="510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u="sng" smtClean="0">
                <a:solidFill>
                  <a:srgbClr val="800000"/>
                </a:solidFill>
              </a:rPr>
              <a:t>Esimerkkejä UT:ssa: </a:t>
            </a:r>
          </a:p>
          <a:p>
            <a:pPr marL="0" lvl="1"/>
            <a:r>
              <a:rPr lang="fi-FI" sz="3200" b="1" smtClean="0">
                <a:solidFill>
                  <a:srgbClr val="800000"/>
                </a:solidFill>
              </a:rPr>
              <a:t>Evankeliumit kertovat, kuinka ihmiset kohtasivat Jeesuksen ja puhuivat Hänen kanssaan.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3434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i-FI" sz="3200" b="1" i="1" smtClean="0">
                <a:solidFill>
                  <a:srgbClr val="800000"/>
                </a:solidFill>
              </a:rPr>
              <a:t>1. Kor. 1:2: -- kaikille, jotka avuksi huutavat meidän Herramme Jeesuksen Kristuksen nimeä </a:t>
            </a:r>
          </a:p>
          <a:p>
            <a:pPr>
              <a:buFont typeface="Wingdings" pitchFamily="2" charset="2"/>
              <a:buChar char="ü"/>
            </a:pPr>
            <a:r>
              <a:rPr lang="fi-FI" sz="3200" b="1" i="1" smtClean="0">
                <a:solidFill>
                  <a:srgbClr val="800000"/>
                </a:solidFill>
              </a:rPr>
              <a:t>Apt. 7:59 Ja niin he kivittivät Stefanuksen, joka rukoili ja sanoi: ”Herra Jeesus, ota minun henkeni!”</a:t>
            </a:r>
            <a:endParaRPr lang="fi-FI" sz="32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04800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Miksi Jeesuksen nimi on korkeampi kuin mikään muu nimi?</a:t>
            </a:r>
          </a:p>
          <a:p>
            <a:endParaRPr lang="fi-FI" sz="3200" b="1" dirty="0" smtClean="0"/>
          </a:p>
          <a:p>
            <a:pPr marL="742950" indent="-742950"/>
            <a:r>
              <a:rPr lang="fi-FI" sz="3600" b="1" dirty="0" smtClean="0">
                <a:solidFill>
                  <a:srgbClr val="800000"/>
                </a:solidFill>
              </a:rPr>
              <a:t>1. 	SEN VUOKSI, KUKA HÄN ON:</a:t>
            </a:r>
          </a:p>
          <a:p>
            <a:pPr marL="742950" indent="-742950"/>
            <a:r>
              <a:rPr lang="fi-FI" sz="3600" b="1" dirty="0" smtClean="0">
                <a:solidFill>
                  <a:srgbClr val="800000"/>
                </a:solidFill>
              </a:rPr>
              <a:t>	Jumalan Karitsa ja Voideltu, jolle kuuluu kunnia ja arvovalta Hänen </a:t>
            </a:r>
            <a:r>
              <a:rPr lang="fi-FI" sz="3600" b="1" u="sng" dirty="0" smtClean="0">
                <a:solidFill>
                  <a:srgbClr val="800000"/>
                </a:solidFill>
              </a:rPr>
              <a:t>ainutlaatuisen </a:t>
            </a:r>
            <a:r>
              <a:rPr lang="fi-FI" sz="3600" b="1" u="sng" smtClean="0">
                <a:solidFill>
                  <a:srgbClr val="800000"/>
                </a:solidFill>
              </a:rPr>
              <a:t>asemansa </a:t>
            </a:r>
            <a:r>
              <a:rPr lang="fi-FI" sz="3600" b="1" smtClean="0">
                <a:solidFill>
                  <a:srgbClr val="800000"/>
                </a:solidFill>
              </a:rPr>
              <a:t>vuoksi.</a:t>
            </a:r>
            <a:endParaRPr lang="fi-FI" sz="3200" b="1" u="sn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:\MIRJAMIN KONE\IVANOV\RUKOUSOPETUSTA ja -PUHEITA\Rukous Jeesuksen nimessä 7-11.3.2011\Kuvat\Salvation4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86200"/>
            <a:ext cx="3426104" cy="2819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4495800"/>
            <a:ext cx="5562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i-FI" sz="3300" b="1" smtClean="0">
                <a:solidFill>
                  <a:schemeClr val="accent6">
                    <a:lumMod val="75000"/>
                  </a:schemeClr>
                </a:solidFill>
              </a:rPr>
              <a:t>Jumalan säätämään </a:t>
            </a:r>
          </a:p>
          <a:p>
            <a:pPr lvl="1"/>
            <a:r>
              <a:rPr lang="fi-FI" sz="3300" b="1" smtClean="0">
                <a:solidFill>
                  <a:schemeClr val="accent6">
                    <a:lumMod val="75000"/>
                  </a:schemeClr>
                </a:solidFill>
              </a:rPr>
              <a:t>pelastussuunnitelmaan</a:t>
            </a:r>
          </a:p>
          <a:p>
            <a:pPr lvl="1"/>
            <a:r>
              <a:rPr lang="fi-FI" sz="3300" b="1" smtClean="0">
                <a:solidFill>
                  <a:schemeClr val="accent6">
                    <a:lumMod val="75000"/>
                  </a:schemeClr>
                </a:solidFill>
              </a:rPr>
              <a:t>kuuluu </a:t>
            </a:r>
            <a:r>
              <a:rPr lang="fi-FI" sz="3300" b="1" u="sng" smtClean="0">
                <a:solidFill>
                  <a:schemeClr val="accent6">
                    <a:lumMod val="75000"/>
                  </a:schemeClr>
                </a:solidFill>
              </a:rPr>
              <a:t>sijaiskärsijä ja välimies, Messias</a:t>
            </a:r>
            <a:endParaRPr lang="fi-FI" sz="3300" b="1" u="sn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way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620" y="304800"/>
            <a:ext cx="2405380" cy="3276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381000"/>
            <a:ext cx="6934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i-FI" sz="3600" b="1" i="1" smtClean="0">
                <a:solidFill>
                  <a:schemeClr val="accent6">
                    <a:lumMod val="75000"/>
                  </a:schemeClr>
                </a:solidFill>
              </a:rPr>
              <a:t>Apt</a:t>
            </a:r>
            <a:r>
              <a:rPr lang="fi-FI" sz="3600" b="1" i="1" dirty="0" smtClean="0">
                <a:solidFill>
                  <a:schemeClr val="accent6">
                    <a:lumMod val="75000"/>
                  </a:schemeClr>
                </a:solidFill>
              </a:rPr>
              <a:t>. 4:12 </a:t>
            </a:r>
            <a:r>
              <a:rPr lang="fi-FI" sz="3600" b="1" dirty="0" smtClean="0">
                <a:solidFill>
                  <a:srgbClr val="800000"/>
                </a:solidFill>
              </a:rPr>
              <a:t>Ei kukaan muu voi pelastaa kuin hän. </a:t>
            </a:r>
            <a:r>
              <a:rPr lang="fi-FI" sz="3600" b="1" u="sng" dirty="0" smtClean="0">
                <a:solidFill>
                  <a:srgbClr val="800000"/>
                </a:solidFill>
              </a:rPr>
              <a:t>Mitään muuta nimeä, joka meidät pelastaisi, ei ole ihmisille annettu </a:t>
            </a:r>
            <a:r>
              <a:rPr lang="fi-FI" sz="3600" b="1" dirty="0" smtClean="0">
                <a:solidFill>
                  <a:srgbClr val="800000"/>
                </a:solidFill>
              </a:rPr>
              <a:t>koko taivaankannen alla</a:t>
            </a:r>
            <a:r>
              <a:rPr lang="fi-FI" sz="3600" b="1" smtClean="0">
                <a:solidFill>
                  <a:srgbClr val="800000"/>
                </a:solidFill>
              </a:rPr>
              <a:t>. </a:t>
            </a:r>
          </a:p>
          <a:p>
            <a:pPr marL="0" lvl="1"/>
            <a:endParaRPr lang="fi-FI" sz="1600" b="1" smtClean="0">
              <a:solidFill>
                <a:srgbClr val="800000"/>
              </a:solidFill>
            </a:endParaRPr>
          </a:p>
          <a:p>
            <a:pPr marL="0" lvl="1"/>
            <a:r>
              <a:rPr lang="fi-FI" sz="3600" b="1" i="1" smtClean="0">
                <a:solidFill>
                  <a:schemeClr val="accent6">
                    <a:lumMod val="75000"/>
                  </a:schemeClr>
                </a:solidFill>
              </a:rPr>
              <a:t>1 Tim 2:5: </a:t>
            </a:r>
            <a:r>
              <a:rPr lang="fi-FI" sz="3600" b="1" smtClean="0">
                <a:solidFill>
                  <a:srgbClr val="800000"/>
                </a:solidFill>
              </a:rPr>
              <a:t>Yksi on Jumala, yksi myös välimies Jumalan ja ihmisten välillä, ihminen Kristus Jeesus </a:t>
            </a:r>
            <a:endParaRPr lang="fi-FI" sz="3600" b="1" dirty="0" smtClean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2578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Ilm. 5:13 </a:t>
            </a:r>
            <a:r>
              <a:rPr lang="fi-FI" sz="3600" b="1" dirty="0" smtClean="0">
                <a:solidFill>
                  <a:srgbClr val="800000"/>
                </a:solidFill>
              </a:rPr>
              <a:t>”</a:t>
            </a:r>
            <a:r>
              <a:rPr lang="fi-FI" sz="3600" b="1" u="sng" dirty="0" smtClean="0">
                <a:solidFill>
                  <a:srgbClr val="800000"/>
                </a:solidFill>
              </a:rPr>
              <a:t>Karitsalle</a:t>
            </a:r>
            <a:r>
              <a:rPr lang="fi-FI" sz="3600" b="1" dirty="0" smtClean="0">
                <a:solidFill>
                  <a:srgbClr val="800000"/>
                </a:solidFill>
              </a:rPr>
              <a:t> ylistys ja </a:t>
            </a:r>
            <a:r>
              <a:rPr lang="fi-FI" sz="3600" b="1" smtClean="0">
                <a:solidFill>
                  <a:srgbClr val="800000"/>
                </a:solidFill>
              </a:rPr>
              <a:t>kunnia -- aina </a:t>
            </a:r>
            <a:r>
              <a:rPr lang="fi-FI" sz="3600" b="1" dirty="0" smtClean="0">
                <a:solidFill>
                  <a:srgbClr val="800000"/>
                </a:solidFill>
              </a:rPr>
              <a:t>ja iankaikkisesti!"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RJAMIN KONE\IVANOV\RUKOUSOPETUSTA ja -PUHEITA\Rukous Jeesuksen nimessä 7-11.3.2011\Kuvat\REAL-FACE-OF-JESUS 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5804263" cy="4724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91200" y="2133600"/>
            <a:ext cx="3352800" cy="4724400"/>
          </a:xfrm>
          <a:prstGeom prst="rect">
            <a:avLst/>
          </a:prstGeom>
          <a:solidFill>
            <a:schemeClr val="tx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2. SEN VUOKSI, MILLAINEN HÄN ON:</a:t>
            </a:r>
            <a:b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i-FI" sz="3600" b="1" dirty="0" smtClean="0">
                <a:solidFill>
                  <a:srgbClr val="800000"/>
                </a:solidFill>
              </a:rPr>
              <a:t>Jeesukselle kuuluu kunnia ja arvovalta Hänen ominaisuuksiensa vuoksi </a:t>
            </a:r>
            <a:endParaRPr 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137350"/>
            <a:ext cx="396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1"/>
                </a:solidFill>
              </a:rPr>
              <a:t>FIL 2:6-8 -- joka ei, vaikka hänellä olikin Jumalan muoto, katsonut saaliik-sensa olla Jumalan kaltainen, vaan tyhjensi itsensä ja otti orjan muodon, tuli ihmisten kaltaiseksi, ja hänet havaittiin olennaltaan sellaiseksi kuin ihminen; </a:t>
            </a:r>
            <a:br>
              <a:rPr lang="fi-FI" sz="2800" b="1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RJAMIN KONE\IVANOV\RUKOUSOPETUSTA ja -PUHEITA\Rukous Jeesuksen nimessä 7-11.3.2011\Kuvat\julkinen rukous.jpg"/>
          <p:cNvPicPr>
            <a:picLocks noChangeAspect="1" noChangeArrowheads="1"/>
          </p:cNvPicPr>
          <p:nvPr/>
        </p:nvPicPr>
        <p:blipFill>
          <a:blip r:embed="rId2" cstate="print"/>
          <a:srcRect l="8668" t="8879" r="8118" b="9434"/>
          <a:stretch>
            <a:fillRect/>
          </a:stretch>
        </p:blipFill>
        <p:spPr bwMode="auto">
          <a:xfrm>
            <a:off x="5459894" y="133815"/>
            <a:ext cx="3684105" cy="41333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8763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i-FI" sz="4800" b="1" dirty="0" smtClean="0">
                <a:solidFill>
                  <a:srgbClr val="800000"/>
                </a:solidFill>
              </a:rPr>
              <a:t> </a:t>
            </a:r>
            <a:r>
              <a:rPr lang="fi-FI" sz="3800" b="1" u="sng" dirty="0" smtClean="0">
                <a:solidFill>
                  <a:srgbClr val="800000"/>
                </a:solidFill>
              </a:rPr>
              <a:t>Julkisessa rukouksessa </a:t>
            </a:r>
          </a:p>
          <a:p>
            <a:r>
              <a:rPr lang="fi-FI" sz="3800" b="1" dirty="0" smtClean="0">
                <a:solidFill>
                  <a:srgbClr val="800000"/>
                </a:solidFill>
              </a:rPr>
              <a:t>Jeesus-nimen  mainitseminen</a:t>
            </a:r>
          </a:p>
          <a:p>
            <a:r>
              <a:rPr lang="fi-FI" sz="3800" b="1" dirty="0" smtClean="0">
                <a:solidFill>
                  <a:srgbClr val="800000"/>
                </a:solidFill>
              </a:rPr>
              <a:t>on olennaista.</a:t>
            </a:r>
          </a:p>
          <a:p>
            <a:pPr>
              <a:buFont typeface="Wingdings" pitchFamily="2" charset="2"/>
              <a:buChar char="ü"/>
            </a:pPr>
            <a:endParaRPr lang="fi-FI" sz="3800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i-FI" sz="3800" b="1" dirty="0" smtClean="0">
                <a:solidFill>
                  <a:srgbClr val="800000"/>
                </a:solidFill>
              </a:rPr>
              <a:t>Systemaattisessa ruko-</a:t>
            </a:r>
          </a:p>
          <a:p>
            <a:r>
              <a:rPr lang="fi-FI" sz="3800" b="1" dirty="0" smtClean="0">
                <a:solidFill>
                  <a:srgbClr val="800000"/>
                </a:solidFill>
              </a:rPr>
              <a:t>uksessa on tärkeää tuoda</a:t>
            </a:r>
          </a:p>
          <a:p>
            <a:r>
              <a:rPr lang="fi-FI" sz="3800" b="1" dirty="0" smtClean="0">
                <a:solidFill>
                  <a:srgbClr val="800000"/>
                </a:solidFill>
              </a:rPr>
              <a:t>esiin </a:t>
            </a:r>
            <a:r>
              <a:rPr lang="fi-FI" sz="3800" b="1" u="sng" dirty="0" smtClean="0">
                <a:solidFill>
                  <a:srgbClr val="800000"/>
                </a:solidFill>
              </a:rPr>
              <a:t>rukouksen perusta: </a:t>
            </a:r>
          </a:p>
          <a:p>
            <a:r>
              <a:rPr lang="fi-FI" sz="3800" b="1" u="sng" smtClean="0">
                <a:solidFill>
                  <a:srgbClr val="800000"/>
                </a:solidFill>
              </a:rPr>
              <a:t>Jeesuksen nimi, persoona </a:t>
            </a:r>
            <a:r>
              <a:rPr lang="fi-FI" sz="3800" b="1" u="sng" dirty="0" smtClean="0">
                <a:solidFill>
                  <a:srgbClr val="800000"/>
                </a:solidFill>
              </a:rPr>
              <a:t>ja työ.</a:t>
            </a:r>
          </a:p>
          <a:p>
            <a:endParaRPr lang="fi-FI" sz="1200" b="1" u="sng" dirty="0" smtClean="0">
              <a:solidFill>
                <a:srgbClr val="800000"/>
              </a:solidFill>
            </a:endParaRPr>
          </a:p>
          <a:p>
            <a:r>
              <a:rPr lang="fi-FI" sz="3800" b="1" dirty="0" smtClean="0">
                <a:solidFill>
                  <a:srgbClr val="800000"/>
                </a:solidFill>
              </a:rPr>
              <a:t>Mutta ei ole välttämätöntä sanoa ”Jeesuksen nimessä” joka rukouksessa.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:\MIRJAMIN KONE\IVANOV\RUKOUSOPETUSTA ja -PUHEITA\Rukous Jeesuksen nimessä 7-11.3.2011\Kuvat\REAL-FACE-OF-JESUS 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5804263" cy="4724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91200" y="2133600"/>
            <a:ext cx="3352800" cy="4724400"/>
          </a:xfrm>
          <a:prstGeom prst="rect">
            <a:avLst/>
          </a:prstGeom>
          <a:solidFill>
            <a:schemeClr val="tx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2137350"/>
            <a:ext cx="396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smtClean="0">
                <a:solidFill>
                  <a:schemeClr val="bg1"/>
                </a:solidFill>
              </a:rPr>
              <a:t>-- hän </a:t>
            </a:r>
            <a:r>
              <a:rPr lang="fi-FI" sz="2800" b="1" dirty="0" smtClean="0">
                <a:solidFill>
                  <a:schemeClr val="bg1"/>
                </a:solidFill>
              </a:rPr>
              <a:t>nöyryytti itsensä ja oli kuuliainen kuolemaan asti, hamaan </a:t>
            </a:r>
            <a:r>
              <a:rPr lang="fi-FI" sz="2800" b="1" smtClean="0">
                <a:solidFill>
                  <a:schemeClr val="bg1"/>
                </a:solidFill>
              </a:rPr>
              <a:t>ristin kuole-maan </a:t>
            </a:r>
            <a:r>
              <a:rPr lang="fi-FI" sz="2800" b="1" dirty="0" smtClean="0">
                <a:solidFill>
                  <a:schemeClr val="bg1"/>
                </a:solidFill>
              </a:rPr>
              <a:t>asti</a:t>
            </a:r>
            <a:r>
              <a:rPr lang="fi-FI" sz="2800" b="1" smtClean="0">
                <a:solidFill>
                  <a:schemeClr val="bg1"/>
                </a:solidFill>
              </a:rPr>
              <a:t>.  SEN </a:t>
            </a:r>
            <a:r>
              <a:rPr lang="fi-FI" sz="2800" b="1" dirty="0" smtClean="0">
                <a:solidFill>
                  <a:schemeClr val="bg1"/>
                </a:solidFill>
              </a:rPr>
              <a:t>TÄHDEN on Jumala </a:t>
            </a:r>
            <a:r>
              <a:rPr lang="fi-FI" sz="2800" b="1" smtClean="0">
                <a:solidFill>
                  <a:schemeClr val="bg1"/>
                </a:solidFill>
              </a:rPr>
              <a:t>hänet korke-alle </a:t>
            </a:r>
            <a:r>
              <a:rPr lang="fi-FI" sz="2800" b="1" dirty="0" smtClean="0">
                <a:solidFill>
                  <a:schemeClr val="bg1"/>
                </a:solidFill>
              </a:rPr>
              <a:t>korottanut </a:t>
            </a:r>
            <a:r>
              <a:rPr lang="fi-FI" sz="2800" b="1" smtClean="0">
                <a:solidFill>
                  <a:schemeClr val="bg1"/>
                </a:solidFill>
              </a:rPr>
              <a:t>ja </a:t>
            </a:r>
            <a:r>
              <a:rPr lang="fi-FI" sz="2800" b="1" u="sng" smtClean="0">
                <a:solidFill>
                  <a:schemeClr val="bg1"/>
                </a:solidFill>
              </a:rPr>
              <a:t>anta-nut </a:t>
            </a:r>
            <a:r>
              <a:rPr lang="fi-FI" sz="2800" b="1" u="sng" dirty="0" smtClean="0">
                <a:solidFill>
                  <a:schemeClr val="bg1"/>
                </a:solidFill>
              </a:rPr>
              <a:t>hänelle nimen</a:t>
            </a:r>
            <a:r>
              <a:rPr lang="fi-FI" sz="2800" b="1" u="sng" smtClean="0">
                <a:solidFill>
                  <a:schemeClr val="bg1"/>
                </a:solidFill>
              </a:rPr>
              <a:t>, kaik-kia </a:t>
            </a:r>
            <a:r>
              <a:rPr lang="fi-FI" sz="2800" b="1" u="sng" dirty="0" smtClean="0">
                <a:solidFill>
                  <a:schemeClr val="bg1"/>
                </a:solidFill>
              </a:rPr>
              <a:t>muita </a:t>
            </a:r>
            <a:r>
              <a:rPr lang="fi-FI" sz="2800" b="1" u="sng" smtClean="0">
                <a:solidFill>
                  <a:schemeClr val="bg1"/>
                </a:solidFill>
              </a:rPr>
              <a:t>nimiä korkeam-man, niin että kaikkien polvien pitää Jeesuksen nimeen notkistua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286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2. SEN VUOKSI, MILLAINEN HÄN ON:</a:t>
            </a:r>
            <a:b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i-FI" sz="3600" b="1" dirty="0" smtClean="0">
                <a:solidFill>
                  <a:srgbClr val="800000"/>
                </a:solidFill>
              </a:rPr>
              <a:t>Jeesukselle kuuluu kunnia ja arvovalta Hänen ominaisuuksiensa vuoksi </a:t>
            </a:r>
            <a:endParaRPr lang="en-US" sz="3200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81000"/>
            <a:ext cx="4953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Hepr. 5:7-9 </a:t>
            </a:r>
            <a:r>
              <a:rPr lang="fi-FI" sz="3400" b="1" dirty="0" smtClean="0">
                <a:solidFill>
                  <a:srgbClr val="800000"/>
                </a:solidFill>
              </a:rPr>
              <a:t>...lihansa päivinä hän väkevällä huudolla ja kyynelillä uhrasi rukouksia ja anomuksia sille, joka voi hänet kuolemasta pelastaa; ja hänen rukouksensa kuultiin hänen jumalanpelkonsa tähden.</a:t>
            </a:r>
            <a:endParaRPr lang="en-US" sz="3400" b="1" dirty="0" smtClean="0">
              <a:solidFill>
                <a:srgbClr val="800000"/>
              </a:solidFill>
            </a:endParaRPr>
          </a:p>
        </p:txBody>
      </p:sp>
      <p:pic>
        <p:nvPicPr>
          <p:cNvPr id="1027" name="Picture 3" descr="F:\MIRJAMIN KONE\IVANOV\RUKOUSOPETUSTA ja -PUHEITA\Rukous Jeesuksen nimessä\Jesus_prays2-300x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57200"/>
            <a:ext cx="4343400" cy="507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19065"/>
            <a:ext cx="4114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400" b="1" dirty="0" smtClean="0">
                <a:solidFill>
                  <a:srgbClr val="800000"/>
                </a:solidFill>
              </a:rPr>
              <a:t>Ja niin hän, vaikka oli Poika, </a:t>
            </a:r>
            <a:r>
              <a:rPr lang="fi-FI" sz="3400" b="1" u="sng" dirty="0" smtClean="0">
                <a:solidFill>
                  <a:srgbClr val="800000"/>
                </a:solidFill>
              </a:rPr>
              <a:t>oppi siitä</a:t>
            </a:r>
            <a:r>
              <a:rPr lang="fi-FI" sz="3400" b="1" u="sng" smtClean="0">
                <a:solidFill>
                  <a:srgbClr val="800000"/>
                </a:solidFill>
              </a:rPr>
              <a:t>, </a:t>
            </a:r>
          </a:p>
          <a:p>
            <a:r>
              <a:rPr lang="fi-FI" sz="3400" b="1" u="sng" smtClean="0">
                <a:solidFill>
                  <a:srgbClr val="800000"/>
                </a:solidFill>
              </a:rPr>
              <a:t>mitä hän </a:t>
            </a:r>
            <a:r>
              <a:rPr lang="fi-FI" sz="3400" b="1" u="sng" dirty="0" smtClean="0">
                <a:solidFill>
                  <a:srgbClr val="800000"/>
                </a:solidFill>
              </a:rPr>
              <a:t>kärsi, kuuliaisuuden,</a:t>
            </a:r>
            <a:endParaRPr lang="en-US" sz="3400" b="1" u="sng" dirty="0" smtClean="0">
              <a:solidFill>
                <a:srgbClr val="800000"/>
              </a:solidFill>
            </a:endParaRPr>
          </a:p>
          <a:p>
            <a:r>
              <a:rPr lang="fi-FI" sz="3400" b="1" dirty="0" smtClean="0">
                <a:solidFill>
                  <a:srgbClr val="800000"/>
                </a:solidFill>
              </a:rPr>
              <a:t>ja </a:t>
            </a:r>
            <a:r>
              <a:rPr lang="fi-FI" sz="3400" b="1" u="sng" dirty="0" smtClean="0">
                <a:solidFill>
                  <a:srgbClr val="800000"/>
                </a:solidFill>
              </a:rPr>
              <a:t>kun </a:t>
            </a:r>
            <a:r>
              <a:rPr lang="fi-FI" sz="3400" b="1" u="sng" smtClean="0">
                <a:solidFill>
                  <a:srgbClr val="800000"/>
                </a:solidFill>
              </a:rPr>
              <a:t>oli täydelliseksi </a:t>
            </a:r>
            <a:r>
              <a:rPr lang="fi-FI" sz="3400" b="1" u="sng" dirty="0" smtClean="0">
                <a:solidFill>
                  <a:srgbClr val="800000"/>
                </a:solidFill>
              </a:rPr>
              <a:t>tullut</a:t>
            </a:r>
            <a:r>
              <a:rPr lang="fi-FI" sz="3400" b="1" dirty="0" smtClean="0">
                <a:solidFill>
                  <a:srgbClr val="800000"/>
                </a:solidFill>
              </a:rPr>
              <a:t>, tuli </a:t>
            </a:r>
            <a:r>
              <a:rPr lang="fi-FI" sz="3400" b="1" smtClean="0">
                <a:solidFill>
                  <a:srgbClr val="800000"/>
                </a:solidFill>
              </a:rPr>
              <a:t>hän ian-kaikkisen </a:t>
            </a:r>
            <a:r>
              <a:rPr lang="fi-FI" sz="3400" b="1" dirty="0" smtClean="0">
                <a:solidFill>
                  <a:srgbClr val="800000"/>
                </a:solidFill>
              </a:rPr>
              <a:t>autuuden </a:t>
            </a:r>
            <a:r>
              <a:rPr lang="fi-FI" sz="3400" b="1" smtClean="0">
                <a:solidFill>
                  <a:srgbClr val="800000"/>
                </a:solidFill>
              </a:rPr>
              <a:t>aikaansaajaksi  kaikille</a:t>
            </a:r>
            <a:r>
              <a:rPr lang="fi-FI" sz="3400" b="1" dirty="0" smtClean="0">
                <a:solidFill>
                  <a:srgbClr val="800000"/>
                </a:solidFill>
              </a:rPr>
              <a:t>, jotka ovat hänelle kuuliaiset.</a:t>
            </a:r>
            <a:endParaRPr lang="en-US" sz="3400" b="1" dirty="0" smtClean="0">
              <a:solidFill>
                <a:srgbClr val="800000"/>
              </a:solidFill>
            </a:endParaRPr>
          </a:p>
        </p:txBody>
      </p:sp>
      <p:pic>
        <p:nvPicPr>
          <p:cNvPr id="4" name="Picture 2" descr="F:\MIRJAMIN KONE\IVANOV\RUKOUSOPETUSTA ja -PUHEITA\Rukous Jeesuksen nimessä\passion-of-the-christ-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823369"/>
            <a:ext cx="4876800" cy="4205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 smtClean="0">
                <a:solidFill>
                  <a:srgbClr val="800000"/>
                </a:solidFill>
              </a:rPr>
              <a:t>Jeesus on tuonut Jumalan kunniaan</a:t>
            </a:r>
          </a:p>
          <a:p>
            <a:pPr algn="ctr"/>
            <a:r>
              <a:rPr lang="fi-FI" sz="4000" b="1" dirty="0" smtClean="0">
                <a:solidFill>
                  <a:srgbClr val="800000"/>
                </a:solidFill>
              </a:rPr>
              <a:t>vielä jotain lisää: </a:t>
            </a:r>
          </a:p>
          <a:p>
            <a:pPr algn="ctr"/>
            <a:r>
              <a:rPr lang="fi-FI" sz="4000" b="1" dirty="0" smtClean="0">
                <a:solidFill>
                  <a:srgbClr val="800000"/>
                </a:solidFill>
              </a:rPr>
              <a:t>Hän nöyryytti itsensä ja oli kuuliainen kuolemaan asti IHMISENÄ</a:t>
            </a:r>
          </a:p>
          <a:p>
            <a:pPr algn="ctr"/>
            <a:endParaRPr lang="fi-FI" sz="4000" b="1" dirty="0" smtClean="0">
              <a:solidFill>
                <a:srgbClr val="800000"/>
              </a:solidFill>
            </a:endParaRPr>
          </a:p>
          <a:p>
            <a:pPr algn="ctr"/>
            <a:r>
              <a:rPr lang="fi-FI" sz="4000" b="1" dirty="0" smtClean="0">
                <a:solidFill>
                  <a:srgbClr val="800000"/>
                </a:solidFill>
              </a:rPr>
              <a:t> – SEN TÄHDEN on Isä Jumala hänet korkealle korottanut.</a:t>
            </a:r>
            <a:endParaRPr lang="en-US" sz="4000" dirty="0" smtClean="0">
              <a:solidFill>
                <a:srgbClr val="800000"/>
              </a:solidFill>
            </a:endParaRPr>
          </a:p>
          <a:p>
            <a:pPr algn="ctr"/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81000"/>
            <a:ext cx="8610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smtClean="0">
                <a:solidFill>
                  <a:srgbClr val="800000"/>
                </a:solidFill>
              </a:rPr>
              <a:t>Inhimillisen </a:t>
            </a:r>
            <a:r>
              <a:rPr lang="fi-FI" sz="3600" b="1" smtClean="0">
                <a:solidFill>
                  <a:srgbClr val="800000"/>
                </a:solidFill>
              </a:rPr>
              <a:t>luontonsa puolesta </a:t>
            </a:r>
            <a:r>
              <a:rPr lang="fi-FI" sz="3600" b="1" dirty="0" smtClean="0">
                <a:solidFill>
                  <a:srgbClr val="800000"/>
                </a:solidFill>
              </a:rPr>
              <a:t>Jeesus osoitti täydellistä nöyryyttä, kärsivällisyyttä,  alentumista, kuuliaisuutta  – jotain mitä Jumalan ei olisi edes tarvinnut kokea. </a:t>
            </a:r>
          </a:p>
          <a:p>
            <a:pPr algn="ctr"/>
            <a:endParaRPr lang="fi-FI" sz="2800" smtClean="0">
              <a:solidFill>
                <a:srgbClr val="800000"/>
              </a:solidFill>
            </a:endParaRPr>
          </a:p>
          <a:p>
            <a:pPr algn="ctr"/>
            <a:endParaRPr lang="en-US" sz="2800" dirty="0" smtClean="0">
              <a:solidFill>
                <a:srgbClr val="800000"/>
              </a:solidFill>
            </a:endParaRPr>
          </a:p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Ei ole toista persoonaa, </a:t>
            </a:r>
          </a:p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jolla olisi 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tällaista </a:t>
            </a:r>
          </a:p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täydellisyyttä, puhtautta, </a:t>
            </a:r>
          </a:p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pyhyyttä ja 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jaloutta </a:t>
            </a:r>
          </a:p>
          <a:p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sekä Jumalana että ihmisenä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:\MIRJAMIN KONE\IVANOV\RUKOUSOPETUSTA ja -PUHEITA\Rukous Jeesuksen nimessä 7-11.3.2011\Kuvat\Passin of the Christ COLOR.jpg"/>
          <p:cNvPicPr>
            <a:picLocks noChangeAspect="1" noChangeArrowheads="1"/>
          </p:cNvPicPr>
          <p:nvPr/>
        </p:nvPicPr>
        <p:blipFill>
          <a:blip r:embed="rId2" cstate="print"/>
          <a:srcRect r="4781"/>
          <a:stretch>
            <a:fillRect/>
          </a:stretch>
        </p:blipFill>
        <p:spPr bwMode="auto">
          <a:xfrm>
            <a:off x="6108699" y="3429000"/>
            <a:ext cx="3035301" cy="3006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Miksi Jeesuksen nimi on korkeampi kuin mikään muu nimi?</a:t>
            </a:r>
          </a:p>
          <a:p>
            <a:endParaRPr lang="fi-FI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4000" b="1" dirty="0" smtClean="0">
                <a:solidFill>
                  <a:srgbClr val="800000"/>
                </a:solidFill>
              </a:rPr>
              <a:t>3. SEN VUOKSI, MITÄ HÄN ON </a:t>
            </a:r>
            <a:r>
              <a:rPr lang="fi-FI" sz="4000" b="1" smtClean="0">
                <a:solidFill>
                  <a:srgbClr val="800000"/>
                </a:solidFill>
              </a:rPr>
              <a:t>SAANUT AIKAAN</a:t>
            </a:r>
            <a:endParaRPr lang="fi-FI" sz="4000" b="1" dirty="0" smtClean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810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3600" b="1" smtClean="0">
                <a:solidFill>
                  <a:srgbClr val="800000"/>
                </a:solidFill>
              </a:rPr>
              <a:t>Jeesus on </a:t>
            </a:r>
            <a:r>
              <a:rPr lang="fi-FI" sz="3600" b="1" u="sng" smtClean="0">
                <a:solidFill>
                  <a:srgbClr val="800000"/>
                </a:solidFill>
              </a:rPr>
              <a:t>ansainnut</a:t>
            </a:r>
            <a:r>
              <a:rPr lang="fi-FI" sz="3600" b="1" smtClean="0">
                <a:solidFill>
                  <a:srgbClr val="800000"/>
                </a:solidFill>
              </a:rPr>
              <a:t> kunnian ja arvovallan </a:t>
            </a:r>
            <a:r>
              <a:rPr lang="fi-FI" sz="3600" b="1" u="sng" smtClean="0">
                <a:solidFill>
                  <a:srgbClr val="800000"/>
                </a:solidFill>
              </a:rPr>
              <a:t>ainutlaatuisen tekonsa ja voittonsa vuoksi</a:t>
            </a:r>
            <a:r>
              <a:rPr lang="fi-FI" sz="3600" b="1" smtClean="0">
                <a:solidFill>
                  <a:srgbClr val="800000"/>
                </a:solidFill>
              </a:rPr>
              <a:t>.</a:t>
            </a:r>
            <a:endParaRPr lang="en-US" sz="3600" b="1" dirty="0" smtClean="0">
              <a:solidFill>
                <a:srgbClr val="800000"/>
              </a:solidFill>
            </a:endParaRPr>
          </a:p>
        </p:txBody>
      </p:sp>
      <p:pic>
        <p:nvPicPr>
          <p:cNvPr id="2" name="Picture 2" descr="H:\MIRJAMIN KONE\IVANOV\RUKOUSOPETUSTA ja -PUHEITA\Rukous Jeesuksen nimessä 7-11.3.2011\Kuvat\Cross.The.Passion.jpg"/>
          <p:cNvPicPr>
            <a:picLocks noChangeAspect="1" noChangeArrowheads="1"/>
          </p:cNvPicPr>
          <p:nvPr/>
        </p:nvPicPr>
        <p:blipFill>
          <a:blip r:embed="rId2" cstate="print"/>
          <a:srcRect t="4878" r="3659"/>
          <a:stretch>
            <a:fillRect/>
          </a:stretch>
        </p:blipFill>
        <p:spPr bwMode="auto">
          <a:xfrm>
            <a:off x="5105400" y="3810000"/>
            <a:ext cx="4013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Ilm. 5:5,9  </a:t>
            </a:r>
            <a:r>
              <a:rPr lang="fi-FI" sz="3200" b="1" dirty="0" smtClean="0">
                <a:solidFill>
                  <a:srgbClr val="800000"/>
                </a:solidFill>
              </a:rPr>
              <a:t>...katso, jalopeura Juudan suku-kunnasta, Daavidin juurivesa, on </a:t>
            </a:r>
            <a:r>
              <a:rPr lang="fi-FI" sz="3200" b="1" u="sng" dirty="0" smtClean="0">
                <a:solidFill>
                  <a:srgbClr val="800000"/>
                </a:solidFill>
              </a:rPr>
              <a:t>voittanut.</a:t>
            </a:r>
          </a:p>
          <a:p>
            <a:endParaRPr lang="fi-FI" sz="3200" b="1" u="sng" dirty="0" smtClean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9050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/>
            </a:r>
            <a:br>
              <a:rPr lang="fi-FI" sz="2800" dirty="0" smtClean="0"/>
            </a:br>
            <a:endParaRPr lang="en-US" sz="2800" dirty="0"/>
          </a:p>
        </p:txBody>
      </p:sp>
      <p:pic>
        <p:nvPicPr>
          <p:cNvPr id="8" name="Picture 2" descr="F:\MIRJAMIN KONE\IVANOV\RUKOUSOPETUSTA ja -PUHEITA\Rukous Jeesuksen nimessä\resurrezione_di_gesu.jpg"/>
          <p:cNvPicPr>
            <a:picLocks noChangeAspect="1" noChangeArrowheads="1"/>
          </p:cNvPicPr>
          <p:nvPr/>
        </p:nvPicPr>
        <p:blipFill>
          <a:blip r:embed="rId2" cstate="print"/>
          <a:srcRect l="4663" r="21899" b="9104"/>
          <a:stretch>
            <a:fillRect/>
          </a:stretch>
        </p:blipFill>
        <p:spPr bwMode="auto">
          <a:xfrm>
            <a:off x="4343400" y="1981200"/>
            <a:ext cx="4800600" cy="487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1905000"/>
            <a:ext cx="419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800000"/>
                </a:solidFill>
              </a:rPr>
              <a:t>”</a:t>
            </a:r>
            <a:r>
              <a:rPr lang="fi-FI" sz="3200" b="1" u="sng" dirty="0" smtClean="0">
                <a:solidFill>
                  <a:srgbClr val="800000"/>
                </a:solidFill>
              </a:rPr>
              <a:t>Sinä olet </a:t>
            </a:r>
            <a:r>
              <a:rPr lang="fi-FI" sz="3200" b="1" u="sng" smtClean="0">
                <a:solidFill>
                  <a:srgbClr val="800000"/>
                </a:solidFill>
              </a:rPr>
              <a:t>arvollinen </a:t>
            </a:r>
            <a:r>
              <a:rPr lang="fi-FI" sz="3200" b="1" smtClean="0">
                <a:solidFill>
                  <a:srgbClr val="800000"/>
                </a:solidFill>
              </a:rPr>
              <a:t>--sillä </a:t>
            </a:r>
            <a:r>
              <a:rPr lang="fi-FI" sz="3200" b="1" u="sng" dirty="0" smtClean="0">
                <a:solidFill>
                  <a:srgbClr val="800000"/>
                </a:solidFill>
              </a:rPr>
              <a:t>sinä olet tullut teurastetuksi ja olet verelläsi ostanut</a:t>
            </a:r>
            <a:r>
              <a:rPr lang="fi-FI" sz="3200" b="1" dirty="0" smtClean="0">
                <a:solidFill>
                  <a:srgbClr val="800000"/>
                </a:solidFill>
              </a:rPr>
              <a:t> Jumalalle ihmiset kaikista sukukunnista”</a:t>
            </a:r>
            <a:endParaRPr lang="fi-FI" sz="3200" b="1" u="sng" dirty="0" smtClean="0">
              <a:solidFill>
                <a:srgbClr val="8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MIRJAMIN KONE\IVANOV\RUKOUSOPETUSTA ja -PUHEITA\Rukous Jeesuksen nimessä 7-11.3.2011\Kuvat\Mainokset\ohjelmaslide.jpg"/>
          <p:cNvPicPr>
            <a:picLocks noChangeAspect="1" noChangeArrowheads="1"/>
          </p:cNvPicPr>
          <p:nvPr/>
        </p:nvPicPr>
        <p:blipFill>
          <a:blip r:embed="rId2" cstate="print"/>
          <a:srcRect l="-47"/>
          <a:stretch>
            <a:fillRect/>
          </a:stretch>
        </p:blipFill>
        <p:spPr bwMode="auto">
          <a:xfrm>
            <a:off x="0" y="0"/>
            <a:ext cx="96774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81001"/>
            <a:ext cx="8001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 smtClean="0">
                <a:solidFill>
                  <a:schemeClr val="bg1">
                    <a:lumMod val="95000"/>
                  </a:schemeClr>
                </a:solidFill>
              </a:rPr>
              <a:t>Saamme rukoillessamme </a:t>
            </a:r>
          </a:p>
          <a:p>
            <a:r>
              <a:rPr lang="fi-FI" sz="4400" b="1" dirty="0" smtClean="0">
                <a:solidFill>
                  <a:schemeClr val="bg1">
                    <a:lumMod val="95000"/>
                  </a:schemeClr>
                </a:solidFill>
              </a:rPr>
              <a:t>lausua kaikkein korkeinta olemassaolevaa nimeä!</a:t>
            </a:r>
          </a:p>
          <a:p>
            <a:endParaRPr lang="fi-FI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Jeesus Kristus on asetettu</a:t>
            </a:r>
          </a:p>
          <a:p>
            <a:r>
              <a:rPr lang="fi-FI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”korkeammalle kaikkea</a:t>
            </a:r>
          </a:p>
          <a:p>
            <a:r>
              <a:rPr lang="fi-FI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hallitusta ja valtaa ja voimaa ja </a:t>
            </a:r>
          </a:p>
          <a:p>
            <a:r>
              <a:rPr lang="fi-FI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herrautta ja jokaista nimeä, </a:t>
            </a:r>
          </a:p>
          <a:p>
            <a:r>
              <a:rPr lang="fi-FI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mikä mainitaan, ei ainoastaan tässä maailmanajassa, vaan myös tulevassa.”</a:t>
            </a:r>
          </a:p>
          <a:p>
            <a:r>
              <a:rPr lang="fi-FI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Ef. 1:21-22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447800" y="381000"/>
            <a:ext cx="6019800" cy="58674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0"/>
            <a:ext cx="8839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</a:rPr>
              <a:t>Rukouksen suhde </a:t>
            </a:r>
          </a:p>
          <a:p>
            <a:r>
              <a:rPr lang="fi-FI" sz="4800" b="1" smtClean="0">
                <a:solidFill>
                  <a:schemeClr val="accent6">
                    <a:lumMod val="75000"/>
                  </a:schemeClr>
                </a:solidFill>
              </a:rPr>
              <a:t>Jumalan kolminaisuuteen </a:t>
            </a:r>
            <a:endParaRPr lang="fi-FI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2800" b="1" dirty="0" smtClean="0">
              <a:solidFill>
                <a:srgbClr val="0033CC"/>
              </a:solidFill>
            </a:endParaRPr>
          </a:p>
          <a:p>
            <a:r>
              <a:rPr lang="fi-FI" sz="3300" b="1" i="1" dirty="0" smtClean="0">
                <a:solidFill>
                  <a:schemeClr val="accent6">
                    <a:lumMod val="75000"/>
                  </a:schemeClr>
                </a:solidFill>
              </a:rPr>
              <a:t>Joh. 16:23 </a:t>
            </a:r>
            <a:r>
              <a:rPr lang="fi-FI" sz="3300" b="1" dirty="0" smtClean="0">
                <a:solidFill>
                  <a:srgbClr val="800000"/>
                </a:solidFill>
              </a:rPr>
              <a:t>Jos te </a:t>
            </a:r>
            <a:r>
              <a:rPr lang="fi-FI" sz="3300" b="1" u="sng" dirty="0" smtClean="0">
                <a:solidFill>
                  <a:srgbClr val="800000"/>
                </a:solidFill>
              </a:rPr>
              <a:t>anotte jotakin Isältä</a:t>
            </a:r>
            <a:r>
              <a:rPr lang="fi-FI" sz="3300" b="1" dirty="0" smtClean="0">
                <a:solidFill>
                  <a:srgbClr val="800000"/>
                </a:solidFill>
              </a:rPr>
              <a:t>, on hän sen teille antava </a:t>
            </a:r>
            <a:r>
              <a:rPr lang="fi-FI" sz="3300" b="1" u="sng" dirty="0" smtClean="0">
                <a:solidFill>
                  <a:srgbClr val="800000"/>
                </a:solidFill>
              </a:rPr>
              <a:t>minun nimessäni. </a:t>
            </a:r>
            <a:r>
              <a:rPr lang="fi-FI" sz="2800" b="1" smtClean="0">
                <a:solidFill>
                  <a:srgbClr val="800000"/>
                </a:solidFill>
              </a:rPr>
              <a:t/>
            </a:r>
            <a:br>
              <a:rPr lang="fi-FI" sz="2800" b="1" smtClean="0">
                <a:solidFill>
                  <a:srgbClr val="800000"/>
                </a:solidFill>
              </a:rPr>
            </a:br>
            <a:endParaRPr lang="fi-FI" sz="2800" b="1" smtClean="0">
              <a:solidFill>
                <a:srgbClr val="800000"/>
              </a:solidFill>
            </a:endParaRPr>
          </a:p>
          <a:p>
            <a:r>
              <a:rPr lang="fi-FI" sz="3300" b="1" i="1" smtClean="0">
                <a:solidFill>
                  <a:schemeClr val="accent6">
                    <a:lumMod val="75000"/>
                  </a:schemeClr>
                </a:solidFill>
              </a:rPr>
              <a:t>Joh</a:t>
            </a:r>
            <a:r>
              <a:rPr lang="fi-FI" sz="3300" b="1" i="1" dirty="0" smtClean="0">
                <a:solidFill>
                  <a:schemeClr val="accent6">
                    <a:lumMod val="75000"/>
                  </a:schemeClr>
                </a:solidFill>
              </a:rPr>
              <a:t>. 4:20 </a:t>
            </a:r>
            <a:r>
              <a:rPr lang="fi-FI" sz="3300" b="1" dirty="0" smtClean="0">
                <a:solidFill>
                  <a:srgbClr val="800000"/>
                </a:solidFill>
              </a:rPr>
              <a:t>Mutta tulee aika ja on jo, jolloin totiset rukoilijat </a:t>
            </a:r>
            <a:r>
              <a:rPr lang="fi-FI" sz="3300" b="1" u="sng" dirty="0" smtClean="0">
                <a:solidFill>
                  <a:srgbClr val="800000"/>
                </a:solidFill>
              </a:rPr>
              <a:t>rukoilevat Isää hengessä </a:t>
            </a:r>
            <a:r>
              <a:rPr lang="fi-FI" sz="3300" b="1" dirty="0" smtClean="0">
                <a:solidFill>
                  <a:srgbClr val="800000"/>
                </a:solidFill>
              </a:rPr>
              <a:t>ja totuudessa</a:t>
            </a:r>
            <a:endParaRPr lang="fi-FI" sz="3000" b="1" dirty="0" smtClean="0">
              <a:solidFill>
                <a:srgbClr val="800000"/>
              </a:solidFill>
            </a:endParaRPr>
          </a:p>
          <a:p>
            <a:endParaRPr lang="fi-FI" sz="2800" b="1" dirty="0" smtClean="0">
              <a:solidFill>
                <a:srgbClr val="800000"/>
              </a:solidFill>
            </a:endParaRPr>
          </a:p>
          <a:p>
            <a:r>
              <a:rPr lang="fi-FI" sz="3300" b="1" i="1" dirty="0" smtClean="0">
                <a:solidFill>
                  <a:schemeClr val="accent6">
                    <a:lumMod val="75000"/>
                  </a:schemeClr>
                </a:solidFill>
              </a:rPr>
              <a:t>Juuda 20  </a:t>
            </a:r>
            <a:r>
              <a:rPr lang="fi-FI" sz="3300" b="1" i="1" dirty="0" smtClean="0">
                <a:solidFill>
                  <a:srgbClr val="800000"/>
                </a:solidFill>
              </a:rPr>
              <a:t>-- </a:t>
            </a:r>
            <a:r>
              <a:rPr lang="fi-FI" sz="3300" b="1" dirty="0" smtClean="0">
                <a:solidFill>
                  <a:srgbClr val="800000"/>
                </a:solidFill>
              </a:rPr>
              <a:t>rukoilkaa </a:t>
            </a:r>
            <a:r>
              <a:rPr lang="fi-FI" sz="3300" b="1" u="sng" smtClean="0">
                <a:solidFill>
                  <a:srgbClr val="800000"/>
                </a:solidFill>
              </a:rPr>
              <a:t>Pyhässä Hengessä</a:t>
            </a:r>
            <a:endParaRPr lang="fi-FI" sz="3000" b="1" u="sng" smtClean="0">
              <a:solidFill>
                <a:srgbClr val="800000"/>
              </a:solidFill>
            </a:endParaRPr>
          </a:p>
          <a:p>
            <a:endParaRPr lang="fi-FI" sz="2800" b="1" u="sng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fi-FI" sz="3300" b="1" i="1" smtClean="0">
                <a:solidFill>
                  <a:schemeClr val="accent6">
                    <a:lumMod val="75000"/>
                  </a:schemeClr>
                </a:solidFill>
              </a:rPr>
              <a:t>Ef. 6:18 </a:t>
            </a:r>
            <a:r>
              <a:rPr lang="fi-FI" sz="3200" b="1" i="1" smtClean="0">
                <a:solidFill>
                  <a:srgbClr val="800000"/>
                </a:solidFill>
              </a:rPr>
              <a:t>--</a:t>
            </a:r>
            <a:r>
              <a:rPr lang="fi-FI" sz="3200" b="1" smtClean="0">
                <a:solidFill>
                  <a:srgbClr val="800000"/>
                </a:solidFill>
              </a:rPr>
              <a:t> tehkää tämä kaikella rukouksella ja anomisella, rukoillen joka aika </a:t>
            </a:r>
            <a:r>
              <a:rPr lang="fi-FI" sz="3200" b="1" u="sng" smtClean="0">
                <a:solidFill>
                  <a:srgbClr val="800000"/>
                </a:solidFill>
              </a:rPr>
              <a:t>Hengessä</a:t>
            </a:r>
            <a:endParaRPr lang="fi-FI" sz="3200" b="1" i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447800" y="381000"/>
            <a:ext cx="6019800" cy="58674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228600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UT:n 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opetuksessa rukouksesta mainitaan selvästi Jumalan kolme persoonaa: </a:t>
            </a:r>
          </a:p>
          <a:p>
            <a:pPr algn="ctr"/>
            <a:endParaRPr lang="fi-FI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i-FI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i-FI" sz="6000" b="1" dirty="0" smtClean="0">
                <a:solidFill>
                  <a:srgbClr val="800000"/>
                </a:solidFill>
              </a:rPr>
              <a:t>Rukoilemme Isää</a:t>
            </a:r>
          </a:p>
          <a:p>
            <a:pPr algn="ctr"/>
            <a:r>
              <a:rPr lang="fi-FI" sz="6000" b="1" dirty="0" smtClean="0">
                <a:solidFill>
                  <a:srgbClr val="800000"/>
                </a:solidFill>
              </a:rPr>
              <a:t>Jeesuksen nimessä</a:t>
            </a:r>
          </a:p>
          <a:p>
            <a:pPr algn="ctr"/>
            <a:r>
              <a:rPr lang="fi-FI" sz="6000" b="1" dirty="0" smtClean="0">
                <a:solidFill>
                  <a:srgbClr val="800000"/>
                </a:solidFill>
              </a:rPr>
              <a:t>Pyhässä Hengessä.</a:t>
            </a:r>
            <a:endParaRPr lang="fi-FI" sz="6000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447800" y="381000"/>
            <a:ext cx="6019800" cy="58674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915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u="sng" smtClean="0">
                <a:solidFill>
                  <a:schemeClr val="accent6">
                    <a:lumMod val="75000"/>
                  </a:schemeClr>
                </a:solidFill>
              </a:rPr>
              <a:t>Raamatun Jumalan lyhyt määritelmä:</a:t>
            </a:r>
            <a:endParaRPr lang="fi-FI" sz="34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pPr algn="ctr"/>
            <a:r>
              <a:rPr lang="fi-FI" sz="3400" b="1" dirty="0" smtClean="0">
                <a:solidFill>
                  <a:srgbClr val="800000"/>
                </a:solidFill>
              </a:rPr>
              <a:t>Iankaikkinen, rajattoman voimakas, </a:t>
            </a:r>
          </a:p>
          <a:p>
            <a:pPr algn="ctr"/>
            <a:r>
              <a:rPr lang="fi-FI" sz="3400" b="1" dirty="0" smtClean="0">
                <a:solidFill>
                  <a:srgbClr val="800000"/>
                </a:solidFill>
              </a:rPr>
              <a:t>viisas ja täydellisen hyvä henki, </a:t>
            </a:r>
          </a:p>
          <a:p>
            <a:pPr algn="ctr"/>
            <a:r>
              <a:rPr lang="fi-FI" sz="3400" b="1" dirty="0" smtClean="0">
                <a:solidFill>
                  <a:srgbClr val="800000"/>
                </a:solidFill>
              </a:rPr>
              <a:t>joka on luonut maailmankaikkeuden </a:t>
            </a:r>
          </a:p>
          <a:p>
            <a:pPr algn="ctr"/>
            <a:r>
              <a:rPr lang="fi-FI" sz="3400" b="1" dirty="0" smtClean="0">
                <a:solidFill>
                  <a:srgbClr val="800000"/>
                </a:solidFill>
              </a:rPr>
              <a:t>ja tarjoaa ihmiselle iankaikkisen elämän.</a:t>
            </a:r>
          </a:p>
          <a:p>
            <a:endParaRPr lang="fi-FI" sz="3400" dirty="0" smtClean="0">
              <a:solidFill>
                <a:srgbClr val="0033CC"/>
              </a:solidFill>
            </a:endParaRPr>
          </a:p>
          <a:p>
            <a:pPr algn="ctr"/>
            <a:r>
              <a:rPr lang="fi-FI" sz="3400" b="1" u="sng" dirty="0" smtClean="0">
                <a:solidFill>
                  <a:schemeClr val="accent6">
                    <a:lumMod val="75000"/>
                  </a:schemeClr>
                </a:solidFill>
              </a:rPr>
              <a:t>UT:ssa ilmoitus Jumalasta laajenee:</a:t>
            </a:r>
          </a:p>
          <a:p>
            <a:pPr algn="ctr"/>
            <a:endParaRPr lang="fi-FI" b="1" smtClean="0">
              <a:solidFill>
                <a:srgbClr val="800000"/>
              </a:solidFill>
            </a:endParaRPr>
          </a:p>
          <a:p>
            <a:pPr algn="ctr"/>
            <a:r>
              <a:rPr lang="fi-FI" sz="3400" b="1" smtClean="0">
                <a:solidFill>
                  <a:srgbClr val="800000"/>
                </a:solidFill>
              </a:rPr>
              <a:t>Jumala </a:t>
            </a:r>
            <a:r>
              <a:rPr lang="fi-FI" sz="3400" b="1" dirty="0" smtClean="0">
                <a:solidFill>
                  <a:srgbClr val="800000"/>
                </a:solidFill>
              </a:rPr>
              <a:t>on Henki, </a:t>
            </a:r>
          </a:p>
          <a:p>
            <a:pPr algn="ctr"/>
            <a:r>
              <a:rPr lang="fi-FI" sz="3400" b="1" dirty="0" smtClean="0">
                <a:solidFill>
                  <a:srgbClr val="800000"/>
                </a:solidFill>
              </a:rPr>
              <a:t>jolla on kolme persoonaa.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447800" y="381000"/>
            <a:ext cx="6019800" cy="58674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876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u="sng" dirty="0" smtClean="0">
                <a:solidFill>
                  <a:schemeClr val="accent6">
                    <a:lumMod val="75000"/>
                  </a:schemeClr>
                </a:solidFill>
              </a:rPr>
              <a:t>Joitakin UT:n kohtia, joissa mainitaan Jumalan kolme persoonaa:</a:t>
            </a:r>
          </a:p>
          <a:p>
            <a:endParaRPr lang="fi-FI" sz="2400" b="1" u="sng" dirty="0" smtClean="0">
              <a:solidFill>
                <a:srgbClr val="0033CC"/>
              </a:solidFill>
            </a:endParaRPr>
          </a:p>
          <a:p>
            <a:r>
              <a:rPr lang="fi-FI" sz="3200" b="1" dirty="0" smtClean="0">
                <a:solidFill>
                  <a:srgbClr val="0033CC"/>
                </a:solidFill>
              </a:rPr>
              <a:t> </a:t>
            </a:r>
            <a:endParaRPr lang="en-US" sz="3200" dirty="0" smtClean="0">
              <a:solidFill>
                <a:srgbClr val="0033CC"/>
              </a:solidFill>
            </a:endParaRPr>
          </a:p>
          <a:p>
            <a:r>
              <a:rPr lang="fi-FI" sz="3200" b="1" dirty="0" smtClean="0">
                <a:solidFill>
                  <a:srgbClr val="800000"/>
                </a:solidFill>
              </a:rPr>
              <a:t>Joh</a:t>
            </a:r>
            <a:r>
              <a:rPr lang="fi-FI" sz="3200" b="1" smtClean="0">
                <a:solidFill>
                  <a:srgbClr val="800000"/>
                </a:solidFill>
              </a:rPr>
              <a:t>. 14:6-7,17: </a:t>
            </a:r>
            <a:r>
              <a:rPr lang="fi-FI" sz="3200" b="1" dirty="0" smtClean="0">
                <a:solidFill>
                  <a:srgbClr val="0033CC"/>
                </a:solidFill>
              </a:rPr>
              <a:t>Minä </a:t>
            </a:r>
            <a:r>
              <a:rPr lang="fi-FI" sz="3200" b="1" dirty="0" smtClean="0">
                <a:solidFill>
                  <a:srgbClr val="800000"/>
                </a:solidFill>
              </a:rPr>
              <a:t>olen rukoileva </a:t>
            </a:r>
            <a:r>
              <a:rPr lang="fi-FI" sz="3200" b="1" dirty="0" smtClean="0">
                <a:solidFill>
                  <a:srgbClr val="FF0000"/>
                </a:solidFill>
              </a:rPr>
              <a:t>Isää</a:t>
            </a:r>
            <a:r>
              <a:rPr lang="fi-FI" sz="3200" b="1" dirty="0" smtClean="0">
                <a:solidFill>
                  <a:srgbClr val="800000"/>
                </a:solidFill>
              </a:rPr>
              <a:t>, ja </a:t>
            </a:r>
            <a:r>
              <a:rPr lang="fi-FI" sz="3200" b="1" dirty="0" smtClean="0">
                <a:solidFill>
                  <a:srgbClr val="FF0000"/>
                </a:solidFill>
              </a:rPr>
              <a:t>hän</a:t>
            </a:r>
            <a:r>
              <a:rPr lang="fi-FI" sz="3200" b="1" dirty="0" smtClean="0">
                <a:solidFill>
                  <a:srgbClr val="0033CC"/>
                </a:solidFill>
              </a:rPr>
              <a:t> </a:t>
            </a:r>
            <a:r>
              <a:rPr lang="fi-FI" sz="3200" b="1" dirty="0" smtClean="0">
                <a:solidFill>
                  <a:srgbClr val="800000"/>
                </a:solidFill>
              </a:rPr>
              <a:t>antaa teille </a:t>
            </a:r>
            <a:r>
              <a:rPr lang="fi-FI" sz="3200" b="1" dirty="0" smtClean="0">
                <a:solidFill>
                  <a:srgbClr val="00B050"/>
                </a:solidFill>
              </a:rPr>
              <a:t>toisen Puolustajan </a:t>
            </a:r>
            <a:r>
              <a:rPr lang="fi-FI" sz="3200" b="1" dirty="0" smtClean="0">
                <a:solidFill>
                  <a:srgbClr val="800000"/>
                </a:solidFill>
              </a:rPr>
              <a:t>olemaan teidän kanssanne iankaikkisesti, </a:t>
            </a:r>
            <a:r>
              <a:rPr lang="fi-FI" sz="3200" b="1" smtClean="0">
                <a:solidFill>
                  <a:srgbClr val="00B050"/>
                </a:solidFill>
              </a:rPr>
              <a:t>totuuden Hengen --</a:t>
            </a:r>
            <a:endParaRPr lang="fi-FI" sz="3200" b="1" dirty="0" smtClean="0">
              <a:solidFill>
                <a:srgbClr val="00B050"/>
              </a:solidFill>
            </a:endParaRPr>
          </a:p>
          <a:p>
            <a:endParaRPr lang="fi-FI" sz="3200" b="1" dirty="0" smtClean="0">
              <a:solidFill>
                <a:srgbClr val="00B050"/>
              </a:solidFill>
            </a:endParaRPr>
          </a:p>
          <a:p>
            <a:r>
              <a:rPr lang="fi-FI" sz="3200" b="1" i="1" smtClean="0">
                <a:solidFill>
                  <a:srgbClr val="800000"/>
                </a:solidFill>
              </a:rPr>
              <a:t>Room 8:11</a:t>
            </a:r>
            <a:r>
              <a:rPr lang="fi-FI" sz="3200" b="1" smtClean="0">
                <a:solidFill>
                  <a:srgbClr val="800000"/>
                </a:solidFill>
              </a:rPr>
              <a:t>: Jos </a:t>
            </a:r>
            <a:r>
              <a:rPr lang="fi-FI" sz="3200" b="1" dirty="0" smtClean="0">
                <a:solidFill>
                  <a:srgbClr val="800000"/>
                </a:solidFill>
              </a:rPr>
              <a:t>nyt </a:t>
            </a:r>
            <a:r>
              <a:rPr lang="fi-FI" sz="3200" b="1" dirty="0" smtClean="0">
                <a:solidFill>
                  <a:srgbClr val="FF0000"/>
                </a:solidFill>
              </a:rPr>
              <a:t>hänen</a:t>
            </a:r>
            <a:r>
              <a:rPr lang="fi-FI" sz="3200" b="1" dirty="0" smtClean="0">
                <a:solidFill>
                  <a:srgbClr val="0033CC"/>
                </a:solidFill>
              </a:rPr>
              <a:t> </a:t>
            </a:r>
            <a:r>
              <a:rPr lang="fi-FI" sz="3200" b="1" dirty="0" smtClean="0">
                <a:solidFill>
                  <a:srgbClr val="00B050"/>
                </a:solidFill>
              </a:rPr>
              <a:t>Henkensä</a:t>
            </a:r>
            <a:r>
              <a:rPr lang="fi-FI" sz="3200" b="1" dirty="0" smtClean="0">
                <a:solidFill>
                  <a:srgbClr val="800000"/>
                </a:solidFill>
              </a:rPr>
              <a:t>, </a:t>
            </a:r>
            <a:r>
              <a:rPr lang="fi-FI" sz="3200" b="1" dirty="0" smtClean="0">
                <a:solidFill>
                  <a:srgbClr val="FF0000"/>
                </a:solidFill>
              </a:rPr>
              <a:t>hänen</a:t>
            </a:r>
            <a:r>
              <a:rPr lang="fi-FI" sz="3200" b="1" dirty="0" smtClean="0">
                <a:solidFill>
                  <a:srgbClr val="800000"/>
                </a:solidFill>
              </a:rPr>
              <a:t>, joka herätti</a:t>
            </a:r>
            <a:r>
              <a:rPr lang="fi-FI" sz="3200" b="1" dirty="0" smtClean="0">
                <a:solidFill>
                  <a:srgbClr val="0033CC"/>
                </a:solidFill>
              </a:rPr>
              <a:t> Jeesuksen</a:t>
            </a:r>
            <a:r>
              <a:rPr lang="fi-FI" sz="3200" b="1" dirty="0" smtClean="0">
                <a:solidFill>
                  <a:srgbClr val="FFC000"/>
                </a:solidFill>
              </a:rPr>
              <a:t> </a:t>
            </a:r>
            <a:r>
              <a:rPr lang="fi-FI" sz="3200" b="1" dirty="0" smtClean="0">
                <a:solidFill>
                  <a:srgbClr val="800000"/>
                </a:solidFill>
              </a:rPr>
              <a:t>kuolleista, asuu teissä, </a:t>
            </a:r>
            <a:r>
              <a:rPr lang="fi-FI" sz="3200" b="1" smtClean="0">
                <a:solidFill>
                  <a:srgbClr val="800000"/>
                </a:solidFill>
              </a:rPr>
              <a:t>niin </a:t>
            </a:r>
            <a:r>
              <a:rPr lang="fi-FI" sz="3200" b="1" smtClean="0">
                <a:solidFill>
                  <a:srgbClr val="FF0000"/>
                </a:solidFill>
              </a:rPr>
              <a:t>hän</a:t>
            </a:r>
            <a:r>
              <a:rPr lang="fi-FI" sz="3200" b="1" smtClean="0">
                <a:solidFill>
                  <a:srgbClr val="800000"/>
                </a:solidFill>
              </a:rPr>
              <a:t> ,</a:t>
            </a:r>
            <a:r>
              <a:rPr lang="fi-FI" sz="3200" b="1" smtClean="0">
                <a:solidFill>
                  <a:srgbClr val="0033CC"/>
                </a:solidFill>
              </a:rPr>
              <a:t> </a:t>
            </a:r>
            <a:r>
              <a:rPr lang="fi-FI" sz="3200" b="1" dirty="0" smtClean="0">
                <a:solidFill>
                  <a:srgbClr val="800000"/>
                </a:solidFill>
              </a:rPr>
              <a:t>joka herätti kuolleista </a:t>
            </a:r>
            <a:r>
              <a:rPr lang="fi-FI" sz="3200" b="1" dirty="0" smtClean="0">
                <a:solidFill>
                  <a:srgbClr val="0033CC"/>
                </a:solidFill>
              </a:rPr>
              <a:t>Kristuksen Jeesuksen, </a:t>
            </a:r>
            <a:r>
              <a:rPr lang="fi-FI" sz="3200" b="1" dirty="0" smtClean="0">
                <a:solidFill>
                  <a:srgbClr val="800000"/>
                </a:solidFill>
              </a:rPr>
              <a:t>on eläväksitekevä myös teidän kuolevaiset ruumiinne</a:t>
            </a:r>
            <a:r>
              <a:rPr lang="fi-FI" sz="3200" b="1" dirty="0" smtClean="0">
                <a:solidFill>
                  <a:srgbClr val="0033CC"/>
                </a:solidFill>
              </a:rPr>
              <a:t> </a:t>
            </a:r>
            <a:r>
              <a:rPr lang="fi-FI" sz="3200" b="1" dirty="0" smtClean="0">
                <a:solidFill>
                  <a:srgbClr val="00B050"/>
                </a:solidFill>
              </a:rPr>
              <a:t>Henkensä</a:t>
            </a:r>
            <a:r>
              <a:rPr lang="fi-FI" sz="3200" b="1" dirty="0" smtClean="0">
                <a:solidFill>
                  <a:srgbClr val="0033CC"/>
                </a:solidFill>
              </a:rPr>
              <a:t> </a:t>
            </a:r>
            <a:r>
              <a:rPr lang="fi-FI" sz="3200" b="1" dirty="0" smtClean="0">
                <a:solidFill>
                  <a:srgbClr val="800000"/>
                </a:solidFill>
              </a:rPr>
              <a:t>kautta, joka teissä asuu.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447800" y="381000"/>
            <a:ext cx="6019800" cy="58674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458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UT:ssa Isällä ja Pojalla on oma jumalallinen ”arvonimi”</a:t>
            </a:r>
          </a:p>
          <a:p>
            <a:endParaRPr lang="fi-FI" sz="2400" b="1" dirty="0" smtClean="0">
              <a:solidFill>
                <a:srgbClr val="800000"/>
              </a:solidFill>
            </a:endParaRPr>
          </a:p>
          <a:p>
            <a:r>
              <a:rPr lang="fi-FI" sz="3200" b="1" u="sng" dirty="0" smtClean="0">
                <a:solidFill>
                  <a:srgbClr val="800000"/>
                </a:solidFill>
              </a:rPr>
              <a:t>Isä: </a:t>
            </a:r>
          </a:p>
          <a:p>
            <a:r>
              <a:rPr lang="fi-FI" sz="3200" b="1" dirty="0" smtClean="0">
                <a:solidFill>
                  <a:srgbClr val="800000"/>
                </a:solidFill>
              </a:rPr>
              <a:t> ”Isä”, ”Isä Jumala” </a:t>
            </a:r>
            <a:r>
              <a:rPr lang="fi-FI" sz="3200" b="1" smtClean="0">
                <a:solidFill>
                  <a:srgbClr val="800000"/>
                </a:solidFill>
              </a:rPr>
              <a:t>tai vain ”Jumala” </a:t>
            </a:r>
          </a:p>
          <a:p>
            <a:r>
              <a:rPr lang="fi-FI" sz="3200" b="1" smtClean="0">
                <a:solidFill>
                  <a:srgbClr val="800000"/>
                </a:solidFill>
              </a:rPr>
              <a:t>(</a:t>
            </a:r>
            <a:r>
              <a:rPr lang="fi-FI" sz="3200" b="1" dirty="0" smtClean="0">
                <a:solidFill>
                  <a:srgbClr val="800000"/>
                </a:solidFill>
              </a:rPr>
              <a:t>kreik. </a:t>
            </a:r>
            <a:r>
              <a:rPr lang="fi-FI" sz="3200" b="1" smtClean="0">
                <a:solidFill>
                  <a:srgbClr val="800000"/>
                </a:solidFill>
              </a:rPr>
              <a:t>THEOS). </a:t>
            </a:r>
            <a:r>
              <a:rPr lang="fi-FI" sz="3200" b="1" dirty="0" smtClean="0">
                <a:solidFill>
                  <a:srgbClr val="800000"/>
                </a:solidFill>
              </a:rPr>
              <a:t>Usein kun UT käyttää sanaa ”Jumala”, tarkoitetaan  Isää. </a:t>
            </a:r>
          </a:p>
          <a:p>
            <a:endParaRPr lang="fi-FI" sz="2400" b="1" dirty="0" smtClean="0">
              <a:solidFill>
                <a:srgbClr val="800000"/>
              </a:solidFill>
            </a:endParaRPr>
          </a:p>
          <a:p>
            <a:r>
              <a:rPr lang="fi-FI" sz="3200" b="1" u="sng" dirty="0" smtClean="0">
                <a:solidFill>
                  <a:srgbClr val="800000"/>
                </a:solidFill>
              </a:rPr>
              <a:t>Jeesus: </a:t>
            </a:r>
          </a:p>
          <a:p>
            <a:r>
              <a:rPr lang="fi-FI" sz="3200" b="1" dirty="0" smtClean="0">
                <a:solidFill>
                  <a:srgbClr val="800000"/>
                </a:solidFill>
              </a:rPr>
              <a:t>”Herra”  kreik. KYRIOS (sama sana kuin Jumalan nimi ”Jahve” kreikkalaisessa </a:t>
            </a:r>
            <a:r>
              <a:rPr lang="fi-FI" sz="3200" b="1" smtClean="0">
                <a:solidFill>
                  <a:srgbClr val="800000"/>
                </a:solidFill>
              </a:rPr>
              <a:t>Vanhassa testa-mentissa </a:t>
            </a:r>
            <a:r>
              <a:rPr lang="fi-FI" sz="3200" b="1" dirty="0" smtClean="0">
                <a:solidFill>
                  <a:srgbClr val="800000"/>
                </a:solidFill>
              </a:rPr>
              <a:t>n. 200 </a:t>
            </a:r>
            <a:r>
              <a:rPr lang="fi-FI" sz="3200" b="1" smtClean="0">
                <a:solidFill>
                  <a:srgbClr val="800000"/>
                </a:solidFill>
              </a:rPr>
              <a:t>eKr) – äärettömän korkea jumalallinen arvonimi</a:t>
            </a:r>
            <a:endParaRPr lang="fi-FI" sz="3200" b="1" dirty="0" smtClean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76200"/>
            <a:ext cx="8763000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Miten voimme ymmärtää kolminaisuuden?</a:t>
            </a:r>
            <a:endParaRPr lang="fi-FI" sz="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900" b="1" dirty="0" smtClean="0">
              <a:solidFill>
                <a:srgbClr val="0033CC"/>
              </a:solidFill>
            </a:endParaRPr>
          </a:p>
          <a:p>
            <a:endParaRPr lang="fi-FI" sz="900" b="1" dirty="0" smtClean="0">
              <a:solidFill>
                <a:srgbClr val="0033CC"/>
              </a:solidFill>
            </a:endParaRPr>
          </a:p>
          <a:p>
            <a:r>
              <a:rPr lang="fi-FI" sz="900" b="1" dirty="0" smtClean="0">
                <a:solidFill>
                  <a:srgbClr val="0033CC"/>
                </a:solidFill>
              </a:rPr>
              <a:t>                    </a:t>
            </a:r>
            <a:r>
              <a:rPr lang="fi-FI" sz="3200" b="1" dirty="0" smtClean="0">
                <a:solidFill>
                  <a:srgbClr val="0033CC"/>
                </a:solidFill>
              </a:rPr>
              <a:t>JUMALA				</a:t>
            </a:r>
            <a:endParaRPr lang="fi-FI" sz="3200" b="1" dirty="0" smtClean="0">
              <a:solidFill>
                <a:srgbClr val="990099"/>
              </a:solidFill>
            </a:endParaRPr>
          </a:p>
          <a:p>
            <a:r>
              <a:rPr lang="fi-FI" sz="3200" b="1" dirty="0" smtClean="0">
                <a:solidFill>
                  <a:srgbClr val="0033CC"/>
                </a:solidFill>
              </a:rPr>
              <a:t>	    				                                            					 </a:t>
            </a:r>
          </a:p>
          <a:p>
            <a:endParaRPr lang="fi-FI" sz="1600" b="1" dirty="0" smtClean="0">
              <a:solidFill>
                <a:srgbClr val="0033CC"/>
              </a:solidFill>
            </a:endParaRPr>
          </a:p>
          <a:p>
            <a:r>
              <a:rPr lang="fi-FI" sz="3200" b="1" dirty="0" smtClean="0">
                <a:solidFill>
                  <a:srgbClr val="0033CC"/>
                </a:solidFill>
              </a:rPr>
              <a:t>                                             IHMINEN</a:t>
            </a:r>
          </a:p>
          <a:p>
            <a:endParaRPr lang="fi-FI" sz="3200" b="1" dirty="0" smtClean="0">
              <a:solidFill>
                <a:srgbClr val="0033CC"/>
              </a:solidFill>
            </a:endParaRPr>
          </a:p>
          <a:p>
            <a:endParaRPr lang="fi-FI" sz="3200" b="1" dirty="0" smtClean="0">
              <a:solidFill>
                <a:srgbClr val="0033CC"/>
              </a:solidFill>
            </a:endParaRPr>
          </a:p>
          <a:p>
            <a:endParaRPr lang="fi-FI" sz="3200" b="1" dirty="0" smtClean="0">
              <a:solidFill>
                <a:srgbClr val="0033CC"/>
              </a:solidFill>
            </a:endParaRPr>
          </a:p>
          <a:p>
            <a:endParaRPr lang="fi-FI" sz="900" b="1" dirty="0" smtClean="0">
              <a:solidFill>
                <a:srgbClr val="0033CC"/>
              </a:solidFill>
            </a:endParaRPr>
          </a:p>
          <a:p>
            <a:endParaRPr lang="fi-FI" sz="900" b="1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i-FI" sz="3200" b="1" dirty="0" smtClean="0">
                <a:solidFill>
                  <a:srgbClr val="800000"/>
                </a:solidFill>
              </a:rPr>
              <a:t> Yksi henki, kolme tietoisuuden keskusta.</a:t>
            </a:r>
          </a:p>
          <a:p>
            <a:pPr>
              <a:buFont typeface="Wingdings" pitchFamily="2" charset="2"/>
              <a:buChar char="ü"/>
            </a:pPr>
            <a:r>
              <a:rPr lang="fi-FI" sz="3200" b="1" dirty="0" smtClean="0">
                <a:solidFill>
                  <a:srgbClr val="800000"/>
                </a:solidFill>
              </a:rPr>
              <a:t> Kolme persoonaa olleet olemassa iankaikkisesti.</a:t>
            </a:r>
          </a:p>
          <a:p>
            <a:pPr>
              <a:buFont typeface="Wingdings" pitchFamily="2" charset="2"/>
              <a:buChar char="ü"/>
            </a:pPr>
            <a:r>
              <a:rPr lang="fi-FI" sz="3200" b="1" dirty="0" smtClean="0">
                <a:solidFill>
                  <a:srgbClr val="800000"/>
                </a:solidFill>
              </a:rPr>
              <a:t> Kolmen persoonan välillä täydellinen </a:t>
            </a:r>
            <a:r>
              <a:rPr lang="fi-FI" sz="3200" b="1" smtClean="0">
                <a:solidFill>
                  <a:srgbClr val="800000"/>
                </a:solidFill>
              </a:rPr>
              <a:t>rakkaus,</a:t>
            </a:r>
          </a:p>
          <a:p>
            <a:r>
              <a:rPr lang="fi-FI" sz="3200" b="1" smtClean="0">
                <a:solidFill>
                  <a:srgbClr val="800000"/>
                </a:solidFill>
              </a:rPr>
              <a:t>    yhteys </a:t>
            </a:r>
            <a:r>
              <a:rPr lang="fi-FI" sz="3200" b="1" dirty="0" smtClean="0">
                <a:solidFill>
                  <a:srgbClr val="800000"/>
                </a:solidFill>
              </a:rPr>
              <a:t>ja ykseys. </a:t>
            </a:r>
            <a:endParaRPr lang="en-US" sz="3200" dirty="0" smtClean="0"/>
          </a:p>
        </p:txBody>
      </p:sp>
      <p:sp>
        <p:nvSpPr>
          <p:cNvPr id="3" name="Oval 2"/>
          <p:cNvSpPr/>
          <p:nvPr/>
        </p:nvSpPr>
        <p:spPr>
          <a:xfrm>
            <a:off x="990600" y="1600200"/>
            <a:ext cx="3352800" cy="32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2209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0" y="3551813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71800" y="3551813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3"/>
            <a:endCxn id="6" idx="0"/>
          </p:cNvCxnSpPr>
          <p:nvPr/>
        </p:nvCxnSpPr>
        <p:spPr>
          <a:xfrm rot="5400000">
            <a:off x="1900744" y="3054964"/>
            <a:ext cx="691605" cy="302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7" idx="0"/>
          </p:cNvCxnSpPr>
          <p:nvPr/>
        </p:nvCxnSpPr>
        <p:spPr>
          <a:xfrm rot="16200000" flipH="1">
            <a:off x="2817852" y="2978764"/>
            <a:ext cx="691605" cy="454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6"/>
            <a:endCxn id="7" idx="2"/>
          </p:cNvCxnSpPr>
          <p:nvPr/>
        </p:nvCxnSpPr>
        <p:spPr>
          <a:xfrm>
            <a:off x="2514600" y="3970913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E:\1data\POWERPOINT-ESITYKSET\PP-esityskuvia\KOKKOLAN RUKOUSESITYS NUORET 2007-09\silhouette_human[1].gif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4876800" y="3067050"/>
            <a:ext cx="849684" cy="15811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62200" y="179921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ISÄ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301394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POIKA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2797016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PYHÄ HENKI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763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800" b="1" dirty="0" smtClean="0">
                <a:solidFill>
                  <a:schemeClr val="accent6">
                    <a:lumMod val="75000"/>
                  </a:schemeClr>
                </a:solidFill>
              </a:rPr>
              <a:t>Jumala </a:t>
            </a:r>
            <a:r>
              <a:rPr lang="fi-FI" sz="3800" b="1" smtClean="0">
                <a:solidFill>
                  <a:schemeClr val="accent6">
                    <a:lumMod val="75000"/>
                  </a:schemeClr>
                </a:solidFill>
              </a:rPr>
              <a:t>on saavuttamattomassa </a:t>
            </a:r>
            <a:r>
              <a:rPr lang="fi-FI" sz="3800" b="1" dirty="0" smtClean="0">
                <a:solidFill>
                  <a:schemeClr val="accent6">
                    <a:lumMod val="75000"/>
                  </a:schemeClr>
                </a:solidFill>
              </a:rPr>
              <a:t>kirkkaudessa</a:t>
            </a:r>
          </a:p>
          <a:p>
            <a:endParaRPr lang="fi-FI" sz="3200" b="1" dirty="0" smtClean="0">
              <a:solidFill>
                <a:srgbClr val="0033CC"/>
              </a:solidFill>
            </a:endParaRPr>
          </a:p>
          <a:p>
            <a:r>
              <a:rPr lang="fi-FI" sz="3600" b="1" i="1" dirty="0" smtClean="0">
                <a:solidFill>
                  <a:schemeClr val="accent6">
                    <a:lumMod val="75000"/>
                  </a:schemeClr>
                </a:solidFill>
              </a:rPr>
              <a:t>1 Tim. 6:15-16 </a:t>
            </a:r>
          </a:p>
          <a:p>
            <a:r>
              <a:rPr lang="fi-FI" sz="3600" b="1" dirty="0" smtClean="0">
                <a:solidFill>
                  <a:srgbClr val="800000"/>
                </a:solidFill>
              </a:rPr>
              <a:t>... ylistettävä ja yksin hallitseva Jumala, kuninkaiden Kuningas ja herrojen Herra.</a:t>
            </a:r>
          </a:p>
          <a:p>
            <a:r>
              <a:rPr lang="fi-FI" sz="3600" b="1" dirty="0" smtClean="0">
                <a:solidFill>
                  <a:srgbClr val="800000"/>
                </a:solidFill>
              </a:rPr>
              <a:t>Hän yksin on kuolematon, hän asuu valossa, jota ei voi lähestyä. </a:t>
            </a:r>
          </a:p>
          <a:p>
            <a:r>
              <a:rPr lang="fi-FI" sz="3600" b="1" dirty="0" smtClean="0">
                <a:solidFill>
                  <a:srgbClr val="800000"/>
                </a:solidFill>
              </a:rPr>
              <a:t>Häntä ei yksikään ihminen ole </a:t>
            </a:r>
            <a:r>
              <a:rPr lang="fi-FI" sz="3600" b="1" smtClean="0">
                <a:solidFill>
                  <a:srgbClr val="800000"/>
                </a:solidFill>
              </a:rPr>
              <a:t>nähnyt </a:t>
            </a:r>
          </a:p>
          <a:p>
            <a:r>
              <a:rPr lang="fi-FI" sz="3600" b="1" smtClean="0">
                <a:solidFill>
                  <a:srgbClr val="800000"/>
                </a:solidFill>
              </a:rPr>
              <a:t>eikä </a:t>
            </a:r>
            <a:r>
              <a:rPr lang="fi-FI" sz="3600" b="1" dirty="0" smtClean="0">
                <a:solidFill>
                  <a:srgbClr val="800000"/>
                </a:solidFill>
              </a:rPr>
              <a:t>voi nähdä. </a:t>
            </a:r>
          </a:p>
          <a:p>
            <a:r>
              <a:rPr lang="fi-FI" sz="3600" b="1" dirty="0" smtClean="0">
                <a:solidFill>
                  <a:srgbClr val="800000"/>
                </a:solidFill>
              </a:rPr>
              <a:t>Hänen on kunnia ja ikuinen valta. </a:t>
            </a:r>
            <a:endParaRPr lang="en-US" sz="36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5497</TotalTime>
  <Words>953</Words>
  <Application>Microsoft Office PowerPoint</Application>
  <PresentationFormat>On-screen Show (4:3)</PresentationFormat>
  <Paragraphs>183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Mirjami</dc:creator>
  <cp:lastModifiedBy>Mirjami</cp:lastModifiedBy>
  <cp:revision>570</cp:revision>
  <dcterms:created xsi:type="dcterms:W3CDTF">2010-05-10T08:45:47Z</dcterms:created>
  <dcterms:modified xsi:type="dcterms:W3CDTF">2018-02-04T21:05:51Z</dcterms:modified>
</cp:coreProperties>
</file>