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4" r:id="rId2"/>
    <p:sldId id="285" r:id="rId3"/>
    <p:sldId id="286" r:id="rId4"/>
    <p:sldId id="287" r:id="rId5"/>
    <p:sldId id="288" r:id="rId6"/>
    <p:sldId id="306" r:id="rId7"/>
    <p:sldId id="309" r:id="rId8"/>
    <p:sldId id="307" r:id="rId9"/>
    <p:sldId id="289" r:id="rId10"/>
    <p:sldId id="299" r:id="rId11"/>
    <p:sldId id="290" r:id="rId12"/>
    <p:sldId id="301" r:id="rId13"/>
    <p:sldId id="292" r:id="rId14"/>
    <p:sldId id="308" r:id="rId15"/>
    <p:sldId id="310" r:id="rId16"/>
    <p:sldId id="291" r:id="rId17"/>
    <p:sldId id="302" r:id="rId18"/>
    <p:sldId id="293" r:id="rId19"/>
    <p:sldId id="295" r:id="rId20"/>
    <p:sldId id="303" r:id="rId21"/>
    <p:sldId id="294" r:id="rId22"/>
    <p:sldId id="300" r:id="rId23"/>
    <p:sldId id="296" r:id="rId24"/>
    <p:sldId id="304" r:id="rId25"/>
    <p:sldId id="297" r:id="rId26"/>
    <p:sldId id="305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9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94660"/>
  </p:normalViewPr>
  <p:slideViewPr>
    <p:cSldViewPr>
      <p:cViewPr>
        <p:scale>
          <a:sx n="70" d="100"/>
          <a:sy n="70" d="100"/>
        </p:scale>
        <p:origin x="-900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F7831-28DD-4B73-80C6-41D7D9A28EF8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899C-1916-4734-BBED-05E09C26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DCE2-4D1C-47B7-BA4A-BFF139697EE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1data\IVANOV\RUKOUSOPETUSTA ja -PUHEITA\Rukousviikko 2010-10\Logo LEVEÄ kestävä ruko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7199313" cy="15589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u="sng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Aiheena tänään:</a:t>
            </a:r>
          </a:p>
          <a:p>
            <a:pPr marL="514350" indent="-514350" algn="ctr"/>
            <a:endParaRPr lang="fi-FI" sz="4800" b="1" smtClean="0">
              <a:solidFill>
                <a:srgbClr val="C00000"/>
              </a:solidFill>
            </a:endParaRPr>
          </a:p>
          <a:p>
            <a:pPr marL="514350" indent="-514350" algn="ctr"/>
            <a:r>
              <a:rPr lang="fi-FI" sz="4800" b="1" smtClean="0">
                <a:solidFill>
                  <a:srgbClr val="C00000"/>
                </a:solidFill>
              </a:rPr>
              <a:t>Miksi rukousvastaukset viipyvät osa  2</a:t>
            </a:r>
            <a:endParaRPr lang="fi-FI" sz="4800" b="1" dirty="0" smtClean="0">
              <a:ln w="1905"/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57200"/>
            <a:ext cx="617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 smtClean="0">
                <a:ln w="1905"/>
                <a:solidFill>
                  <a:srgbClr val="C00000"/>
                </a:solidFill>
              </a:rPr>
              <a:t>Viikon teema:</a:t>
            </a:r>
          </a:p>
          <a:p>
            <a:r>
              <a:rPr lang="fi-FI" sz="440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Kestävä rukous</a:t>
            </a:r>
            <a:endParaRPr lang="fi-FI" sz="4400" dirty="0" smtClean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en-US" sz="2000" smtClean="0">
                <a:solidFill>
                  <a:srgbClr val="C00000"/>
                </a:solidFill>
              </a:rPr>
              <a:t>4-7.10.2010</a:t>
            </a:r>
            <a:endParaRPr lang="fi-FI" sz="2000" dirty="0" smtClean="0">
              <a:ln w="1905"/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45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b="1" smtClean="0">
              <a:solidFill>
                <a:srgbClr val="485925"/>
              </a:solidFill>
            </a:endParaRPr>
          </a:p>
          <a:p>
            <a:pPr algn="ctr"/>
            <a:r>
              <a:rPr lang="fi-FI" sz="3600" b="1" smtClean="0">
                <a:solidFill>
                  <a:srgbClr val="C00000"/>
                </a:solidFill>
              </a:rPr>
              <a:t>"Vaikka vastaus Danielin rukoukseen annettiin ja lähti liikkeelle heti ensimmäisenä päivänä, kun hän alkoi rukoilla, se ei todennäköisesti olisi koskaan saapunut perille, </a:t>
            </a:r>
          </a:p>
          <a:p>
            <a:pPr algn="ctr"/>
            <a:r>
              <a:rPr lang="fi-FI" sz="3600" b="1" smtClean="0">
                <a:solidFill>
                  <a:srgbClr val="C00000"/>
                </a:solidFill>
              </a:rPr>
              <a:t>jos hän olisi lopettanut rukouksen." </a:t>
            </a:r>
            <a:endParaRPr lang="fi-FI" sz="3600" b="1" smtClean="0">
              <a:solidFill>
                <a:srgbClr val="C00000"/>
              </a:solidFill>
            </a:endParaRPr>
          </a:p>
          <a:p>
            <a:pPr algn="ctr"/>
            <a:r>
              <a:rPr lang="fi-FI" sz="3600" i="1" smtClean="0">
                <a:solidFill>
                  <a:srgbClr val="C00000"/>
                </a:solidFill>
              </a:rPr>
              <a:t>(</a:t>
            </a:r>
            <a:r>
              <a:rPr lang="fi-FI" sz="3600" i="1" smtClean="0">
                <a:solidFill>
                  <a:srgbClr val="C00000"/>
                </a:solidFill>
              </a:rPr>
              <a:t>Billheimer)</a:t>
            </a:r>
            <a:endParaRPr lang="fi-FI" sz="3600" b="1" i="1" smtClean="0">
              <a:solidFill>
                <a:srgbClr val="C00000"/>
              </a:solidFill>
            </a:endParaRPr>
          </a:p>
          <a:p>
            <a:endParaRPr lang="fi-FI" sz="3200" b="1" smtClean="0">
              <a:solidFill>
                <a:srgbClr val="C00000"/>
              </a:solidFill>
            </a:endParaRPr>
          </a:p>
          <a:p>
            <a:endParaRPr lang="fi-FI" sz="3200" b="1" smtClean="0">
              <a:solidFill>
                <a:srgbClr val="485925"/>
              </a:solidFill>
            </a:endParaRPr>
          </a:p>
          <a:p>
            <a:endParaRPr lang="en-US" sz="3200" b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smtClean="0">
                <a:solidFill>
                  <a:srgbClr val="C00000"/>
                </a:solidFill>
              </a:rPr>
              <a:t>Esimerkkejä rukouksen kertymisestä</a:t>
            </a:r>
            <a:endParaRPr lang="en-US" sz="3200" smtClean="0">
              <a:solidFill>
                <a:srgbClr val="C00000"/>
              </a:solidFill>
            </a:endParaRP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3200" b="1" smtClean="0">
                <a:solidFill>
                  <a:srgbClr val="485925"/>
                </a:solidFill>
              </a:rPr>
              <a:t>JEESUS </a:t>
            </a:r>
            <a:r>
              <a:rPr lang="fi-FI" sz="3200" b="1" smtClean="0">
                <a:solidFill>
                  <a:srgbClr val="485925"/>
                </a:solidFill>
              </a:rPr>
              <a:t>GETSEMANESSA </a:t>
            </a:r>
            <a:r>
              <a:rPr lang="fi-FI" sz="3200" b="1" smtClean="0">
                <a:solidFill>
                  <a:srgbClr val="485925"/>
                </a:solidFill>
              </a:rPr>
              <a:t>(Matt. 26:38-42)</a:t>
            </a:r>
            <a:endParaRPr lang="fi-FI" sz="3200" b="1" smtClean="0">
              <a:solidFill>
                <a:srgbClr val="485925"/>
              </a:solidFill>
            </a:endParaRPr>
          </a:p>
        </p:txBody>
      </p:sp>
      <p:pic>
        <p:nvPicPr>
          <p:cNvPr id="4100" name="Picture 4" descr="C:\Documents and Settings\mirjami\Desktop\getseman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86000"/>
            <a:ext cx="3962400" cy="2804846"/>
          </a:xfrm>
          <a:prstGeom prst="roundRect">
            <a:avLst>
              <a:gd name="adj" fmla="val 8064"/>
            </a:avLst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2286000"/>
            <a:ext cx="487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000" b="1" smtClean="0">
                <a:solidFill>
                  <a:srgbClr val="485925"/>
                </a:solidFill>
              </a:rPr>
              <a:t>Miksi </a:t>
            </a:r>
            <a:r>
              <a:rPr lang="fi-FI" sz="3000" b="1" smtClean="0">
                <a:solidFill>
                  <a:srgbClr val="485925"/>
                </a:solidFill>
              </a:rPr>
              <a:t>synnittömän, vanhurskaan miehen oli rukoiltava </a:t>
            </a:r>
            <a:r>
              <a:rPr lang="fi-FI" sz="3000" b="1" smtClean="0">
                <a:solidFill>
                  <a:srgbClr val="485925"/>
                </a:solidFill>
              </a:rPr>
              <a:t>useita tunteja</a:t>
            </a:r>
            <a:r>
              <a:rPr lang="fi-FI" sz="3000" b="1" smtClean="0">
                <a:solidFill>
                  <a:srgbClr val="485925"/>
                </a:solidFill>
              </a:rPr>
              <a:t>? </a:t>
            </a:r>
            <a:endParaRPr lang="en-US" sz="3000" b="1" smtClean="0">
              <a:solidFill>
                <a:srgbClr val="485925"/>
              </a:solidFill>
            </a:endParaRPr>
          </a:p>
          <a:p>
            <a:endParaRPr lang="fi-FI" sz="3000" b="1" smtClean="0">
              <a:solidFill>
                <a:srgbClr val="485925"/>
              </a:solidFill>
            </a:endParaRPr>
          </a:p>
          <a:p>
            <a:r>
              <a:rPr lang="fi-FI" sz="3000" b="1" smtClean="0">
                <a:solidFill>
                  <a:srgbClr val="485925"/>
                </a:solidFill>
              </a:rPr>
              <a:t>Rukousvastauksen saamiseen </a:t>
            </a:r>
            <a:r>
              <a:rPr lang="fi-FI" sz="3000" b="1" u="sng" smtClean="0">
                <a:solidFill>
                  <a:srgbClr val="485925"/>
                </a:solidFill>
              </a:rPr>
              <a:t>tarvittiin riittävän paljon rukouksen kautta tulevaa vaikutusta</a:t>
            </a:r>
            <a:r>
              <a:rPr lang="fi-FI" sz="3000" b="1" smtClean="0">
                <a:solidFill>
                  <a:srgbClr val="485925"/>
                </a:solidFill>
              </a:rPr>
              <a:t> - tämä koski myös ihmiseksi tullutta Jeesusta.</a:t>
            </a:r>
            <a:endParaRPr lang="en-US" sz="3000" b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57200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smtClean="0">
                <a:solidFill>
                  <a:srgbClr val="485925"/>
                </a:solidFill>
              </a:rPr>
              <a:t>Riittävän rukouksen kertymisen välttämättömyys perustuu Jumalan toimintaperiaatteelle: </a:t>
            </a:r>
          </a:p>
          <a:p>
            <a:endParaRPr lang="fi-FI" sz="3200" b="1" smtClean="0">
              <a:solidFill>
                <a:srgbClr val="485925"/>
              </a:solidFill>
            </a:endParaRPr>
          </a:p>
          <a:p>
            <a:pPr algn="ctr"/>
            <a:r>
              <a:rPr lang="fi-FI" sz="4000" b="1" smtClean="0">
                <a:solidFill>
                  <a:srgbClr val="485925"/>
                </a:solidFill>
              </a:rPr>
              <a:t>JUMALA TOIMII IHMISEN </a:t>
            </a:r>
            <a:r>
              <a:rPr lang="fi-FI" sz="4000" b="1" smtClean="0">
                <a:solidFill>
                  <a:srgbClr val="485925"/>
                </a:solidFill>
              </a:rPr>
              <a:t>KAUTTA</a:t>
            </a:r>
          </a:p>
          <a:p>
            <a:endParaRPr lang="fi-FI" sz="3200" b="1" smtClean="0">
              <a:solidFill>
                <a:srgbClr val="C00000"/>
              </a:solidFill>
            </a:endParaRPr>
          </a:p>
          <a:p>
            <a:r>
              <a:rPr lang="fi-FI" sz="3200" b="1" smtClean="0">
                <a:solidFill>
                  <a:srgbClr val="C00000"/>
                </a:solidFill>
              </a:rPr>
              <a:t>Pelkkä </a:t>
            </a:r>
            <a:r>
              <a:rPr lang="fi-FI" sz="3200" b="1" smtClean="0">
                <a:solidFill>
                  <a:srgbClr val="C00000"/>
                </a:solidFill>
              </a:rPr>
              <a:t>yksi sana kaikkivaltiaalta Jumalalta riittäisi sulkemaan kaikki demonit helvetin syvyyksiin. </a:t>
            </a:r>
          </a:p>
          <a:p>
            <a:endParaRPr lang="fi-FI" sz="3200" b="1" smtClean="0">
              <a:solidFill>
                <a:srgbClr val="C00000"/>
              </a:solidFill>
            </a:endParaRPr>
          </a:p>
          <a:p>
            <a:r>
              <a:rPr lang="fi-FI" sz="3200" b="1" smtClean="0">
                <a:solidFill>
                  <a:srgbClr val="C00000"/>
                </a:solidFill>
              </a:rPr>
              <a:t>Mutta Jumala on päättänyt toimia maan päällä ihmisen </a:t>
            </a:r>
            <a:r>
              <a:rPr lang="fi-FI" sz="3200" b="1" smtClean="0">
                <a:solidFill>
                  <a:srgbClr val="C00000"/>
                </a:solidFill>
              </a:rPr>
              <a:t>kautta</a:t>
            </a:r>
            <a:r>
              <a:rPr lang="fi-FI" sz="3200" b="1" smtClean="0">
                <a:solidFill>
                  <a:srgbClr val="C00000"/>
                </a:solidFill>
              </a:rPr>
              <a:t>, siksi kuljemme pitkän tien.</a:t>
            </a:r>
            <a:endParaRPr lang="en-US" sz="3200" b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b="1" smtClean="0">
                <a:solidFill>
                  <a:srgbClr val="C00000"/>
                </a:solidFill>
              </a:rPr>
              <a:t>9. Viipyvien rukousvastausten erämaa jalostaa luonnettamme</a:t>
            </a:r>
            <a:endParaRPr lang="en-US" sz="4800" smtClean="0">
              <a:solidFill>
                <a:srgbClr val="C00000"/>
              </a:solidFill>
            </a:endParaRPr>
          </a:p>
          <a:p>
            <a:r>
              <a:rPr lang="fi-FI" sz="4800" b="1" smtClean="0">
                <a:solidFill>
                  <a:schemeClr val="accent2"/>
                </a:solidFill>
              </a:rPr>
              <a:t> </a:t>
            </a:r>
            <a:endParaRPr lang="en-US" sz="4800" smtClean="0">
              <a:solidFill>
                <a:schemeClr val="accent2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Asiat </a:t>
            </a:r>
            <a:r>
              <a:rPr lang="fi-FI" sz="3600" b="1" smtClean="0">
                <a:solidFill>
                  <a:srgbClr val="485925"/>
                </a:solidFill>
              </a:rPr>
              <a:t>menevät eri tavalla kuin rukoilemme.</a:t>
            </a:r>
          </a:p>
          <a:p>
            <a:r>
              <a:rPr lang="fi-FI" sz="3600" b="1" smtClean="0">
                <a:solidFill>
                  <a:srgbClr val="485925"/>
                </a:solidFill>
              </a:rPr>
              <a:t>Rukoilemme vapautusta ja parantumista, kärsimys ja piina jatkuvat.</a:t>
            </a:r>
          </a:p>
          <a:p>
            <a:endParaRPr lang="fi-FI" sz="3600" b="1" smtClean="0">
              <a:solidFill>
                <a:srgbClr val="485925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Meitä </a:t>
            </a:r>
            <a:r>
              <a:rPr lang="fi-FI" sz="3600" b="1" smtClean="0">
                <a:solidFill>
                  <a:srgbClr val="485925"/>
                </a:solidFill>
              </a:rPr>
              <a:t>puhdistetaan palvelustyötä varten</a:t>
            </a:r>
            <a:r>
              <a:rPr lang="fi-FI" sz="3600" b="1" smtClean="0">
                <a:solidFill>
                  <a:srgbClr val="485925"/>
                </a:solidFill>
              </a:rPr>
              <a:t>.</a:t>
            </a:r>
            <a:endParaRPr lang="en-US" sz="4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62000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smtClean="0">
                <a:solidFill>
                  <a:srgbClr val="C00000"/>
                </a:solidFill>
              </a:rPr>
              <a:t>Maanpäällisen elämämme ensisijainen päämäärä ei ole onnellisuus, vaan </a:t>
            </a:r>
            <a:r>
              <a:rPr lang="fi-FI" sz="3600" b="1" u="sng" smtClean="0">
                <a:solidFill>
                  <a:srgbClr val="C00000"/>
                </a:solidFill>
              </a:rPr>
              <a:t>Jumalan tunteminen ja sielujen pelastus</a:t>
            </a:r>
            <a:r>
              <a:rPr lang="fi-FI" sz="3600" b="1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fi-FI" sz="3600" b="1" smtClean="0">
              <a:solidFill>
                <a:srgbClr val="485925"/>
              </a:solidFill>
            </a:endParaRPr>
          </a:p>
          <a:p>
            <a:pPr algn="ctr"/>
            <a:endParaRPr lang="fi-FI" sz="3600" b="1" smtClean="0">
              <a:solidFill>
                <a:srgbClr val="485925"/>
              </a:solidFill>
            </a:endParaRPr>
          </a:p>
          <a:p>
            <a:pPr algn="ctr"/>
            <a:r>
              <a:rPr lang="fi-FI" sz="3600" b="1" smtClean="0">
                <a:solidFill>
                  <a:srgbClr val="485925"/>
                </a:solidFill>
              </a:rPr>
              <a:t>Emme ole Jumalan ”lemmikkieläimiä”, </a:t>
            </a:r>
          </a:p>
          <a:p>
            <a:pPr algn="ctr"/>
            <a:r>
              <a:rPr lang="fi-FI" sz="3600" b="1" smtClean="0">
                <a:solidFill>
                  <a:srgbClr val="485925"/>
                </a:solidFill>
              </a:rPr>
              <a:t>joita hän hoitaa mukavassa terraariossa.</a:t>
            </a:r>
          </a:p>
          <a:p>
            <a:pPr algn="ctr"/>
            <a:endParaRPr lang="fi-FI" sz="3600" b="1" smtClean="0">
              <a:solidFill>
                <a:srgbClr val="485925"/>
              </a:solidFill>
            </a:endParaRPr>
          </a:p>
          <a:p>
            <a:pPr algn="ctr"/>
            <a:r>
              <a:rPr lang="fi-FI" sz="3600" b="1" smtClean="0">
                <a:solidFill>
                  <a:srgbClr val="485925"/>
                </a:solidFill>
              </a:rPr>
              <a:t>Siksi uskovillekin voi tapahtua pahoja asioita.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45820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b="1" smtClean="0">
                <a:solidFill>
                  <a:srgbClr val="C00000"/>
                </a:solidFill>
              </a:rPr>
              <a:t>Asian kääntöpuoli:</a:t>
            </a:r>
          </a:p>
          <a:p>
            <a:endParaRPr lang="fi-FI" sz="4800" b="1" smtClean="0">
              <a:solidFill>
                <a:srgbClr val="485925"/>
              </a:solidFill>
            </a:endParaRPr>
          </a:p>
          <a:p>
            <a:r>
              <a:rPr lang="fi-FI" sz="3300" b="1" smtClean="0">
                <a:solidFill>
                  <a:srgbClr val="485925"/>
                </a:solidFill>
              </a:rPr>
              <a:t>Tämä </a:t>
            </a:r>
            <a:r>
              <a:rPr lang="fi-FI" sz="3300" b="1" smtClean="0">
                <a:solidFill>
                  <a:srgbClr val="485925"/>
                </a:solidFill>
              </a:rPr>
              <a:t>hetkisen kestävä ja kevyt ahdistuksemme tuottaa meille iankaikkisen ja määrättömän kirkkauden</a:t>
            </a:r>
            <a:r>
              <a:rPr lang="fi-FI" sz="3300" b="1" smtClean="0">
                <a:solidFill>
                  <a:srgbClr val="485925"/>
                </a:solidFill>
              </a:rPr>
              <a:t>, </a:t>
            </a:r>
            <a:r>
              <a:rPr lang="fi-FI" sz="3300" b="1" smtClean="0">
                <a:solidFill>
                  <a:srgbClr val="485925"/>
                </a:solidFill>
              </a:rPr>
              <a:t>ylenpalttisesti. </a:t>
            </a:r>
          </a:p>
          <a:p>
            <a:r>
              <a:rPr lang="fi-FI" sz="3300" b="1" i="1" smtClean="0">
                <a:solidFill>
                  <a:srgbClr val="485925"/>
                </a:solidFill>
              </a:rPr>
              <a:t>(2 Kor. 4:17)</a:t>
            </a:r>
          </a:p>
          <a:p>
            <a:endParaRPr lang="fi-FI" sz="3300" b="1" smtClean="0">
              <a:solidFill>
                <a:srgbClr val="485925"/>
              </a:solidFill>
            </a:endParaRPr>
          </a:p>
          <a:p>
            <a:r>
              <a:rPr lang="fi-FI" sz="3300" b="1" smtClean="0">
                <a:solidFill>
                  <a:srgbClr val="485925"/>
                </a:solidFill>
              </a:rPr>
              <a:t>Samoin </a:t>
            </a:r>
            <a:r>
              <a:rPr lang="fi-FI" sz="3300" b="1" smtClean="0">
                <a:solidFill>
                  <a:srgbClr val="485925"/>
                </a:solidFill>
              </a:rPr>
              <a:t>kuin Kristuksen kärsimykset runsaina tulevat meidän osaksemme, samoin tulee meidän osaksemme myöskin lohdutus runsaana Kristuksen </a:t>
            </a:r>
            <a:r>
              <a:rPr lang="fi-FI" sz="3300" b="1" smtClean="0">
                <a:solidFill>
                  <a:srgbClr val="485925"/>
                </a:solidFill>
              </a:rPr>
              <a:t>kautta</a:t>
            </a:r>
            <a:r>
              <a:rPr lang="fi-FI" sz="3300" b="1" smtClean="0">
                <a:solidFill>
                  <a:srgbClr val="485925"/>
                </a:solidFill>
              </a:rPr>
              <a:t>. </a:t>
            </a:r>
            <a:r>
              <a:rPr lang="fi-FI" sz="3300" b="1" i="1" smtClean="0">
                <a:solidFill>
                  <a:srgbClr val="485925"/>
                </a:solidFill>
              </a:rPr>
              <a:t> (2 </a:t>
            </a:r>
            <a:r>
              <a:rPr lang="fi-FI" sz="3300" b="1" i="1" smtClean="0">
                <a:solidFill>
                  <a:srgbClr val="485925"/>
                </a:solidFill>
              </a:rPr>
              <a:t>Kor</a:t>
            </a:r>
            <a:r>
              <a:rPr lang="fi-FI" sz="3300" b="1" i="1" smtClean="0">
                <a:solidFill>
                  <a:srgbClr val="485925"/>
                </a:solidFill>
              </a:rPr>
              <a:t>. </a:t>
            </a:r>
            <a:r>
              <a:rPr lang="fi-FI" sz="3300" b="1" i="1" smtClean="0">
                <a:solidFill>
                  <a:srgbClr val="485925"/>
                </a:solidFill>
              </a:rPr>
              <a:t>1:5) </a:t>
            </a:r>
            <a:endParaRPr lang="en-US" sz="3300" b="1" i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610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smtClean="0">
                <a:solidFill>
                  <a:srgbClr val="C00000"/>
                </a:solidFill>
              </a:rPr>
              <a:t>Esimerkkejä luonteen puhdistumisesta: </a:t>
            </a:r>
          </a:p>
          <a:p>
            <a:endParaRPr lang="fi-FI" sz="4800" b="1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4800" b="1" smtClean="0">
                <a:solidFill>
                  <a:srgbClr val="C00000"/>
                </a:solidFill>
              </a:rPr>
              <a:t>Daavid oli </a:t>
            </a:r>
            <a:r>
              <a:rPr lang="fi-FI" sz="4800" b="1" smtClean="0">
                <a:solidFill>
                  <a:srgbClr val="C00000"/>
                </a:solidFill>
              </a:rPr>
              <a:t>erämaassa </a:t>
            </a:r>
            <a:r>
              <a:rPr lang="fi-FI" sz="4800" b="1" smtClean="0">
                <a:solidFill>
                  <a:srgbClr val="C00000"/>
                </a:solidFill>
              </a:rPr>
              <a:t>10 </a:t>
            </a:r>
            <a:r>
              <a:rPr lang="fi-FI" sz="4800" b="1" smtClean="0">
                <a:solidFill>
                  <a:srgbClr val="C00000"/>
                </a:solidFill>
              </a:rPr>
              <a:t>vuotta toisen ihmisen syystä</a:t>
            </a:r>
            <a:endParaRPr lang="en-US" sz="4800" smtClean="0">
              <a:solidFill>
                <a:srgbClr val="C00000"/>
              </a:solidFill>
            </a:endParaRPr>
          </a:p>
          <a:p>
            <a:r>
              <a:rPr lang="fi-FI" sz="4800" b="1" smtClean="0">
                <a:solidFill>
                  <a:schemeClr val="accent2"/>
                </a:solidFill>
              </a:rPr>
              <a:t> </a:t>
            </a:r>
            <a:endParaRPr lang="en-US" sz="4800" smtClean="0">
              <a:solidFill>
                <a:schemeClr val="accent2"/>
              </a:solidFill>
            </a:endParaRPr>
          </a:p>
          <a:p>
            <a:r>
              <a:rPr lang="fi-FI" sz="3600" b="1" u="sng" smtClean="0">
                <a:solidFill>
                  <a:srgbClr val="485925"/>
                </a:solidFill>
              </a:rPr>
              <a:t>Daavid oli jo Jumalan mies</a:t>
            </a:r>
            <a:r>
              <a:rPr lang="fi-FI" sz="3600" b="1" smtClean="0">
                <a:solidFill>
                  <a:srgbClr val="485925"/>
                </a:solidFill>
              </a:rPr>
              <a:t>, </a:t>
            </a:r>
            <a:endParaRPr lang="fi-FI" sz="3600" b="1" smtClean="0">
              <a:solidFill>
                <a:srgbClr val="485925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mutta </a:t>
            </a:r>
            <a:r>
              <a:rPr lang="fi-FI" sz="3600" b="1" smtClean="0">
                <a:solidFill>
                  <a:srgbClr val="485925"/>
                </a:solidFill>
              </a:rPr>
              <a:t>hänen </a:t>
            </a:r>
            <a:r>
              <a:rPr lang="fi-FI" sz="3600" b="1" smtClean="0">
                <a:solidFill>
                  <a:srgbClr val="485925"/>
                </a:solidFill>
              </a:rPr>
              <a:t>luonnettaan</a:t>
            </a:r>
          </a:p>
          <a:p>
            <a:r>
              <a:rPr lang="fi-FI" sz="3600" b="1" smtClean="0">
                <a:solidFill>
                  <a:srgbClr val="485925"/>
                </a:solidFill>
              </a:rPr>
              <a:t>oli </a:t>
            </a:r>
            <a:r>
              <a:rPr lang="fi-FI" sz="3600" b="1" smtClean="0">
                <a:solidFill>
                  <a:srgbClr val="485925"/>
                </a:solidFill>
              </a:rPr>
              <a:t>murrettava, että </a:t>
            </a:r>
            <a:r>
              <a:rPr lang="fi-FI" sz="3600" b="1" smtClean="0">
                <a:solidFill>
                  <a:srgbClr val="485925"/>
                </a:solidFill>
              </a:rPr>
              <a:t>hän</a:t>
            </a:r>
          </a:p>
          <a:p>
            <a:r>
              <a:rPr lang="fi-FI" sz="3600" b="1" smtClean="0">
                <a:solidFill>
                  <a:srgbClr val="485925"/>
                </a:solidFill>
              </a:rPr>
              <a:t>olisi </a:t>
            </a:r>
            <a:r>
              <a:rPr lang="fi-FI" sz="3600" b="1" smtClean="0">
                <a:solidFill>
                  <a:srgbClr val="485925"/>
                </a:solidFill>
              </a:rPr>
              <a:t>valmis tehtäväänsä</a:t>
            </a:r>
            <a:r>
              <a:rPr lang="fi-FI" sz="3600" b="1" smtClean="0">
                <a:solidFill>
                  <a:srgbClr val="485925"/>
                </a:solidFill>
              </a:rPr>
              <a:t>.</a:t>
            </a:r>
            <a:endParaRPr lang="fi-FI" sz="3600" b="1" smtClean="0">
              <a:solidFill>
                <a:srgbClr val="485925"/>
              </a:solidFill>
            </a:endParaRPr>
          </a:p>
        </p:txBody>
      </p:sp>
      <p:pic>
        <p:nvPicPr>
          <p:cNvPr id="2052" name="Picture 4" descr="C:\Documents and Settings\mirjami\Desktop\autiomaa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717912"/>
            <a:ext cx="3276600" cy="2454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458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smtClean="0">
                <a:solidFill>
                  <a:srgbClr val="C00000"/>
                </a:solidFill>
              </a:rPr>
              <a:t>Ps. 63 1-5:  Daavidin virsi, kun hän oli Juudan erämaassa.</a:t>
            </a:r>
            <a:r>
              <a:rPr lang="fi-FI" sz="3200" smtClean="0">
                <a:solidFill>
                  <a:srgbClr val="C00000"/>
                </a:solidFill>
              </a:rPr>
              <a:t> </a:t>
            </a:r>
            <a:endParaRPr lang="fi-FI" sz="3200" smtClean="0">
              <a:solidFill>
                <a:srgbClr val="C00000"/>
              </a:solidFill>
            </a:endParaRPr>
          </a:p>
          <a:p>
            <a:pPr lvl="1"/>
            <a:endParaRPr lang="fi-FI" sz="3200" b="1" smtClean="0">
              <a:solidFill>
                <a:srgbClr val="C00000"/>
              </a:solidFill>
            </a:endParaRPr>
          </a:p>
          <a:p>
            <a:pPr lvl="1"/>
            <a:r>
              <a:rPr lang="fi-FI" sz="3400" b="1" smtClean="0">
                <a:solidFill>
                  <a:srgbClr val="485925"/>
                </a:solidFill>
              </a:rPr>
              <a:t>Jumala</a:t>
            </a:r>
            <a:r>
              <a:rPr lang="fi-FI" sz="3400" b="1" smtClean="0">
                <a:solidFill>
                  <a:srgbClr val="485925"/>
                </a:solidFill>
              </a:rPr>
              <a:t>, sinä olet minun Jumalani, </a:t>
            </a:r>
            <a:r>
              <a:rPr lang="fi-FI" sz="3400" b="1" u="sng" smtClean="0">
                <a:solidFill>
                  <a:srgbClr val="485925"/>
                </a:solidFill>
              </a:rPr>
              <a:t>sinua minä etsin varhain; sinua minun sieluni janoaa</a:t>
            </a:r>
            <a:r>
              <a:rPr lang="fi-FI" sz="3400" b="1" smtClean="0">
                <a:solidFill>
                  <a:srgbClr val="485925"/>
                </a:solidFill>
              </a:rPr>
              <a:t>, sinua halajaa minun ruumiini kuivassa ja nääntyvässä, vedettömässä maassa. </a:t>
            </a:r>
            <a:br>
              <a:rPr lang="fi-FI" sz="3400" b="1" smtClean="0">
                <a:solidFill>
                  <a:srgbClr val="485925"/>
                </a:solidFill>
              </a:rPr>
            </a:br>
            <a:r>
              <a:rPr lang="fi-FI" sz="3400" b="1" smtClean="0">
                <a:solidFill>
                  <a:srgbClr val="485925"/>
                </a:solidFill>
              </a:rPr>
              <a:t>-- </a:t>
            </a:r>
            <a:r>
              <a:rPr lang="fi-FI" sz="3400" b="1" u="sng" smtClean="0">
                <a:solidFill>
                  <a:srgbClr val="485925"/>
                </a:solidFill>
              </a:rPr>
              <a:t>Sillä sinun armosi on parempi kuin elämä, minun huuleni ylistäkööt sinua. </a:t>
            </a:r>
            <a:r>
              <a:rPr lang="fi-FI" sz="3400" b="1" smtClean="0">
                <a:solidFill>
                  <a:srgbClr val="485925"/>
                </a:solidFill>
              </a:rPr>
              <a:t/>
            </a:r>
            <a:br>
              <a:rPr lang="fi-FI" sz="3400" b="1" smtClean="0">
                <a:solidFill>
                  <a:srgbClr val="485925"/>
                </a:solidFill>
              </a:rPr>
            </a:br>
            <a:r>
              <a:rPr lang="fi-FI" sz="3400" b="1" u="sng" smtClean="0">
                <a:solidFill>
                  <a:srgbClr val="485925"/>
                </a:solidFill>
              </a:rPr>
              <a:t>Niin minä kiitän sinua elinaikani, </a:t>
            </a:r>
            <a:r>
              <a:rPr lang="fi-FI" sz="3400" b="1" smtClean="0">
                <a:solidFill>
                  <a:srgbClr val="485925"/>
                </a:solidFill>
              </a:rPr>
              <a:t>nostan käteni sinun nimeesi.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458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-FI" sz="4800" b="1" smtClean="0">
                <a:solidFill>
                  <a:schemeClr val="accent2"/>
                </a:solidFill>
              </a:rPr>
              <a:t> Jeremia ja Joosef</a:t>
            </a:r>
            <a:endParaRPr lang="en-US" sz="4800" smtClean="0">
              <a:solidFill>
                <a:schemeClr val="accent2"/>
              </a:solidFill>
            </a:endParaRPr>
          </a:p>
          <a:p>
            <a:endParaRPr lang="fi-FI" sz="3200" smtClean="0"/>
          </a:p>
          <a:p>
            <a:r>
              <a:rPr lang="fi-FI" sz="3200" b="1" smtClean="0">
                <a:solidFill>
                  <a:srgbClr val="485925"/>
                </a:solidFill>
              </a:rPr>
              <a:t>Jeremia ja Joosef joutuivat vankeuteen, koska olivat tottelevaisia ja toimivat oikein.</a:t>
            </a:r>
          </a:p>
          <a:p>
            <a:endParaRPr lang="fi-FI" sz="3200" b="1" smtClean="0">
              <a:solidFill>
                <a:srgbClr val="485925"/>
              </a:solidFill>
            </a:endParaRPr>
          </a:p>
          <a:p>
            <a:pPr algn="ctr"/>
            <a:r>
              <a:rPr lang="fi-FI" sz="3200" b="1" smtClean="0">
                <a:solidFill>
                  <a:srgbClr val="C00000"/>
                </a:solidFill>
              </a:rPr>
              <a:t>Voit joutua  ahdistuksiin ja  </a:t>
            </a:r>
            <a:r>
              <a:rPr lang="fi-FI" sz="3200" b="1" smtClean="0">
                <a:solidFill>
                  <a:srgbClr val="C00000"/>
                </a:solidFill>
              </a:rPr>
              <a:t>syrjään</a:t>
            </a:r>
          </a:p>
          <a:p>
            <a:pPr algn="ctr"/>
            <a:r>
              <a:rPr lang="fi-FI" sz="3200" b="1" smtClean="0">
                <a:solidFill>
                  <a:srgbClr val="C00000"/>
                </a:solidFill>
              </a:rPr>
              <a:t> </a:t>
            </a:r>
            <a:r>
              <a:rPr lang="fi-FI" sz="3200" b="1" smtClean="0">
                <a:solidFill>
                  <a:srgbClr val="C00000"/>
                </a:solidFill>
              </a:rPr>
              <a:t>- "Jumalan vankilaan" - myös siitä huolimatta, </a:t>
            </a:r>
            <a:endParaRPr lang="fi-FI" sz="3200" b="1" smtClean="0">
              <a:solidFill>
                <a:srgbClr val="C00000"/>
              </a:solidFill>
            </a:endParaRPr>
          </a:p>
          <a:p>
            <a:pPr algn="ctr"/>
            <a:r>
              <a:rPr lang="fi-FI" sz="3200" b="1" smtClean="0">
                <a:solidFill>
                  <a:srgbClr val="C00000"/>
                </a:solidFill>
              </a:rPr>
              <a:t>että </a:t>
            </a:r>
            <a:r>
              <a:rPr lang="fi-FI" sz="3200" b="1" smtClean="0">
                <a:solidFill>
                  <a:srgbClr val="C00000"/>
                </a:solidFill>
              </a:rPr>
              <a:t>motiivisi ovat puhtaat. </a:t>
            </a: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Tilanne ei tunnu muuttuvan, vaikka kuinka rukoilisit.</a:t>
            </a:r>
            <a:endParaRPr lang="en-US" sz="3200" b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458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b="1" smtClean="0">
                <a:solidFill>
                  <a:srgbClr val="C00000"/>
                </a:solidFill>
              </a:rPr>
              <a:t>”Tottelevaisuuden vankila”</a:t>
            </a:r>
          </a:p>
          <a:p>
            <a:pPr algn="ctr"/>
            <a:endParaRPr lang="fi-FI" sz="4800" b="1" smtClean="0">
              <a:solidFill>
                <a:schemeClr val="accent2"/>
              </a:solidFill>
            </a:endParaRPr>
          </a:p>
          <a:p>
            <a:pPr algn="ctr"/>
            <a:r>
              <a:rPr lang="fi-FI" sz="4000" b="1" smtClean="0">
                <a:solidFill>
                  <a:srgbClr val="485925"/>
                </a:solidFill>
              </a:rPr>
              <a:t>Joskus Jumala vangitsee palvelijansa "tottelevaisuuden vankilaan", </a:t>
            </a:r>
          </a:p>
          <a:p>
            <a:pPr algn="ctr"/>
            <a:r>
              <a:rPr lang="fi-FI" sz="4000" b="1" smtClean="0">
                <a:solidFill>
                  <a:srgbClr val="485925"/>
                </a:solidFill>
              </a:rPr>
              <a:t>jotta heillä olisi pohjaa puhua niille, </a:t>
            </a:r>
          </a:p>
          <a:p>
            <a:pPr algn="ctr"/>
            <a:r>
              <a:rPr lang="fi-FI" sz="4000" b="1" smtClean="0">
                <a:solidFill>
                  <a:srgbClr val="485925"/>
                </a:solidFill>
              </a:rPr>
              <a:t>jotka ovat tottelemattomuuden vankilassa. </a:t>
            </a:r>
            <a:endParaRPr lang="en-US" sz="4000" smtClean="0">
              <a:solidFill>
                <a:srgbClr val="485925"/>
              </a:solidFill>
            </a:endParaRPr>
          </a:p>
          <a:p>
            <a:pPr algn="ctr"/>
            <a:endParaRPr lang="fi-FI" sz="4800" b="1" smtClean="0">
              <a:solidFill>
                <a:schemeClr val="accent2"/>
              </a:solidFill>
            </a:endParaRPr>
          </a:p>
          <a:p>
            <a:pPr algn="ctr"/>
            <a:endParaRPr lang="fi-FI" sz="4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fi-FI" sz="4000" b="1" u="sng" smtClean="0">
                <a:solidFill>
                  <a:srgbClr val="485925"/>
                </a:solidFill>
              </a:rPr>
              <a:t>Anna Jumalalle aikaa vastata:</a:t>
            </a:r>
          </a:p>
          <a:p>
            <a:pPr marL="514350" indent="-514350" algn="ctr"/>
            <a:endParaRPr lang="en-US" sz="4800" smtClean="0">
              <a:solidFill>
                <a:srgbClr val="C00000"/>
              </a:solidFill>
            </a:endParaRPr>
          </a:p>
          <a:p>
            <a:r>
              <a:rPr lang="fi-FI" sz="4800" b="1" smtClean="0">
                <a:solidFill>
                  <a:srgbClr val="C00000"/>
                </a:solidFill>
              </a:rPr>
              <a:t>8. Joskus tarvitaan aikaa </a:t>
            </a:r>
            <a:r>
              <a:rPr lang="fi-FI" sz="4800" b="1" smtClean="0">
                <a:solidFill>
                  <a:srgbClr val="C00000"/>
                </a:solidFill>
              </a:rPr>
              <a:t>riittävän </a:t>
            </a:r>
            <a:r>
              <a:rPr lang="fi-FI" sz="4800" b="1" smtClean="0">
                <a:solidFill>
                  <a:srgbClr val="C00000"/>
                </a:solidFill>
              </a:rPr>
              <a:t>rukousmäärän kertymiselle.</a:t>
            </a:r>
          </a:p>
          <a:p>
            <a:endParaRPr lang="fi-FI" sz="4800" b="1" smtClean="0">
              <a:solidFill>
                <a:schemeClr val="accent2"/>
              </a:solidFill>
            </a:endParaRPr>
          </a:p>
          <a:p>
            <a:r>
              <a:rPr lang="fi-FI" sz="4000" b="1" smtClean="0">
                <a:solidFill>
                  <a:srgbClr val="485925"/>
                </a:solidFill>
              </a:rPr>
              <a:t>Rukouksella näyttää olevan kerääntyvä, kumulatiivinen vaikutus.</a:t>
            </a:r>
            <a:endParaRPr lang="en-US" sz="4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458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b="1" smtClean="0">
                <a:solidFill>
                  <a:srgbClr val="C00000"/>
                </a:solidFill>
              </a:rPr>
              <a:t>Jumala sallii sen, koska:</a:t>
            </a:r>
          </a:p>
          <a:p>
            <a:pPr algn="ctr"/>
            <a:endParaRPr lang="fi-FI" sz="4800" b="1" smtClean="0">
              <a:solidFill>
                <a:srgbClr val="C00000"/>
              </a:solidFill>
            </a:endParaRPr>
          </a:p>
          <a:p>
            <a:pPr algn="ctr"/>
            <a:r>
              <a:rPr lang="fi-FI" sz="4400" b="1" smtClean="0">
                <a:solidFill>
                  <a:srgbClr val="C00000"/>
                </a:solidFill>
              </a:rPr>
              <a:t>"Usko, joka on murtuneessa astiassa, tuoksuu ja</a:t>
            </a:r>
          </a:p>
          <a:p>
            <a:pPr algn="ctr"/>
            <a:r>
              <a:rPr lang="fi-FI" sz="4400" b="1" smtClean="0">
                <a:solidFill>
                  <a:srgbClr val="C00000"/>
                </a:solidFill>
              </a:rPr>
              <a:t> kuulostaa erilaiselta." </a:t>
            </a:r>
          </a:p>
          <a:p>
            <a:pPr algn="ctr"/>
            <a:r>
              <a:rPr lang="fi-FI" sz="4400" smtClean="0">
                <a:solidFill>
                  <a:schemeClr val="accent2"/>
                </a:solidFill>
              </a:rPr>
              <a:t/>
            </a:r>
            <a:br>
              <a:rPr lang="fi-FI" sz="4400" smtClean="0">
                <a:solidFill>
                  <a:schemeClr val="accent2"/>
                </a:solidFill>
              </a:rPr>
            </a:br>
            <a:r>
              <a:rPr lang="fi-FI" sz="4400" b="1" smtClean="0">
                <a:solidFill>
                  <a:srgbClr val="485925"/>
                </a:solidFill>
              </a:rPr>
              <a:t>"Emme osaa hallita kunniaa, ellemme ensin osaa</a:t>
            </a:r>
          </a:p>
          <a:p>
            <a:pPr algn="ctr"/>
            <a:r>
              <a:rPr lang="fi-FI" sz="4400" b="1" smtClean="0">
                <a:solidFill>
                  <a:srgbClr val="485925"/>
                </a:solidFill>
              </a:rPr>
              <a:t>hallita ahdistusta”.</a:t>
            </a:r>
            <a:endParaRPr lang="en-US" sz="4400" b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457201"/>
            <a:ext cx="7924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800" b="1" smtClean="0">
                <a:solidFill>
                  <a:srgbClr val="C00000"/>
                </a:solidFill>
              </a:rPr>
              <a:t>Joskus Jumala koettelee meitä saadakseen tietää, palvelemmeko Häntä oman itsemme takia vai Hänen vuoksensa.</a:t>
            </a:r>
          </a:p>
          <a:p>
            <a:endParaRPr lang="fi-FI" sz="3800" b="1" smtClean="0">
              <a:solidFill>
                <a:srgbClr val="485925"/>
              </a:solidFill>
            </a:endParaRPr>
          </a:p>
          <a:p>
            <a:r>
              <a:rPr lang="fi-FI" sz="3800" b="1" smtClean="0">
                <a:solidFill>
                  <a:srgbClr val="485925"/>
                </a:solidFill>
              </a:rPr>
              <a:t> </a:t>
            </a:r>
            <a:r>
              <a:rPr lang="fi-FI" sz="3800" b="1" u="sng" smtClean="0">
                <a:solidFill>
                  <a:srgbClr val="485925"/>
                </a:solidFill>
              </a:rPr>
              <a:t>”Palveletko minua omien itsekeskeisten tarpeittesi ja tavoitteidesi vuoksi, vaan rakastatko minua todella?”</a:t>
            </a:r>
          </a:p>
          <a:p>
            <a:endParaRPr lang="fi-FI" sz="3800" b="1" smtClean="0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458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b="1" smtClean="0">
              <a:solidFill>
                <a:srgbClr val="485925"/>
              </a:solidFill>
            </a:endParaRPr>
          </a:p>
          <a:p>
            <a:pPr algn="ctr"/>
            <a:r>
              <a:rPr lang="fi-FI" sz="3600" b="1" smtClean="0">
                <a:solidFill>
                  <a:srgbClr val="C00000"/>
                </a:solidFill>
              </a:rPr>
              <a:t>”On suuri kiusaus, että saamme tyydytyksentunteen siitä, mitä saavutamme Jumalan valtakunnassa ja mitä teemme Hänelle, eikä siitä, että olemme Hänen omiaan</a:t>
            </a:r>
          </a:p>
          <a:p>
            <a:pPr algn="ctr"/>
            <a:r>
              <a:rPr lang="fi-FI" sz="3600" b="1" smtClean="0">
                <a:solidFill>
                  <a:srgbClr val="C00000"/>
                </a:solidFill>
              </a:rPr>
              <a:t>ja tunnemme Hänet.” </a:t>
            </a:r>
          </a:p>
          <a:p>
            <a:pPr algn="ctr"/>
            <a:r>
              <a:rPr lang="fi-FI" sz="3200" i="1" smtClean="0">
                <a:solidFill>
                  <a:srgbClr val="C00000"/>
                </a:solidFill>
              </a:rPr>
              <a:t>(Bob Sorge)</a:t>
            </a:r>
            <a:endParaRPr lang="en-US" sz="3200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458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smtClean="0">
                <a:solidFill>
                  <a:srgbClr val="C00000"/>
                </a:solidFill>
              </a:rPr>
              <a:t>Mistä tiedät, miten pitäisi rukoilla?</a:t>
            </a:r>
          </a:p>
          <a:p>
            <a:r>
              <a:rPr lang="fi-FI" sz="4000" b="1" smtClean="0">
                <a:solidFill>
                  <a:srgbClr val="C00000"/>
                </a:solidFill>
              </a:rPr>
              <a:t>Onko kyseessä "paholaisen vankila" vai "Jumalan vankila"?</a:t>
            </a:r>
            <a:r>
              <a:rPr lang="fi-FI" sz="4000" smtClean="0">
                <a:solidFill>
                  <a:srgbClr val="C00000"/>
                </a:solidFill>
              </a:rPr>
              <a:t> </a:t>
            </a:r>
            <a:endParaRPr lang="en-US" sz="4000" smtClean="0">
              <a:solidFill>
                <a:srgbClr val="C00000"/>
              </a:solidFill>
            </a:endParaRPr>
          </a:p>
          <a:p>
            <a:r>
              <a:rPr lang="fi-FI" sz="3600" smtClean="0">
                <a:solidFill>
                  <a:srgbClr val="C00000"/>
                </a:solidFill>
              </a:rPr>
              <a:t> </a:t>
            </a:r>
          </a:p>
          <a:p>
            <a:endParaRPr lang="en-US" sz="3200" smtClean="0">
              <a:solidFill>
                <a:schemeClr val="accent2"/>
              </a:solidFill>
            </a:endParaRPr>
          </a:p>
          <a:p>
            <a:r>
              <a:rPr lang="fi-FI" sz="3600" b="1" u="sng" smtClean="0">
                <a:solidFill>
                  <a:srgbClr val="485925"/>
                </a:solidFill>
              </a:rPr>
              <a:t>Lähtökohtainen ohje:</a:t>
            </a:r>
          </a:p>
          <a:p>
            <a:endParaRPr lang="fi-FI" sz="3600" b="1" smtClean="0">
              <a:solidFill>
                <a:srgbClr val="485925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Taistele ongelmaa vastaan, ellet selvästi tunne Herran käskevän sinun laskea aseita.</a:t>
            </a:r>
            <a:endParaRPr lang="en-US" sz="3600" i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smtClean="0">
                <a:solidFill>
                  <a:srgbClr val="C00000"/>
                </a:solidFill>
              </a:rPr>
              <a:t>Älä rukoile pelkästään: </a:t>
            </a:r>
          </a:p>
          <a:p>
            <a:endParaRPr lang="fi-FI" sz="3600" b="1" smtClean="0">
              <a:solidFill>
                <a:srgbClr val="C00000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”Herra, paranna minut, koska olen sairas”,</a:t>
            </a:r>
            <a:r>
              <a:rPr lang="fi-FI" sz="3600" b="1" smtClean="0">
                <a:solidFill>
                  <a:srgbClr val="C00000"/>
                </a:solidFill>
              </a:rPr>
              <a:t> </a:t>
            </a:r>
          </a:p>
          <a:p>
            <a:endParaRPr lang="fi-FI" sz="3600" b="1" smtClean="0">
              <a:solidFill>
                <a:srgbClr val="C00000"/>
              </a:solidFill>
            </a:endParaRPr>
          </a:p>
          <a:p>
            <a:r>
              <a:rPr lang="fi-FI" sz="3600" b="1" smtClean="0">
                <a:solidFill>
                  <a:srgbClr val="C00000"/>
                </a:solidFill>
              </a:rPr>
              <a:t>vaan </a:t>
            </a:r>
          </a:p>
          <a:p>
            <a:endParaRPr lang="fi-FI" sz="3600" b="1" smtClean="0">
              <a:solidFill>
                <a:srgbClr val="C00000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”Herra, ole armollinen minulle ja paranna minut nimesi tähden, että Sinun nimesi tulisi kunnioitetuksi."</a:t>
            </a:r>
            <a:endParaRPr lang="en-US" sz="3600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57201"/>
            <a:ext cx="81534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smtClean="0">
                <a:solidFill>
                  <a:schemeClr val="accent2"/>
                </a:solidFill>
              </a:rPr>
              <a:t>YHTEENVETO:</a:t>
            </a:r>
            <a:r>
              <a:rPr lang="fi-FI" sz="3200" smtClean="0">
                <a:solidFill>
                  <a:schemeClr val="accent2"/>
                </a:solidFill>
              </a:rPr>
              <a:t> </a:t>
            </a:r>
            <a:endParaRPr lang="en-US" sz="3200" smtClean="0">
              <a:solidFill>
                <a:schemeClr val="accent2"/>
              </a:solidFill>
            </a:endParaRPr>
          </a:p>
          <a:p>
            <a:r>
              <a:rPr lang="fi-FI" sz="3200" smtClean="0">
                <a:solidFill>
                  <a:schemeClr val="accent2"/>
                </a:solidFill>
              </a:rPr>
              <a:t> </a:t>
            </a:r>
          </a:p>
          <a:p>
            <a:r>
              <a:rPr lang="fi-FI" sz="3400" b="1" smtClean="0">
                <a:solidFill>
                  <a:srgbClr val="485925"/>
                </a:solidFill>
              </a:rPr>
              <a:t>Kestävä rukous ei  tarkoita sitä, että meidän on toistettava rukouksia toistamisen vuoksi, pyydettävä uudestaan ja uudestaan. </a:t>
            </a:r>
          </a:p>
          <a:p>
            <a:endParaRPr lang="fi-FI" sz="3400" b="1" smtClean="0">
              <a:solidFill>
                <a:srgbClr val="485925"/>
              </a:solidFill>
            </a:endParaRPr>
          </a:p>
          <a:p>
            <a:r>
              <a:rPr lang="fi-FI" sz="3400" b="1" smtClean="0">
                <a:solidFill>
                  <a:srgbClr val="485925"/>
                </a:solidFill>
              </a:rPr>
              <a:t>Kysymys on siitä, että me ymmärrämme rukouksen toimintaperiaatteita ja </a:t>
            </a:r>
            <a:r>
              <a:rPr lang="fi-FI" sz="3400" b="1" u="sng" smtClean="0">
                <a:solidFill>
                  <a:srgbClr val="485925"/>
                </a:solidFill>
              </a:rPr>
              <a:t>osaamme jatkaa tehokasta rukousta riittävän pitkään</a:t>
            </a:r>
            <a:r>
              <a:rPr lang="fi-FI" sz="3400" b="1" smtClean="0">
                <a:solidFill>
                  <a:srgbClr val="485925"/>
                </a:solidFill>
              </a:rPr>
              <a:t>.</a:t>
            </a:r>
            <a:endParaRPr lang="en-US" sz="3400" smtClean="0">
              <a:solidFill>
                <a:srgbClr val="485925"/>
              </a:solidFill>
            </a:endParaRPr>
          </a:p>
          <a:p>
            <a:r>
              <a:rPr lang="fi-FI" sz="3400" b="1" smtClean="0">
                <a:solidFill>
                  <a:srgbClr val="485925"/>
                </a:solidFill>
              </a:rPr>
              <a:t> </a:t>
            </a:r>
            <a:endParaRPr lang="en-US" sz="3400" smtClean="0">
              <a:solidFill>
                <a:srgbClr val="485925"/>
              </a:solidFill>
            </a:endParaRPr>
          </a:p>
          <a:p>
            <a:r>
              <a:rPr lang="fi-FI" sz="3400" smtClean="0">
                <a:solidFill>
                  <a:srgbClr val="485925"/>
                </a:solidFill>
              </a:rPr>
              <a:t> </a:t>
            </a:r>
            <a:endParaRPr lang="en-US" sz="3400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76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b="1" smtClean="0">
                <a:solidFill>
                  <a:srgbClr val="C00000"/>
                </a:solidFill>
              </a:rPr>
              <a:t>Voitto tulee kestävälle ja kokosydämiselle.</a:t>
            </a:r>
            <a:endParaRPr lang="en-US" sz="4800" smtClean="0">
              <a:solidFill>
                <a:srgbClr val="C00000"/>
              </a:solidFill>
            </a:endParaRPr>
          </a:p>
          <a:p>
            <a:pPr algn="ctr"/>
            <a:r>
              <a:rPr lang="fi-FI" sz="4800" smtClean="0">
                <a:solidFill>
                  <a:srgbClr val="C00000"/>
                </a:solidFill>
              </a:rPr>
              <a:t> </a:t>
            </a:r>
            <a:endParaRPr lang="en-US" sz="48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E:\1data\IVANOV\RUKOUSOPETUSTA ja -PUHEITA\Rukousviikko 2010-10\Logo LEVEÄ kestävä ruko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7199313" cy="15589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176587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u="sng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Aiheena huomenna:</a:t>
            </a:r>
          </a:p>
          <a:p>
            <a:pPr marL="514350" indent="-514350" algn="ctr"/>
            <a:endParaRPr lang="fi-FI" sz="3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ctr"/>
            <a:r>
              <a:rPr lang="fi-FI" sz="5400" b="1" smtClean="0">
                <a:solidFill>
                  <a:schemeClr val="accent2"/>
                </a:solidFill>
              </a:rPr>
              <a:t>Kestävä rukous käytännössä</a:t>
            </a:r>
            <a:endParaRPr lang="fi-FI" sz="5400" b="1" dirty="0" smtClean="0">
              <a:ln w="1905"/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457200"/>
            <a:ext cx="617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 smtClean="0">
                <a:ln w="1905"/>
                <a:solidFill>
                  <a:srgbClr val="C00000"/>
                </a:solidFill>
              </a:rPr>
              <a:t>Viikon teema:</a:t>
            </a:r>
          </a:p>
          <a:p>
            <a:r>
              <a:rPr lang="fi-FI" sz="440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Kestävä rukous</a:t>
            </a:r>
            <a:endParaRPr lang="fi-FI" sz="4400" dirty="0" smtClean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en-US" sz="2000" smtClean="0">
                <a:solidFill>
                  <a:srgbClr val="C00000"/>
                </a:solidFill>
              </a:rPr>
              <a:t>4-7.10.2010</a:t>
            </a:r>
            <a:endParaRPr lang="fi-FI" sz="2000" dirty="0" smtClean="0">
              <a:ln w="1905"/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1"/>
            <a:ext cx="8458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b="1" smtClean="0">
              <a:solidFill>
                <a:srgbClr val="485925"/>
              </a:solidFill>
            </a:endParaRPr>
          </a:p>
          <a:p>
            <a:pPr algn="ctr"/>
            <a:r>
              <a:rPr lang="fi-FI" sz="4000" b="1" u="sng" smtClean="0">
                <a:solidFill>
                  <a:srgbClr val="C00000"/>
                </a:solidFill>
              </a:rPr>
              <a:t>On saatava kokoon tarvittava määrä rukousta ja siihen liittyvää vaikutusta niin näkymättömässä</a:t>
            </a:r>
          </a:p>
          <a:p>
            <a:pPr algn="ctr"/>
            <a:r>
              <a:rPr lang="fi-FI" sz="4000" b="1" u="sng" smtClean="0">
                <a:solidFill>
                  <a:srgbClr val="C00000"/>
                </a:solidFill>
              </a:rPr>
              <a:t>kuin näkyvässä maailmassa.</a:t>
            </a:r>
          </a:p>
          <a:p>
            <a:pPr algn="ctr"/>
            <a:endParaRPr lang="fi-FI" sz="3200" b="1" smtClean="0">
              <a:solidFill>
                <a:srgbClr val="485925"/>
              </a:solidFill>
            </a:endParaRPr>
          </a:p>
          <a:p>
            <a:pPr algn="ctr"/>
            <a:r>
              <a:rPr lang="fi-FI" sz="3200" b="1" smtClean="0"/>
              <a:t> </a:t>
            </a:r>
          </a:p>
          <a:p>
            <a:pPr algn="ctr"/>
            <a:r>
              <a:rPr lang="fi-FI" sz="3600" b="1" smtClean="0">
                <a:solidFill>
                  <a:srgbClr val="485925"/>
                </a:solidFill>
              </a:rPr>
              <a:t>Mitä tämä vaikutus on ja miten rukous toimii – emme tarkalleen tiedä</a:t>
            </a:r>
            <a:r>
              <a:rPr lang="fi-FI" sz="3600" b="1" smtClean="0">
                <a:solidFill>
                  <a:srgbClr val="485925"/>
                </a:solidFill>
              </a:rPr>
              <a:t>.</a:t>
            </a:r>
          </a:p>
          <a:p>
            <a:pPr algn="ctr"/>
            <a:r>
              <a:rPr lang="fi-FI" sz="3600" b="1" smtClean="0">
                <a:solidFill>
                  <a:srgbClr val="485925"/>
                </a:solidFill>
              </a:rPr>
              <a:t>Raamattu kertoo vain käytännön puolen.</a:t>
            </a:r>
            <a:endParaRPr lang="fi-FI" sz="3600" b="1" smtClean="0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irjami\Desktop\Rukousviikko 4.7.10.2010 Korso\KE\peukaloiden pyörity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14400"/>
            <a:ext cx="4038600" cy="5713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600200"/>
            <a:ext cx="434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smtClean="0">
                <a:solidFill>
                  <a:srgbClr val="485925"/>
                </a:solidFill>
              </a:rPr>
              <a:t>Rukoiltuamme </a:t>
            </a:r>
            <a:r>
              <a:rPr lang="fi-FI" sz="3600" b="1" smtClean="0">
                <a:solidFill>
                  <a:srgbClr val="485925"/>
                </a:solidFill>
              </a:rPr>
              <a:t>jotakin meillä on usein tapana istua odottamaan Herraa, </a:t>
            </a:r>
            <a:endParaRPr lang="fi-FI" sz="3600" b="1" smtClean="0">
              <a:solidFill>
                <a:srgbClr val="485925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kun </a:t>
            </a:r>
            <a:r>
              <a:rPr lang="fi-FI" sz="3600" b="1" u="sng" smtClean="0">
                <a:solidFill>
                  <a:srgbClr val="485925"/>
                </a:solidFill>
              </a:rPr>
              <a:t>Herra itse asiassa odottaa meitä, </a:t>
            </a:r>
            <a:endParaRPr lang="fi-FI" sz="3600" b="1" u="sng" smtClean="0">
              <a:solidFill>
                <a:srgbClr val="485925"/>
              </a:solidFill>
            </a:endParaRPr>
          </a:p>
          <a:p>
            <a:r>
              <a:rPr lang="fi-FI" sz="3600" b="1" u="sng" smtClean="0">
                <a:solidFill>
                  <a:srgbClr val="485925"/>
                </a:solidFill>
              </a:rPr>
              <a:t>että </a:t>
            </a:r>
            <a:r>
              <a:rPr lang="fi-FI" sz="3600" b="1" u="sng" smtClean="0">
                <a:solidFill>
                  <a:srgbClr val="485925"/>
                </a:solidFill>
              </a:rPr>
              <a:t>jatkaisimme </a:t>
            </a:r>
            <a:r>
              <a:rPr lang="fi-FI" sz="3600" b="1" u="sng" smtClean="0">
                <a:solidFill>
                  <a:srgbClr val="485925"/>
                </a:solidFill>
              </a:rPr>
              <a:t>rukoustaistelua</a:t>
            </a:r>
            <a:r>
              <a:rPr lang="fi-FI" sz="3600" b="1" u="sng" smtClean="0">
                <a:solidFill>
                  <a:srgbClr val="485925"/>
                </a:solidFill>
              </a:rPr>
              <a:t>. </a:t>
            </a:r>
            <a:endParaRPr lang="en-US" sz="3600" u="sng">
              <a:solidFill>
                <a:srgbClr val="48592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7807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4000" b="1" smtClean="0">
                <a:solidFill>
                  <a:srgbClr val="C00000"/>
                </a:solidFill>
              </a:rPr>
              <a:t>Herran odotus – kuka odottaa ketä?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819400"/>
            <a:ext cx="4648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smtClean="0">
                <a:solidFill>
                  <a:srgbClr val="485925"/>
                </a:solidFill>
              </a:rPr>
              <a:t>Kun </a:t>
            </a:r>
            <a:r>
              <a:rPr lang="fi-FI" sz="3200" b="1" smtClean="0">
                <a:solidFill>
                  <a:srgbClr val="485925"/>
                </a:solidFill>
              </a:rPr>
              <a:t>Elia rukoili sadetta, kyseessä oli </a:t>
            </a:r>
            <a:r>
              <a:rPr lang="fi-FI" sz="3200" b="1" u="sng" smtClean="0">
                <a:solidFill>
                  <a:srgbClr val="485925"/>
                </a:solidFill>
              </a:rPr>
              <a:t>Jumalan tahto, Jumalan ajatus ja Jumalan ajoitus.</a:t>
            </a:r>
            <a:r>
              <a:rPr lang="fi-FI" sz="3200" b="1" smtClean="0">
                <a:solidFill>
                  <a:srgbClr val="485925"/>
                </a:solidFill>
              </a:rPr>
              <a:t>  </a:t>
            </a:r>
            <a:endParaRPr lang="fi-FI" sz="3200" b="1" smtClean="0">
              <a:solidFill>
                <a:srgbClr val="485925"/>
              </a:solidFill>
            </a:endParaRPr>
          </a:p>
          <a:p>
            <a:endParaRPr lang="fi-FI" sz="2400" b="1" smtClean="0">
              <a:solidFill>
                <a:srgbClr val="485925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Kuitenkin hän joutui </a:t>
            </a:r>
            <a:r>
              <a:rPr lang="fi-FI" sz="3200" b="1" smtClean="0">
                <a:solidFill>
                  <a:srgbClr val="485925"/>
                </a:solidFill>
              </a:rPr>
              <a:t>taistelemaan </a:t>
            </a:r>
            <a:r>
              <a:rPr lang="fi-FI" sz="3200" b="1" smtClean="0">
                <a:solidFill>
                  <a:srgbClr val="485925"/>
                </a:solidFill>
              </a:rPr>
              <a:t>rukouksessa </a:t>
            </a:r>
            <a:r>
              <a:rPr lang="fi-FI" sz="3200" b="1" smtClean="0">
                <a:solidFill>
                  <a:srgbClr val="485925"/>
                </a:solidFill>
              </a:rPr>
              <a:t>ja toistamaan </a:t>
            </a:r>
            <a:r>
              <a:rPr lang="fi-FI" sz="3200" b="1" smtClean="0">
                <a:solidFill>
                  <a:srgbClr val="485925"/>
                </a:solidFill>
              </a:rPr>
              <a:t>rukousta</a:t>
            </a:r>
            <a:r>
              <a:rPr lang="fi-FI" sz="3200" b="1" smtClean="0">
                <a:solidFill>
                  <a:srgbClr val="485925"/>
                </a:solidFill>
              </a:rPr>
              <a:t>!</a:t>
            </a:r>
            <a:endParaRPr lang="fi-FI" sz="3200" b="1" smtClean="0">
              <a:solidFill>
                <a:srgbClr val="485925"/>
              </a:solidFill>
            </a:endParaRPr>
          </a:p>
        </p:txBody>
      </p:sp>
      <p:pic>
        <p:nvPicPr>
          <p:cNvPr id="3074" name="Picture 2" descr="C:\Documents and Settings\mirjami\Desktop\carm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0800" y="2819400"/>
            <a:ext cx="3860800" cy="2895600"/>
          </a:xfrm>
          <a:prstGeom prst="roundRect">
            <a:avLst>
              <a:gd name="adj" fmla="val 5826"/>
            </a:avLst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304800"/>
            <a:ext cx="714593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600" b="1" smtClean="0">
                <a:solidFill>
                  <a:srgbClr val="C00000"/>
                </a:solidFill>
              </a:rPr>
              <a:t>Esimerkkejä </a:t>
            </a:r>
            <a:r>
              <a:rPr lang="fi-FI" sz="3600" b="1" smtClean="0">
                <a:solidFill>
                  <a:srgbClr val="C00000"/>
                </a:solidFill>
              </a:rPr>
              <a:t>rukouksen </a:t>
            </a:r>
            <a:r>
              <a:rPr lang="fi-FI" sz="3600" b="1" smtClean="0">
                <a:solidFill>
                  <a:srgbClr val="C00000"/>
                </a:solidFill>
              </a:rPr>
              <a:t>kertymisestä</a:t>
            </a:r>
          </a:p>
          <a:p>
            <a:endParaRPr lang="fi-FI" sz="3600" b="1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3600" b="1" smtClean="0">
                <a:solidFill>
                  <a:srgbClr val="C00000"/>
                </a:solidFill>
              </a:rPr>
              <a:t> ELIA </a:t>
            </a:r>
            <a:r>
              <a:rPr lang="fi-FI" sz="3600" b="1" smtClean="0">
                <a:solidFill>
                  <a:srgbClr val="C00000"/>
                </a:solidFill>
              </a:rPr>
              <a:t>KARMELIN </a:t>
            </a:r>
            <a:r>
              <a:rPr lang="fi-FI" sz="3600" b="1" smtClean="0">
                <a:solidFill>
                  <a:srgbClr val="C00000"/>
                </a:solidFill>
              </a:rPr>
              <a:t>VUORELLA</a:t>
            </a:r>
            <a:r>
              <a:rPr lang="fi-FI" sz="3600" b="1" smtClean="0">
                <a:solidFill>
                  <a:srgbClr val="C00000"/>
                </a:solidFill>
              </a:rPr>
              <a:t>,</a:t>
            </a:r>
          </a:p>
          <a:p>
            <a:r>
              <a:rPr lang="fi-FI" sz="3600" b="1" smtClean="0">
                <a:solidFill>
                  <a:srgbClr val="C00000"/>
                </a:solidFill>
              </a:rPr>
              <a:t>(1 Kun. 18:1, 42-45)</a:t>
            </a:r>
          </a:p>
          <a:p>
            <a:endParaRPr lang="en-US" sz="36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28600"/>
            <a:ext cx="84582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smtClean="0">
                <a:solidFill>
                  <a:srgbClr val="C00000"/>
                </a:solidFill>
              </a:rPr>
              <a:t>1. Kun 18:42-45</a:t>
            </a:r>
          </a:p>
          <a:p>
            <a:r>
              <a:rPr lang="fi-FI" sz="3200" smtClean="0">
                <a:solidFill>
                  <a:srgbClr val="485925"/>
                </a:solidFill>
              </a:rPr>
              <a:t>Mutta </a:t>
            </a:r>
            <a:r>
              <a:rPr lang="fi-FI" sz="3200" smtClean="0">
                <a:solidFill>
                  <a:srgbClr val="485925"/>
                </a:solidFill>
              </a:rPr>
              <a:t>Elia nousi Karmelin huipulle,</a:t>
            </a:r>
            <a:r>
              <a:rPr lang="fi-FI" sz="3200" b="1" smtClean="0">
                <a:solidFill>
                  <a:srgbClr val="485925"/>
                </a:solidFill>
              </a:rPr>
              <a:t> kumartui maahan ja painoi kasvonsa polviensa väliin. </a:t>
            </a:r>
            <a:br>
              <a:rPr lang="fi-FI" sz="3200" b="1" smtClean="0">
                <a:solidFill>
                  <a:srgbClr val="485925"/>
                </a:solidFill>
              </a:rPr>
            </a:br>
            <a:r>
              <a:rPr lang="fi-FI" sz="3200" smtClean="0">
                <a:solidFill>
                  <a:srgbClr val="485925"/>
                </a:solidFill>
              </a:rPr>
              <a:t>43. Ja hän sanoi palvelijallensa: "Nouse ja katso merelle päin". Tämä nousi ja katsoi, mutta sanoi: "Ei näy mitään". Hän sanoi: "Mene takaisin". </a:t>
            </a:r>
            <a:r>
              <a:rPr lang="fi-FI" sz="3200" b="1" smtClean="0">
                <a:solidFill>
                  <a:srgbClr val="485925"/>
                </a:solidFill>
              </a:rPr>
              <a:t>Näin seitsemän kertaa. </a:t>
            </a:r>
            <a:r>
              <a:rPr lang="fi-FI" sz="3200" smtClean="0">
                <a:solidFill>
                  <a:srgbClr val="485925"/>
                </a:solidFill>
              </a:rPr>
              <a:t/>
            </a:r>
            <a:br>
              <a:rPr lang="fi-FI" sz="3200" smtClean="0">
                <a:solidFill>
                  <a:srgbClr val="485925"/>
                </a:solidFill>
              </a:rPr>
            </a:br>
            <a:r>
              <a:rPr lang="fi-FI" sz="3200" smtClean="0">
                <a:solidFill>
                  <a:srgbClr val="485925"/>
                </a:solidFill>
              </a:rPr>
              <a:t>Seitsemännellä </a:t>
            </a:r>
            <a:r>
              <a:rPr lang="fi-FI" sz="3200" smtClean="0">
                <a:solidFill>
                  <a:srgbClr val="485925"/>
                </a:solidFill>
              </a:rPr>
              <a:t>kerralla palvelija sanoi: "Katso, pieni pilvi, miehen kämmenen kokoinen, nousee merestä". Niin Elia sanoi: "Nouse ja sano Ahabille: 'Valjasta ja lähde alas, ettei sade sinua pidättäisi'". </a:t>
            </a:r>
            <a:r>
              <a:rPr lang="fi-FI" sz="3200" smtClean="0">
                <a:solidFill>
                  <a:srgbClr val="485925"/>
                </a:solidFill>
              </a:rPr>
              <a:t/>
            </a:r>
            <a:br>
              <a:rPr lang="fi-FI" sz="3200" smtClean="0">
                <a:solidFill>
                  <a:srgbClr val="485925"/>
                </a:solidFill>
              </a:rPr>
            </a:br>
            <a:r>
              <a:rPr lang="fi-FI" sz="3200" smtClean="0">
                <a:solidFill>
                  <a:srgbClr val="485925"/>
                </a:solidFill>
              </a:rPr>
              <a:t>Ja </a:t>
            </a:r>
            <a:r>
              <a:rPr lang="fi-FI" sz="3200" smtClean="0">
                <a:solidFill>
                  <a:srgbClr val="485925"/>
                </a:solidFill>
              </a:rPr>
              <a:t>tuossa tuokiossa taivas kävi mustaksi pilvistä ja myrskytuulesta, ja tuli ankara sade.</a:t>
            </a:r>
            <a:endParaRPr lang="en-US" sz="3200" smtClean="0">
              <a:solidFill>
                <a:srgbClr val="485925"/>
              </a:solidFill>
            </a:endParaRPr>
          </a:p>
          <a:p>
            <a:endParaRPr lang="fi-FI" sz="3200" b="1" smtClean="0">
              <a:solidFill>
                <a:srgbClr val="C00000"/>
              </a:solidFill>
            </a:endParaRPr>
          </a:p>
          <a:p>
            <a:endParaRPr lang="en-US" sz="36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smtClean="0">
                <a:solidFill>
                  <a:srgbClr val="C00000"/>
                </a:solidFill>
              </a:rPr>
              <a:t>Miksi Elian oli rukoiltava </a:t>
            </a:r>
            <a:r>
              <a:rPr lang="fi-FI" sz="3600" b="1" smtClean="0">
                <a:solidFill>
                  <a:srgbClr val="C00000"/>
                </a:solidFill>
              </a:rPr>
              <a:t>monta kertaa, </a:t>
            </a:r>
            <a:r>
              <a:rPr lang="fi-FI" sz="3600" b="1" smtClean="0">
                <a:solidFill>
                  <a:srgbClr val="C00000"/>
                </a:solidFill>
              </a:rPr>
              <a:t>ennen kuin sade tuli? </a:t>
            </a:r>
            <a:endParaRPr lang="en-US" sz="3600" b="1" smtClean="0">
              <a:solidFill>
                <a:srgbClr val="C00000"/>
              </a:solidFill>
            </a:endParaRPr>
          </a:p>
          <a:p>
            <a:endParaRPr lang="fi-FI" sz="3600" b="1" smtClean="0">
              <a:solidFill>
                <a:srgbClr val="485925"/>
              </a:solidFill>
            </a:endParaRPr>
          </a:p>
          <a:p>
            <a:endParaRPr lang="fi-FI" sz="3600" b="1" smtClean="0">
              <a:solidFill>
                <a:srgbClr val="485925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Todennäköinen selitys:</a:t>
            </a:r>
          </a:p>
          <a:p>
            <a:r>
              <a:rPr lang="fi-FI" sz="3600" b="1" smtClean="0">
                <a:solidFill>
                  <a:srgbClr val="485925"/>
                </a:solidFill>
              </a:rPr>
              <a:t>Hänen </a:t>
            </a:r>
            <a:r>
              <a:rPr lang="fi-FI" sz="3600" b="1" smtClean="0">
                <a:solidFill>
                  <a:srgbClr val="485925"/>
                </a:solidFill>
              </a:rPr>
              <a:t>oli saatava kokoon tarpeeksi rukousta ja sen kautta tulevaaa vaikutusta hengen maailmassa</a:t>
            </a:r>
            <a:r>
              <a:rPr lang="fi-FI" sz="3600" b="1" smtClean="0">
                <a:solidFill>
                  <a:srgbClr val="485925"/>
                </a:solidFill>
              </a:rPr>
              <a:t>.</a:t>
            </a:r>
          </a:p>
          <a:p>
            <a:endParaRPr lang="fi-FI" sz="3600" b="1" smtClean="0">
              <a:solidFill>
                <a:srgbClr val="485925"/>
              </a:solidFill>
            </a:endParaRPr>
          </a:p>
          <a:p>
            <a:endParaRPr lang="en-US" sz="3600" b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457200"/>
            <a:ext cx="845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b="1" smtClean="0">
                <a:solidFill>
                  <a:srgbClr val="C00000"/>
                </a:solidFill>
              </a:rPr>
              <a:t>Elia </a:t>
            </a:r>
            <a:r>
              <a:rPr lang="fi-FI" sz="4000" b="1" smtClean="0">
                <a:solidFill>
                  <a:srgbClr val="C00000"/>
                </a:solidFill>
              </a:rPr>
              <a:t>tiesi, että vastaus tulisi</a:t>
            </a:r>
            <a:r>
              <a:rPr lang="fi-FI" sz="4000" b="1" smtClean="0">
                <a:solidFill>
                  <a:srgbClr val="C00000"/>
                </a:solidFill>
              </a:rPr>
              <a:t>. </a:t>
            </a:r>
            <a:endParaRPr lang="fi-FI" sz="4000" b="1" smtClean="0">
              <a:solidFill>
                <a:srgbClr val="C00000"/>
              </a:solidFill>
            </a:endParaRPr>
          </a:p>
          <a:p>
            <a:pPr algn="ctr"/>
            <a:r>
              <a:rPr lang="fi-FI" sz="4000" b="1" smtClean="0">
                <a:solidFill>
                  <a:srgbClr val="C00000"/>
                </a:solidFill>
              </a:rPr>
              <a:t>Vastauksen </a:t>
            </a:r>
            <a:r>
              <a:rPr lang="fi-FI" sz="4000" b="1" smtClean="0">
                <a:solidFill>
                  <a:srgbClr val="C00000"/>
                </a:solidFill>
              </a:rPr>
              <a:t>ajankohtaa hän </a:t>
            </a:r>
            <a:r>
              <a:rPr lang="fi-FI" sz="4000" b="1" smtClean="0">
                <a:solidFill>
                  <a:srgbClr val="C00000"/>
                </a:solidFill>
              </a:rPr>
              <a:t>ei </a:t>
            </a:r>
            <a:r>
              <a:rPr lang="fi-FI" sz="4000" b="1" smtClean="0">
                <a:solidFill>
                  <a:srgbClr val="C00000"/>
                </a:solidFill>
              </a:rPr>
              <a:t>tiennyt.</a:t>
            </a:r>
          </a:p>
          <a:p>
            <a:pPr algn="ctr"/>
            <a:endParaRPr lang="fi-FI" sz="3600" b="1" smtClean="0">
              <a:solidFill>
                <a:srgbClr val="C00000"/>
              </a:solidFill>
            </a:endParaRPr>
          </a:p>
          <a:p>
            <a:pPr algn="ctr"/>
            <a:r>
              <a:rPr lang="fi-FI" sz="3600" b="1" u="sng" smtClean="0">
                <a:solidFill>
                  <a:srgbClr val="485925"/>
                </a:solidFill>
              </a:rPr>
              <a:t>Meillä on sama tilanne:</a:t>
            </a:r>
          </a:p>
          <a:p>
            <a:pPr algn="ctr"/>
            <a:endParaRPr lang="fi-FI" sz="3200" smtClean="0">
              <a:solidFill>
                <a:srgbClr val="485925"/>
              </a:solidFill>
            </a:endParaRPr>
          </a:p>
          <a:p>
            <a:pPr algn="ctr"/>
            <a:r>
              <a:rPr lang="fi-FI" sz="3200" smtClean="0">
                <a:solidFill>
                  <a:srgbClr val="485925"/>
                </a:solidFill>
              </a:rPr>
              <a:t>Ja </a:t>
            </a:r>
            <a:r>
              <a:rPr lang="fi-FI" sz="3200" smtClean="0">
                <a:solidFill>
                  <a:srgbClr val="485925"/>
                </a:solidFill>
              </a:rPr>
              <a:t>tämä on se uskallus, joka meillä on häneen, että </a:t>
            </a:r>
            <a:r>
              <a:rPr lang="fi-FI" sz="3200" b="1" smtClean="0">
                <a:solidFill>
                  <a:srgbClr val="485925"/>
                </a:solidFill>
              </a:rPr>
              <a:t>jos me jotakin anomme hänen tahtonsa mukaan, niin hän kuulee meitä.</a:t>
            </a:r>
          </a:p>
          <a:p>
            <a:pPr algn="ctr"/>
            <a:r>
              <a:rPr lang="fi-FI" sz="3200" smtClean="0">
                <a:solidFill>
                  <a:srgbClr val="485925"/>
                </a:solidFill>
              </a:rPr>
              <a:t>Ja </a:t>
            </a:r>
            <a:r>
              <a:rPr lang="fi-FI" sz="3200" smtClean="0">
                <a:solidFill>
                  <a:srgbClr val="485925"/>
                </a:solidFill>
              </a:rPr>
              <a:t>jos me tiedämme hänen kuulevan meitä, mitä ikinä anommekin, </a:t>
            </a:r>
            <a:r>
              <a:rPr lang="fi-FI" sz="3200" b="1" smtClean="0">
                <a:solidFill>
                  <a:srgbClr val="485925"/>
                </a:solidFill>
              </a:rPr>
              <a:t>niin tiedämme, että meillä myös on kaikki se, mitä olemme häneltä anoneet</a:t>
            </a:r>
            <a:r>
              <a:rPr lang="fi-FI" sz="3200" smtClean="0">
                <a:solidFill>
                  <a:srgbClr val="485925"/>
                </a:solidFill>
              </a:rPr>
              <a:t>. </a:t>
            </a:r>
            <a:r>
              <a:rPr lang="fi-FI" sz="3200" smtClean="0">
                <a:solidFill>
                  <a:srgbClr val="485925"/>
                </a:solidFill>
              </a:rPr>
              <a:t>(</a:t>
            </a:r>
            <a:r>
              <a:rPr lang="fi-FI" sz="3200" b="1" smtClean="0">
                <a:solidFill>
                  <a:srgbClr val="485925"/>
                </a:solidFill>
              </a:rPr>
              <a:t>1 </a:t>
            </a:r>
            <a:r>
              <a:rPr lang="fi-FI" sz="3200" b="1" smtClean="0">
                <a:solidFill>
                  <a:srgbClr val="485925"/>
                </a:solidFill>
              </a:rPr>
              <a:t>Joh</a:t>
            </a:r>
            <a:r>
              <a:rPr lang="fi-FI" sz="3200" b="1" smtClean="0">
                <a:solidFill>
                  <a:srgbClr val="485925"/>
                </a:solidFill>
              </a:rPr>
              <a:t>. </a:t>
            </a:r>
            <a:r>
              <a:rPr lang="fi-FI" sz="3200" b="1" smtClean="0">
                <a:solidFill>
                  <a:srgbClr val="485925"/>
                </a:solidFill>
              </a:rPr>
              <a:t>5:14-15)</a:t>
            </a:r>
            <a:endParaRPr lang="en-US" sz="3200" smtClean="0">
              <a:solidFill>
                <a:srgbClr val="485925"/>
              </a:solidFill>
            </a:endParaRPr>
          </a:p>
          <a:p>
            <a:endParaRPr lang="en-US" sz="3200" b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smtClean="0">
                <a:solidFill>
                  <a:srgbClr val="C00000"/>
                </a:solidFill>
              </a:rPr>
              <a:t>Esimerkkejä rukouksen kertymisestä</a:t>
            </a:r>
            <a:endParaRPr lang="en-US" sz="3600" smtClean="0">
              <a:solidFill>
                <a:srgbClr val="C00000"/>
              </a:solidFill>
            </a:endParaRPr>
          </a:p>
          <a:p>
            <a:endParaRPr lang="fi-FI" sz="3200" b="1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3200" b="1" smtClean="0">
                <a:solidFill>
                  <a:srgbClr val="C00000"/>
                </a:solidFill>
              </a:rPr>
              <a:t>DANIEL (Dan. 10:12-14)</a:t>
            </a:r>
          </a:p>
          <a:p>
            <a:pPr>
              <a:buFont typeface="Arial" pitchFamily="34" charset="0"/>
              <a:buChar char="•"/>
            </a:pPr>
            <a:endParaRPr lang="en-US" sz="3200" smtClean="0">
              <a:solidFill>
                <a:schemeClr val="accent2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Daniel rukoili ja paastosi uskollisesti 21 päivän ajan, kunnes enkeli toi hänelle vastauksen.</a:t>
            </a:r>
          </a:p>
          <a:p>
            <a:endParaRPr lang="fi-FI" sz="3200" b="1" smtClean="0">
              <a:solidFill>
                <a:srgbClr val="485925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Tänä aikana Danielin kestävä rukous sai aikaan hengen maailmoissa vaikutusta, jonka avulla enkeli pääsi demonivastustuksen läpi.</a:t>
            </a:r>
            <a:endParaRPr lang="en-US" sz="3200" b="1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</TotalTime>
  <Words>816</Words>
  <Application>Microsoft Office PowerPoint</Application>
  <PresentationFormat>On-screen Show (4:3)</PresentationFormat>
  <Paragraphs>181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Mirjami</dc:creator>
  <cp:lastModifiedBy>Mirjami</cp:lastModifiedBy>
  <cp:revision>328</cp:revision>
  <dcterms:created xsi:type="dcterms:W3CDTF">2010-05-10T08:45:47Z</dcterms:created>
  <dcterms:modified xsi:type="dcterms:W3CDTF">2010-10-06T13:22:28Z</dcterms:modified>
</cp:coreProperties>
</file>