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431" r:id="rId2"/>
    <p:sldId id="256" r:id="rId3"/>
    <p:sldId id="315" r:id="rId4"/>
    <p:sldId id="316" r:id="rId5"/>
    <p:sldId id="319" r:id="rId6"/>
    <p:sldId id="417" r:id="rId7"/>
    <p:sldId id="349" r:id="rId8"/>
    <p:sldId id="434" r:id="rId9"/>
    <p:sldId id="416" r:id="rId10"/>
    <p:sldId id="326" r:id="rId11"/>
    <p:sldId id="342" r:id="rId12"/>
    <p:sldId id="348" r:id="rId13"/>
    <p:sldId id="355" r:id="rId14"/>
    <p:sldId id="356" r:id="rId15"/>
    <p:sldId id="357" r:id="rId16"/>
    <p:sldId id="358" r:id="rId17"/>
    <p:sldId id="421" r:id="rId18"/>
    <p:sldId id="361" r:id="rId19"/>
    <p:sldId id="364" r:id="rId20"/>
    <p:sldId id="370" r:id="rId21"/>
    <p:sldId id="371" r:id="rId22"/>
    <p:sldId id="373" r:id="rId23"/>
    <p:sldId id="423" r:id="rId24"/>
    <p:sldId id="424" r:id="rId25"/>
    <p:sldId id="425" r:id="rId26"/>
    <p:sldId id="430" r:id="rId27"/>
    <p:sldId id="384" r:id="rId28"/>
    <p:sldId id="429" r:id="rId29"/>
    <p:sldId id="418" r:id="rId30"/>
    <p:sldId id="388" r:id="rId31"/>
    <p:sldId id="389" r:id="rId32"/>
    <p:sldId id="392" r:id="rId33"/>
    <p:sldId id="394" r:id="rId34"/>
    <p:sldId id="395" r:id="rId35"/>
    <p:sldId id="396" r:id="rId36"/>
    <p:sldId id="398" r:id="rId37"/>
    <p:sldId id="401" r:id="rId38"/>
    <p:sldId id="399" r:id="rId39"/>
    <p:sldId id="402" r:id="rId40"/>
    <p:sldId id="403" r:id="rId41"/>
    <p:sldId id="404" r:id="rId42"/>
    <p:sldId id="405" r:id="rId43"/>
    <p:sldId id="406" r:id="rId44"/>
    <p:sldId id="408" r:id="rId45"/>
    <p:sldId id="409" r:id="rId46"/>
    <p:sldId id="432" r:id="rId47"/>
    <p:sldId id="411" r:id="rId48"/>
    <p:sldId id="433" r:id="rId49"/>
    <p:sldId id="413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800000"/>
    <a:srgbClr val="483700"/>
    <a:srgbClr val="993300"/>
    <a:srgbClr val="0033CC"/>
    <a:srgbClr val="CC0000"/>
    <a:srgbClr val="990099"/>
    <a:srgbClr val="7F4A88"/>
    <a:srgbClr val="485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16" autoAdjust="0"/>
    <p:restoredTop sz="46880" autoAdjust="0"/>
  </p:normalViewPr>
  <p:slideViewPr>
    <p:cSldViewPr>
      <p:cViewPr varScale="1">
        <p:scale>
          <a:sx n="34" d="100"/>
          <a:sy n="34" d="100"/>
        </p:scale>
        <p:origin x="96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4302B-7D1F-4CCF-AC6C-26A6AB4A3696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A02E0-A23A-46A5-BEAF-9907669D8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F7831-28DD-4B73-80C6-41D7D9A28EF8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0899C-1916-4734-BBED-05E09C26D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02BAC-E822-4B7D-B2D3-953E1F1C29E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77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Miksi Jeesuksen nimi on korkeampi ja arvovaltaisempi kuin mikään</a:t>
            </a:r>
            <a:r>
              <a:rPr lang="fi-FI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muu nimi?</a:t>
            </a:r>
          </a:p>
          <a:p>
            <a:endParaRPr lang="fi-FI" sz="1200" b="1" kern="1200" baseline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 VUOKSI, KUKA HÄN ON: HÄNELLÄ ON AINUTLAATUINEN ASEMA, JOKA VOI OLLA VAIN YHDELLÄ: </a:t>
            </a:r>
          </a:p>
          <a:p>
            <a:endParaRPr lang="en-US" b="1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Jumalan säätämään pelastussunnitelmaan kuuluu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sijaiskärsijä ja yksi välimies, Messias</a:t>
            </a:r>
            <a:endParaRPr lang="en-US" b="1" smtClean="0">
              <a:effectLst/>
            </a:endParaRPr>
          </a:p>
          <a:p>
            <a:r>
              <a:rPr lang="fi-FI" sz="1200" b="1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1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Tim. 2:5.6  Sillä yksi on Jumala, yksi myös välimies Jumalan ja ihmisten välillä, ihminen Kristus Jeesus 6 joka antoi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itsensä lunnaiksi kaikkien edestä</a:t>
            </a:r>
            <a:endParaRPr lang="en-US" b="1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27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TOISEKSI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NIMI ON KORKEAMPI KUIN MIKÄÄN MUU NIMI 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 VUOKSI, MILLAINEN HÄN ON: Jeesukselle kuuluu kunnia ja arvovalta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ominaisuuksiensa vuoksi</a:t>
            </a:r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Eläessään ihmisenä Jeesus osoitti täydellistä nöyryyttä, kärsivällisyyttä, alentumista, kuuliaisuutta – jotain mitä Jumalan ei olisi tarvinnut edes kokea.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 ole toista persoonaa, jolla olisi tällaista täydellisyyttä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SEKÄ JUMALANA ETTÄ IHMISENÄ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Fil.  2:8-9  hän nöyryytti itsensä ja oli kuuliainen kuolemaan asti, hamaan ristin kuolemaan asti. 9.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 tähden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onkin Jumala  hänet korkealle korottanut ja antanut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hänelle nimen, kaikkia muita nimiä korkeamman, 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92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Kolmanneksi,</a:t>
            </a:r>
            <a:r>
              <a:rPr lang="fi-FI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Jeesuksen nimi on korkeampi kuin mikään muu nimi</a:t>
            </a: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 VUOKSI, MITÄ HÄN ON SAANUT AIKAAN 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Hän on ansainnut kunnian ainutlaatuisen tekonsa ja voittonsa vuoksi</a:t>
            </a:r>
            <a:endParaRPr lang="en-US" smtClean="0">
              <a:effectLst/>
            </a:endParaRPr>
          </a:p>
          <a:p>
            <a:r>
              <a:rPr lang="fi-FI" sz="1200" b="1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Joh. 3:8 ”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sitä varten Jumalan Poika tuli maailmaan, että hän tekisi tyhjäksi Paholaisen teot.”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Ilm. 5:5  sanoo, että Jeesus on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voittanut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-  Hän on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arvollinen avaamaan Jumalan tuomioiden kirjan sinetit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Hän on verellään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ostanut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Jumalalle ihmiset kaikista sukukunnista.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Saamme siis rukoillessamme lausua ja kutsua kaikkein korkeinta olemassaolevaa nimeä</a:t>
            </a:r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26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 katsomme, kuinka Raamatussa toimitaan Jeesuksen nimessä, tällä toiminnalla voi olla kahdenlainen suunta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Käännymme Isän puoleen Jeesuksen kautta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Käännymme maailmaan päin – ja myös vastustajaan päin - Jeesuksen edustajina </a:t>
            </a:r>
            <a:endParaRPr lang="en-US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MITÄ KUULUU KÄÄNTYMISEEN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Isän puoleen Jeesuksen nimessä?</a:t>
            </a:r>
          </a:p>
          <a:p>
            <a:endParaRPr lang="fi-FI" sz="1200" b="1" u="sng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Tulemme Isän eteen Jeesuksen ansion perusteella. </a:t>
            </a:r>
            <a:endParaRPr lang="en-US" b="0" smtClean="0">
              <a:effectLst/>
            </a:endParaRPr>
          </a:p>
          <a:p>
            <a:r>
              <a:rPr lang="fi-FI" sz="1200" b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nimi edustaa liittoa Jumalan kanssa.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Tämä tarkoittaa, että OVI ON AUKI, ja saamme käydä rohkeasti sisään.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 tulemme Isän eteen Jeesuksen nimessä, se tarkoittaa:</a:t>
            </a:r>
            <a:br>
              <a:rPr lang="fi-FI" sz="120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”Isä, tulen eteesi Sinun Poikasi ansion perusteella ja Hänen valtuutuksellaan, uskon kautta Hänen vereensä - en omassa voimassani, en oman ansioni perusteella”.</a:t>
            </a:r>
            <a:endParaRPr lang="en-US" b="0" smtClean="0">
              <a:effectLst/>
            </a:endParaRPr>
          </a:p>
          <a:p>
            <a:r>
              <a:rPr lang="fi-FI" sz="1200" b="1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50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Asiaa voisi kuvata niin, että Jeesus asettaa pyhän kätensä Isän valtaistuimelle, ja toisella kädellään hän tarttuu sinun käteesi, jonka rukouksessa kohotat Hänen puoleensa. 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ESIRUKOUKSESSA TARTUMME TOISELLA KÄDELLÄ TOISEEN IHMISEEN, SIUNAAMME JOTAKUTA TOISTA: 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Voimme toimia esirukoilijoina ja </a:t>
            </a:r>
            <a:r>
              <a:rPr lang="fi-FI" sz="120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edustaa Jumalan edessä toisia ihmisiä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heidän tarpeitaan</a:t>
            </a:r>
            <a:r>
              <a:rPr lang="fi-FI" sz="120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Jeesuksen tekemän liiton tähden.</a:t>
            </a:r>
            <a:endParaRPr lang="en-US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48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KÄDEN ON OLTAVA JEESUKSEN KÄDESSÄ.</a:t>
            </a:r>
            <a:endParaRPr lang="en-US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Emme voisi pyytää Jumalalta mitään pelkältä omalta pohjaltamme tai sen perusteella, että me itse haluamme jotakin.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Rukous ei toimi irrallaan Jeesuksen työstä.</a:t>
            </a:r>
            <a:endParaRPr lang="en-US" b="0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56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Meillä on Jeesus-nimessä oikeus rukoilla rohkeasti ja vedota Jumalan lupauksiin.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Uskallamme puhua Jumalalle ja pyytää Häneltä asioita.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i="0" smtClean="0">
              <a:effectLst/>
            </a:endParaRPr>
          </a:p>
          <a:p>
            <a:r>
              <a:rPr lang="fi-FI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Joh. 16: 23-14</a:t>
            </a:r>
            <a:r>
              <a:rPr lang="fi-FI" sz="120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Totisesti, totisesti minä sanon teille: jos te anotte jotakin Isältä, on hän sen teille antava minun nimessäni.</a:t>
            </a:r>
            <a:endParaRPr lang="en-US" i="0" smtClean="0">
              <a:effectLst/>
            </a:endParaRPr>
          </a:p>
          <a:p>
            <a:r>
              <a:rPr lang="fi-FI" sz="120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Tähän asti te ette ole anoneet mitään minun nimessäni; </a:t>
            </a:r>
            <a:r>
              <a:rPr lang="fi-FI" sz="1200" b="1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anokaa, niin te saatte, että teidän ilonne olisi täydellinen.</a:t>
            </a:r>
            <a:endParaRPr lang="en-US" i="0" smtClean="0">
              <a:effectLst/>
            </a:endParaRPr>
          </a:p>
          <a:p>
            <a:r>
              <a:rPr lang="fi-FI" sz="1200" b="1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Kaikki Jumalan lupaukset ovat voimassa Jeesuksessa. </a:t>
            </a:r>
            <a:endParaRPr lang="en-US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6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kautta Jumala on Isäsi. 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nimi merkitsee siksi myös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yhteenkuuluvuutta. 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Jumala on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ottanut sinut nimiinsä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 kohtelee sinua lapsenaan. </a:t>
            </a:r>
            <a:endParaRPr lang="en-US" b="0" smtClean="0">
              <a:effectLst/>
            </a:endParaRPr>
          </a:p>
          <a:p>
            <a:r>
              <a:rPr lang="fi-FI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Matt. 7:11 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siis te, jotka olette pahoja, osaatte antaa lapsillenne hyviä lahjoja,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kuinka paljoa ennemmin teidän Isänne, joka on taivaissa, antaa sitä, mikä hyvää on, niille, jotka sitä häneltä anovat!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Jumala on hyvä isä, joka antaa kalan, munan ja leivän, ei käärmettä,  kiveä tai skorpionia! 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8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Sanat ”Jeesuksen nimessä” ovat niin vakiintuneet  puheeseemme ja rukouskieleemme, että käytämme niitä rukouksen aikana usein lähes huomaamattamme. 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Tapanamme on lopettaa: ”Jeesuksen nimessä, amen”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Joskus tähän  liittyy ajatus, että näiden sanojen  lisääminen tuo pyyntöön enemmän painoarvoa. 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Sanomme "Jeesuksen nimessä" ikään kuin "varmuuden vuoksi".</a:t>
            </a:r>
            <a:endParaRPr lang="en-US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927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RUKOUKSELLA</a:t>
            </a:r>
            <a:r>
              <a:rPr lang="fi-FI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JEESUKSEN NIMESSÄ ON </a:t>
            </a:r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TOINENKIN SUUNTA: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Kääntyminen Jeesuksen nimessä maailmaan päin.</a:t>
            </a:r>
            <a:endParaRPr lang="en-US" smtClean="0">
              <a:effectLst/>
            </a:endParaRPr>
          </a:p>
          <a:p>
            <a:r>
              <a:rPr lang="fi-FI" sz="1200" b="1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nimi liittyy nyt auktoriteettiin, valtuuksiin, Jeesuksen edustamiseen.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Käännymme maailmaan ja pimeyden voimiin päin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valtuutettuina edustajina:</a:t>
            </a:r>
            <a:endParaRPr lang="en-US" b="0" smtClean="0">
              <a:effectLst/>
            </a:endParaRPr>
          </a:p>
          <a:p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julistamme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evankeliumia, </a:t>
            </a:r>
            <a:endParaRPr lang="en-US" b="0" smtClean="0">
              <a:effectLst/>
            </a:endParaRPr>
          </a:p>
          <a:p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välitämme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toimeenpanemme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siunauksia. 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Matt. 28:18 "Minulle on annettu kaikki valta taivaassa ja maan päällä. 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 on kaikki valta taivaassa ja maan päällä, sillä voisi tehdä paljon asioita!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Miten Jeesus käytti valtaansa?</a:t>
            </a:r>
          </a:p>
          <a:p>
            <a:r>
              <a:rPr lang="fi-FI" sz="1200" b="0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 v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altuutti meidät! Lähetti meidät julistamaan evankeliumia! </a:t>
            </a:r>
            <a:endParaRPr lang="en-US" b="0" smtClean="0">
              <a:effectLst/>
            </a:endParaRPr>
          </a:p>
          <a:p>
            <a:endParaRPr lang="fi-FI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”Menkää siis ja tehkää kaikki kansat minun opetuslapsikseni” </a:t>
            </a:r>
            <a:r>
              <a:rPr lang="fi-FI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Matt. 28 19.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”Niinkuin Isä on lähettänyt minut, niin lähetän minäkin teidät." </a:t>
            </a:r>
            <a:r>
              <a:rPr lang="fi-FI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Joh. 20:21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92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Miksi Hän päätti käyttää valtaansa näin erikoisella tavalla?</a:t>
            </a:r>
            <a:endParaRPr lang="en-US" smtClean="0">
              <a:effectLst/>
            </a:endParaRPr>
          </a:p>
          <a:p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Miksi lähettää meidät?</a:t>
            </a:r>
          </a:p>
          <a:p>
            <a:endParaRPr lang="en-US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Miksei kaikkivaltias Jumala itse laita taivaalle tekstiä tai tee jotain muuta vakuuttavaa, että kaikki uskoisivat Häneen?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Tähän voisi vastata: Jumala on jo kokeillut tätä, mutta se ei ole auttanut.</a:t>
            </a:r>
            <a:r>
              <a:rPr lang="fi-FI" sz="1200" b="0" smtClean="0">
                <a:effectLst/>
              </a:rPr>
              <a:t> 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30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Varsinainen vastaus on: 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Jumalan säätämys on toimia maan päällä ihmisen kautta.</a:t>
            </a:r>
            <a:endParaRPr lang="en-US" smtClean="0">
              <a:effectLst/>
            </a:endParaRPr>
          </a:p>
          <a:p>
            <a:r>
              <a:rPr lang="fi-FI" sz="1200" b="1" smtClean="0">
                <a:effectLst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Evankeliumi on siksi levitettävä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ihmisen kautta, ihmiseltä ihmiselle.</a:t>
            </a:r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14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Jumala toimii ihmisen kautta, ja myös evankeliumi on julistettava</a:t>
            </a:r>
            <a:r>
              <a:rPr lang="fi-FI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ihmisen kautta. </a:t>
            </a:r>
          </a:p>
          <a:p>
            <a:endParaRPr lang="fi-FI" sz="1200" b="1" kern="1200" baseline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Tästä on m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ielenkiintoinen esimerkki Raamatussa:</a:t>
            </a:r>
            <a:b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Enkeli ilmoitti Korneliukselle vain, mistä löytyy ihminen kertomaan pelastussanoma – ei kertonut pelastussanomaa itse! (Apt. 10)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Samaan aikaan Jumalan antoi Pietarille näyn, joka liittyi Korneliuksen luo menoon.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 tehtävä monimutkaisia järjestelyjä, että tapaaminen ja evankeliumin julistus toteutuisi.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Ihmisen oli mentävä ja julistettava!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95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Mitä Jeesus antoi meille varustukseksi:  </a:t>
            </a:r>
          </a:p>
          <a:p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Oman nimensä ja sen tuomat valtuudet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Mark. 16:17: ”nämä merkit seuraavat niitä, jotka uskovat: minun nimessäni he ajavat ulos riivaajia, panevat kätensä sairaiden päälle” - Tässä esimerkkejä valtuuksista.</a:t>
            </a:r>
            <a:endParaRPr lang="en-US" b="0" smtClean="0">
              <a:effectLst/>
            </a:endParaRPr>
          </a:p>
          <a:p>
            <a:endParaRPr lang="fi-FI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Pyhän Hengen: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Apt. 1:8. kun Pyhä Henki tulee teihin, niin te saatte voiman, ja te tulette olemaan minun todistajani sekä Jerusalemissa että koko Juudeassa ja Samariassa ja aina maan ääriin saakka".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000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Olemme hänen lähettiläitään ja edustajiaan maailmassa ihmisten ja henkivaltojen edessä.</a:t>
            </a:r>
            <a:endParaRPr lang="en-US" smtClean="0">
              <a:effectLst/>
            </a:endParaRPr>
          </a:p>
          <a:p>
            <a:r>
              <a:rPr lang="fi-FI" sz="1200" smtClean="0">
                <a:effectLst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Pietari ja apostolit toimivat </a:t>
            </a:r>
            <a:r>
              <a:rPr lang="fi-FI" sz="12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arvovallalla ja hänen edustajinaan. </a:t>
            </a:r>
            <a:endParaRPr lang="en-US" u="none" smtClean="0">
              <a:effectLst/>
            </a:endParaRPr>
          </a:p>
          <a:p>
            <a:r>
              <a:rPr lang="fi-FI" sz="12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u="none" smtClean="0">
              <a:effectLst/>
            </a:endParaRPr>
          </a:p>
          <a:p>
            <a:r>
              <a:rPr lang="fi-FI" sz="12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Jeesus ei varsinaisesti rukoillut sairaiden puolesta, vaan julisti heille terveyden.   Usein myös apostolit toimivat näin.  </a:t>
            </a:r>
            <a:endParaRPr lang="en-US" u="none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Pietari sanoi: ”Hopeaa ja kultaa ei minulla ole, mutta </a:t>
            </a:r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mitä minulla on, sitä minä sinulle annan: Jeesuksen Kristuksen, Nasaretilaisen, nimessä, (=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Hänen arvovaltansa kautta) nouse ja käy</a:t>
            </a:r>
            <a:r>
              <a:rPr lang="fi-FI" sz="120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1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Apt. 3:6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850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Pietari käytti Jeesuksen nimeä edustamismielessä. </a:t>
            </a:r>
            <a:endParaRPr lang="en-US" u="none" smtClean="0">
              <a:effectLst/>
            </a:endParaRPr>
          </a:p>
          <a:p>
            <a:r>
              <a:rPr lang="fi-FI" sz="1200" b="0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hieman kuin suurlähettiläs.</a:t>
            </a:r>
            <a:endParaRPr lang="en-US" b="0" u="none" smtClean="0">
              <a:effectLst/>
            </a:endParaRPr>
          </a:p>
          <a:p>
            <a:r>
              <a:rPr lang="fi-FI" sz="1200" b="0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u="none" smtClean="0">
              <a:effectLst/>
            </a:endParaRPr>
          </a:p>
          <a:p>
            <a:r>
              <a:rPr lang="fi-FI" sz="1200" b="0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 puhui Jeesuksen puolesta.</a:t>
            </a:r>
            <a:endParaRPr lang="en-US" b="0" u="none" smtClean="0">
              <a:effectLst/>
            </a:endParaRPr>
          </a:p>
          <a:p>
            <a:r>
              <a:rPr lang="fi-FI" sz="1200" b="0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 julisti Jumalan tahdon mukaisen käskysanan tähän tilanteeseen. </a:t>
            </a:r>
            <a:endParaRPr lang="en-US" b="0" u="none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54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"Jeesus on saanut voiton vihollisesta ja hänen valtakunnastaan.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Toimiessamme Jeesuksen nimessä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toimeenpanemme</a:t>
            </a:r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tätä voittoa.</a:t>
            </a:r>
          </a:p>
          <a:p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minä olen antanut teille vallan tallata käärmeitä ja skorpioneja ja kaikkea vihollisen voimaa, eikä mikään ole teitä vahingoittava." </a:t>
            </a:r>
            <a:r>
              <a:rPr lang="fi-FI" sz="1200" b="1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Luuk. 10:19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fi-FI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11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tärkeää ymmärtää, että  meidän omat sanamme eivät saa aikaan mitään.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Meillä ei myöskään ole valtuuksia käskeä Jumalan Henkeä.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Mutta Jumalan puolesta puhuminen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Hänen valtuuttamanaan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vapauttaa Hänen voimansa toimimaan.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34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Jeesus-nimen mainitseminen onkin tärkeää, kun on kysymys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julkisesta rukouksesta:</a:t>
            </a:r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nimen käytöllä rukoilija tunnustaa hänet Raamatun ilmoittamaksi Vapahtajaksi. </a:t>
            </a:r>
            <a:endParaRPr lang="en-US" smtClean="0">
              <a:effectLst/>
            </a:endParaRPr>
          </a:p>
          <a:p>
            <a:r>
              <a:rPr lang="fi-FI" sz="120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 kristinuskon tunnustamista rajoitetaan julkisilla foorumeilla, ensimmäiseksi puututaan Jeesuksen nimeen.  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 tunnetun pastorin piti rukoilla USA:n presidentin virkaanastujaisissa, pohdittiin, uskaltaisiko hän sanoa ”Jeesuksen nimessä”. Olisi ollut yleisesti hyväksyttä sanoa jotakin tarkemmin määrittelemätöntä: ”JUMALA, KORKEIN, LUOJA” - mutta ei ”JEESUS”.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Omassa rukouksessa, kun tuomme asioitamme Taivaallisen Isän eteen, on tärkeää ymmärtää, että lähestymme Häntä juuri Jeesuksen henkilön ja työn perusteella</a:t>
            </a:r>
            <a:r>
              <a:rPr lang="fi-FI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Mutta muodollisesti ei ole välttämätöntä mainita sanoja ”Jeesuksen nimessä” jokaisessa rukouksessa.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nimessä rukoilemisessa on kysymys laajemmasta asiasta kuin pelkästään Hänen nimensä mainitsemisesta rukouksessa.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430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Joskus toimimme samassa  tilanteessa molempiin suuntiin Jeesuksen nimessä:  sekä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Isään päin että maailmaan päin. 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 Pietari herätti Tabitan, hän toimi molempiin suuntiin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rukoili Jeesuksen nimessä ja käski sitten kuollutta heräämään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henkiin (kääntyi maailman puoleen Jeesuksen edustajana).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Apt. 9:39-41  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Pietari -- laskeutui polvilleen ja rukoili; ja hän kääntyi ruumiin puoleen ja sanoi: "Tabita, nouse ylös!” Niin tämä avasi silmänsä.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026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Jeesus opetti  meitä rukoilemaan Isä Meidän -rukouksessa näin: </a:t>
            </a:r>
            <a:endParaRPr lang="en-US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fi-FI" sz="1200" b="0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Tulkoon Sinun valtakuntasi, tapahtukoon Sinun tahtosi myös maan päällä niin kuin taivaissa".  </a:t>
            </a:r>
            <a:endParaRPr lang="en-US" b="0" u="none" smtClean="0">
              <a:effectLst/>
            </a:endParaRPr>
          </a:p>
          <a:p>
            <a:r>
              <a:rPr lang="fi-FI" sz="1200" b="0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u="none" smtClean="0">
              <a:effectLst/>
            </a:endParaRPr>
          </a:p>
          <a:p>
            <a:r>
              <a:rPr lang="fi-FI" sz="1200" b="0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u="none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Tämä on itse asiassa KÄSKYMUOTO, ei pyyntö.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Samassa rukouksessa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sekä rukoilemme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Jumalaa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että kutsumme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Hänen tahtoaan  tapahtumaan.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_________________________________________</a:t>
            </a:r>
            <a:endParaRPr lang="en-US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193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Kuka voi käyttää Jeesuksen nimeä, ja mitä asioita voi rukoilla Jeesuksen nimessä?</a:t>
            </a:r>
            <a:endParaRPr lang="en-US" smtClean="0">
              <a:effectLst/>
            </a:endParaRPr>
          </a:p>
          <a:p>
            <a:endParaRPr lang="fi-FI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nimessä rukoilemisen reunaehdot: ovat avainjakeessa Joh. 15:7</a:t>
            </a:r>
          </a:p>
          <a:p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”Jos te pysytte minussa ja minun sanani pysyvät teissä, niin anokaa, mitä ikinä tahdotte, ja te saatte sen.” </a:t>
            </a:r>
          </a:p>
          <a:p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Jeesus-nimeä käyttävällä henkilöllä on oltav</a:t>
            </a:r>
            <a:r>
              <a:rPr lang="fi-FI" sz="1200" b="0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fi-FI" sz="12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oikea asema, </a:t>
            </a:r>
            <a:endParaRPr lang="en-US" b="1" u="none" smtClean="0">
              <a:effectLst/>
            </a:endParaRPr>
          </a:p>
          <a:p>
            <a:r>
              <a:rPr lang="fi-FI" sz="1200" b="0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 hänen rukouksessaan ja sanomassaan on oltava </a:t>
            </a:r>
            <a:r>
              <a:rPr lang="fi-FI" sz="12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oikea sisältö.</a:t>
            </a:r>
            <a:endParaRPr lang="en-US" b="1" u="none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187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RUKOILIJAN ASEMA - Jos te pysytte minussa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nimessä voi toimia vain sellainen henkilö, joka on Jeesuksen oma ja Jumalan lapsi.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”Jos te pysytte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minussa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sanotaan jakeessa.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nimessä voi rukoilla vain se, joka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uskossa.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590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Toisen nimissä toimitaan joskus luvatta ilman vaadittua asemaa ja valtuuksia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Kristitty-nimeä on käytetty paljon väärin.</a:t>
            </a:r>
          </a:p>
          <a:p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Yksi tavallisimmista kristinuskoa kritisoivista väitteistä on: ”Minä en voi uskoa kristinuskon Jumalaan, koska kristinuskon nimissä on tehty niin paljon pahaa.”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Meillä on Raamatussa </a:t>
            </a:r>
            <a:r>
              <a:rPr lang="fi-FI" sz="120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kirjalliset ohjeet ja määrittelyt sille, millaista henkilöä voi pitää uskovana, krisittynä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selvää, että jos joku itseään kristityksi nimittävä ei täytä näitä vaatimuksia, hän ei ole kristitty. 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Hänen tekemisiään ei voi laittaa kristinuskon tilille. </a:t>
            </a:r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joku esiintyy Poliisin edustajana, siitä saa rangaistuksen. Ei huijarin tekemisiä laiteta Poliisin piikkiin.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07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SKEUAAN POJAT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Apostolien teoissa 19:13-16 on kuvaava, lähes surkuhupaisa esimerkki siitä, kuinka henkilöt, joilla ei ollut elävää uskoa, yrittivät käyttää Jeesuksen nimeä. </a:t>
            </a:r>
          </a:p>
          <a:p>
            <a:endParaRPr lang="en-US" smtClean="0">
              <a:effectLst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nimen käyttö ei "toiminut", koska </a:t>
            </a:r>
            <a:r>
              <a:rPr lang="fi-FI" sz="120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heillä ei ollut hengellistä asemaa,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joka olisi tarvittu tämän nimen käyttämiseen maailman ja henkivaltojen edessä. </a:t>
            </a:r>
            <a:endParaRPr lang="en-US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Ylipappi Skeuaan pojat yrittivät ajaa pois pahoja henkiä sanomalla: ”Minä vannotan teitä sen Jeesuksen nimessä, jota Paavali julistaa.”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"Jeesuksen minä tunnen, ja Paavalin minä tiedän, mutta keitä te olette?" paha henki vastasi ja laittoi riivatun miehen hyökkäämään veljesten kimppuun.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Pimeyden henkivallat tunnistavat sellaisen "Jeesuksen nimessä" sanotun sanan sanan, jonka takana ei ole aitoa valtuutusta.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ELI:  Jumala tunnustaa valtuutesi, kun sinä todella rukoilet ja toimit  Jeesuksen nimessä. </a:t>
            </a:r>
            <a:endParaRPr lang="en-US" b="1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Myös pimeyden henkivallat tunnustavat valtuutesi,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jotka ovat käskysanasi takana, kun sinä todella toimit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nimessä.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550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”Jeesuksen nimessä” rukoileminen liittyy rukouksen sisältöön -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(Jakeen kohta: ”Jos minun sanani pysyvät teissä,)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 riitä, että rukoilijalla on oikea asema eli että hän on Jeesuksen oma.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Voimme olla aidosti uskossa, mutta meillä on Jumalan tahdon vastaisia tavoitteita.</a:t>
            </a:r>
            <a:endParaRPr lang="en-US" b="0" smtClean="0">
              <a:effectLst/>
            </a:endParaRPr>
          </a:p>
          <a:p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nimessä voi rukoilla vain asioita, jotka ovat Jeesuksen tahdon ja tavoitteiden mukaisia.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55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 poliisi sanoo: “Pysähtykää lain nimessä!” </a:t>
            </a:r>
            <a:r>
              <a:rPr lang="fi-FI" sz="120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Hänen sanoissaan on valtaa niin kauan kun hän toimii ja puhuu lain edustajana ja toimii sen mukaisesti. </a:t>
            </a:r>
            <a:endParaRPr lang="en-US" smtClean="0">
              <a:effectLst/>
            </a:endParaRPr>
          </a:p>
          <a:p>
            <a:r>
              <a:rPr lang="fi-FI" sz="120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Mutta jos hän alkaa käskeä jotain lainvastaista, hän menettää valtuutuksensa, vaikka hän sanoisi 'Pysähtykää lain nimessä'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 </a:t>
            </a:r>
            <a:endParaRPr lang="en-US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23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Rukouksen sisällön</a:t>
            </a:r>
            <a:r>
              <a:rPr lang="fi-FI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oltava Jumalan tahdon mukainen:</a:t>
            </a:r>
            <a:endParaRPr lang="fi-FI" sz="1200" b="1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sz="1200" b="1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MUISTOLAUSE</a:t>
            </a:r>
            <a:endParaRPr lang="en-US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Tämä on se uskallus, joka meillä on häneen, että JOS me jotakin anomme hänen tahtonsa mukaan, niin hän kuulee meitä. </a:t>
            </a:r>
            <a:b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 JOS me tiedämme hänen kuulevan meitä, mitä ikinä anommekin, niin tiedämme, että meillä myös on kaikki se, mitä olemme häneltä anoneet.  </a:t>
            </a:r>
            <a:r>
              <a:rPr lang="fi-FI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Joh. 5:14-15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653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nimessä  voi rukoilla vain se, 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jonka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tahto ja tavoitteet </a:t>
            </a:r>
            <a:endParaRPr lang="en-US" smtClean="0">
              <a:effectLst/>
            </a:endParaRPr>
          </a:p>
          <a:p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edustavat Jeesuksen tahtoa ja tavoitteita. 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 rukoilemme Jeesuksen nimessä,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rukoilemme sitä,  mitä Jeesuskin rukoilisi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Emme voi pyytää Hänen nimessään mitään, mikä on Hänen tahtonsa vastaista. 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24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Luetaan muutama raamatunpaikka</a:t>
            </a:r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joissa puhutaan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rukouksen suhteesta Isään, Poikaan ja Pyhään Henkeen: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fi-FI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oh. 16:23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jos te anotte jotakin Isältä, on hän sen teille antava minun nimessäni.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Joh. 4:20-24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tulee aika ja on jo, jolloin totiset rukoilijat rukoilevat Isää hengessä ja totuudessa; sillä senkaltaisia rukoilijoita myös Isä tahtoo.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Juuda 20.  rukoilkaa Pyhässä Hengessä,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Ef. 6:18: Tehkää tämä kaikella</a:t>
            </a:r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rukouksella ja anomisella, rukoillen joka aika Hengessä.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Uuden testamentin mukaan siis rukoilemme Isää Jeesuksen nimessä Pyhässä Hengessä.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Mitä tämä tarkemmin ottaen tarkoittaa?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139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nimessä rukoileminen on rukoilemista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sopusoinnussa hänen luonteensa, rakkautensa, ja tarkoitusperiensä  kanssa</a:t>
            </a:r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ja Hänen täydellisessä herraudessaan.”  </a:t>
            </a:r>
            <a:endParaRPr lang="en-US" smtClean="0">
              <a:effectLst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Meidän on rukoiltava niin,  että Jeesus voi sanoa 'Aamen' rukouksiimme. 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988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Mikä on syynä, jos Jeesus-nimi ”ei toimi”?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Mitkä ovat rajat Jeesus-nimen soveltamiselle käytännössä?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Onko sinulle käynyt niin, että olet rukoillut tai käskenyt jotain Jeesuksen nimessä, eikä ole tapahtunut niin?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Katsotaan,</a:t>
            </a:r>
            <a:r>
              <a:rPr lang="fi-FI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</a:t>
            </a:r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istä se voi johtua: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fi-FI" sz="12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Syynä voi olla Jumalan tahto. Jumala ei toimi luonteensa vastaisesti, ja Hänellä on myös oma suunnitelmansa.</a:t>
            </a:r>
            <a:endParaRPr lang="en-US" sz="1200" u="none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Mutta me emme valitettavasti tiedä kaikissa tilanteissa Jumalan tahtoa. </a:t>
            </a:r>
            <a:endParaRPr lang="en-US" sz="1200" u="none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Voimme vilpittömästikin pyytää ja rukoilla Jeesuksen nimessä jotain, mikä ei ole Jumalan tahto, ja se ei silti tapahdu.</a:t>
            </a:r>
            <a:endParaRPr lang="en-US" sz="1200" u="none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1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Joh. 3:27 "Ei ihminen voi ottaa mitään, ellei hänelle anneta taivaasta.</a:t>
            </a:r>
            <a:endParaRPr lang="en-US" sz="1200" b="1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250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Syynä voi olla ihmisen tahto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Ihmisen vapaa tahto rajoittaa myös Jumalaa.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Jumala ei pakota ihmistä. </a:t>
            </a:r>
            <a:endParaRPr lang="en-US" sz="1200" u="none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JEESUS ITKI JERUSALEMIA 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Jerusalem,  Jerusalem, -- kuinka usein minä olenkaan tahtonut koota sinun lapsesi, niinkuin kana kokoaa poikansa siipiensä alle! Mutta te ette ole tahtoneet.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Jumala on antanut ihmiselle vapaan tahdon. 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Emme pysty ”Jeesuksen nimessä” –komennolla pakottamaan ihmisiä tekemään päätöksiä, joita he eivät muuten tekisi. 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237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Eikö Jumala olekaan kaikkivaltias,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 Hän ei pysty vaikuttamaan yhden Jerusalemin kaupungin asukkaisiin?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Mutta se ei olekaan voimakysymys! 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Maailman vahvin mieskään ei voi piirtää kolmikulmaista ympyrää – se on loogisesti mahdotonta.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Jumala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 voi pakottaa ihmisiä vapaasta tahdostaan 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rakastamaan ja tottelemaan Häntä.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998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Syynä siihen, ettei Jeesuksen nimi ”toimi”, voi olla myös hengellisten valtuuksien ja armoituksen puute.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”Jokamiehen”, "jokauskovan" valtuudet eivät riitä joka tilanteessa, vaan tarvitaan erityistä armoitusta Jumalalta. </a:t>
            </a:r>
            <a:endParaRPr lang="en-US" sz="1200" b="1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Uudessa testamentissakin kutsuttiin apostoleita paikalle, kun tarvittiin suurempaa armoitusta.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en-US" sz="1200" b="1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Tosiasia on se, että kaikilla ei ole samoja valtuuksia ja armolahjoja: </a:t>
            </a:r>
            <a:endParaRPr lang="en-US" sz="1200" b="1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Room. 12:6 ja meillä on erilaisia armolahjoja sen armon mukaan, mikä meille on annettu.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313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”Aloita pienistä koirista!”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Tämä tositarina liittyy valtuuksiin tai pikemminkin niiden puutteeseen. 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(Tarina</a:t>
            </a:r>
            <a:r>
              <a:rPr lang="fi-FI" sz="1200" b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ei ole Suomesta.)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sz="1200" b="0" i="0" u="none" strike="noStrike" kern="1200" baseline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i-FI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Pastori oli menossa nuoren, innokkaan veljen kanssa kotikäynnille erään seurakuntalaisen luo. Talon pihalla oli kuitenkin vapaana vihainen koira. </a:t>
            </a:r>
          </a:p>
          <a:p>
            <a:r>
              <a:rPr lang="fi-FI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“Hoidan asian”, nuorempi veli sanoi, kumartui koiran eteen sanoen: “Väisty koira Jeesuksen nimessä!” </a:t>
            </a:r>
          </a:p>
          <a:p>
            <a:r>
              <a:rPr lang="fi-FI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Seuraavassa hetkessä koiran ylähampaat olivat hänen otsallaan, alahampaat leuassaan... </a:t>
            </a:r>
          </a:p>
          <a:p>
            <a:r>
              <a:rPr lang="fi-FI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Pastori meni myöhemmin tapaamaan häntä sairaalaan. Mies oli siellä pää paketissa.</a:t>
            </a:r>
          </a:p>
          <a:p>
            <a:r>
              <a:rPr lang="fi-FI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“On hyvä, että olet innokas ja rohkea”, pastori sanoi. “Mutta aloita pienistä koirista! </a:t>
            </a:r>
          </a:p>
          <a:p>
            <a:endParaRPr lang="fi-FI" sz="1200" b="0" i="0" u="none" strike="noStrike" kern="1200" baseline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899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Koira ei väistynytkään vaan kävi miehen kimppuun ... Jumala ei ollut valtuuttanut häntä puhumaan luomakunnalle näin. 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Tärkeä kysymys: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Mistä tiedän, mitkä ”koirat” ovat tarpeeksi pieniä minulle?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Mistä tiedän valtuuksieni rajat?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Jumala on on antanut sinulle jonkin hengellisen valtuuden ja lahjan,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kyllä tulee ilmi</a:t>
            </a:r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 Ole vähässä uskollinen ja etene asteittain.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Aloita sieltä, mihin valtuutesi varmasti riittävät ja ole uskollinen siinä. 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152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Opetuslasten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valtuudet eivät riittäneet </a:t>
            </a:r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pojan parantamiseen ja pahan hengen ulos ajamiseen, mutta Jeesuksen riittivät.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Heillä ei ollut pohjalla riittävästi rukousta ja paastoa. 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 he tiesivät ongelman,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ehkä he seuraavan kerran olivat paremmin varustautuneita.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Valtuudet voivat kasvaa kokemuksen  ja Jumalan tuntemisen kasvaessa. 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304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Entä jos minulla ei ole sairaiden parantamisen lahjaa?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Voinko ollenkaan rukoilla sairaiden puolesta Jeesuksen nimessä?</a:t>
            </a:r>
            <a:b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mikään ei viittaa siihen, että sinulla on parantamisen lahja eikä kukaan ole koskaan tullut sanomaan, että parani kun rukoilit,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 kannata lähteä yleisön edessä sanomaan pyörätuolipotilaalle: ”Nouse ja kävele Jeesuksen nimessä”. 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Sinulla ei todennäköisesti ole siihen valtuuksia.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Mutta voit täysin raamatullisesti ja uskon hengessä rukoilla yleisten valtuuksien pohjalta ja vedota Jaak. 5:n lukuun: 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”Rukoilkaa toistenne puolesta, että te parantuisitte; vanhurskaan rukous voi paljon, kun se on harras.” </a:t>
            </a:r>
            <a:b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”Elias oli ihminen, yhtä vajavainen kuin mekin, ja hän rukoili rukoilemalla, ettei sataisi; eikä satanut maan päällä kolmeen vuoteen ja kuuteen kuukauteen.”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610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YHTEENVETO: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nimi merkitsee meille liittoa ja yhteenkuuluvuutta Jumalan kanssa.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Saamme lähestyä ja rukoilla Jumalaa Jeesuksen kautta.  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Rukous Jeesuksen nimessä on rukoilemista Jeesuksen arvovallalla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Hänen  ja tahtonsa mukaisesti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86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Ihminen oli synnin vuoksi erossa pyhästä Jumalasta, joka on saavuttamattomassa kirkkaudessa.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Mutta yksi Jumalan kolmesta persoonasta syntyi ihmiseksi ja ihmiskunnan puolesta kärsi synnin rangaistuksen.</a:t>
            </a:r>
            <a:endParaRPr lang="en-US" b="0" smtClean="0">
              <a:effectLst/>
            </a:endParaRPr>
          </a:p>
          <a:p>
            <a:r>
              <a:rPr lang="fi-FI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Kor 5:19 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Jumala oli Kristuksessa ja sovitti maailman itsensä kanssa 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henkilö ja ristintyö yhdistävät ihmisen Jumalaan - ja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Jeesuksen nimi, jota käytämme, edustaa tätä henkilöä ja tätä työtä.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54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Kullakin Jumalan persoonalla on oma roolinsa: </a:t>
            </a:r>
            <a:endParaRPr lang="en-US" b="1" smtClean="0">
              <a:effectLst/>
            </a:endParaRPr>
          </a:p>
          <a:p>
            <a:r>
              <a:rPr lang="fi-FI" sz="1200" b="1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1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Jeesus yhdistää ihmisen Jumalaan (siis Isään, itseensä ja Pyhään Henkeen).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Näin voimme rukoilla Isää Jeesuksen kautta eli hänen nimessään.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Emme rukoile Poikaa Isän nimessä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Isän kautta.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Emme sano </a:t>
            </a:r>
            <a:r>
              <a:rPr lang="fi-FI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”Herra Jeesus, rukoilen sinua Isän nimessä.” 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Asia on niin päin, että Poika yhdistää meidät Jumalaan ja Isään.)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pPr lvl="0"/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Pyhä Henki puolestaan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vaikuttaa meissä rukousta 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 konkreettisesti auttaa ja johtaa meitä rukoilemisessa.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47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oku ehkä kysyy: </a:t>
            </a:r>
            <a:r>
              <a:rPr lang="fi-FI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tulee rukoilla Isää Jeesuksen nimessä, voiko Jeesusta itseään rukoilla?</a:t>
            </a:r>
            <a:endParaRPr lang="en-US" smtClean="0">
              <a:effectLst/>
            </a:endParaRPr>
          </a:p>
          <a:p>
            <a:r>
              <a:rPr lang="fi-FI" sz="1200" b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Totta kai voimme puhutella ja rukoilla Jeesusta, joka on jumaluuden yksi persoona ja välimiehemme.</a:t>
            </a:r>
            <a:endParaRPr lang="en-US" b="0" smtClean="0">
              <a:effectLst/>
            </a:endParaRPr>
          </a:p>
          <a:p>
            <a:r>
              <a:rPr lang="fi-FI" sz="1200" b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Jeesus on yhdistävä linkki, mutta samalla enemmän kuin vain linkki. </a:t>
            </a:r>
            <a:endParaRPr lang="en-US" b="0" smtClean="0">
              <a:effectLst/>
            </a:endParaRPr>
          </a:p>
          <a:p>
            <a:r>
              <a:rPr lang="fi-FI" sz="1200" b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Evankeliumit kertovat juuri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Jeesuksen kohtaamisesta ja kommunikoinnista 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Hänen kanssaan.  &gt;&gt;</a:t>
            </a:r>
            <a:endParaRPr lang="en-US" b="0" smtClean="0">
              <a:effectLst/>
            </a:endParaRPr>
          </a:p>
          <a:p>
            <a:pPr lvl="0"/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Kolmiyhteisen Jumalan toiminnassa ovat kaikki kolme persoonaa mukana.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”Koko Jumala” kuulee, ”koko Jumala vastaa.”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Edellä luimme Jeesuksen sanat: </a:t>
            </a:r>
            <a:endParaRPr lang="en-US" b="0" smtClean="0">
              <a:effectLst/>
            </a:endParaRPr>
          </a:p>
          <a:p>
            <a:r>
              <a:rPr lang="fi-FI" sz="1200" b="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Joh. 16:23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jos te anotte jotakin Isältä, on hän sen teille antava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minun nimessäni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US" b="0" smtClean="0">
              <a:effectLst/>
            </a:endParaRPr>
          </a:p>
          <a:p>
            <a:r>
              <a:rPr lang="fi-FI" sz="1200" b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Joh. 14:13, KAKSI LUKUA AIKAISEMMIN JEESUS</a:t>
            </a:r>
            <a:r>
              <a:rPr lang="fi-FI" sz="1200" b="0" u="sng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SANOO SAMAN ASIAN TOISESTA NÄKÖKULMASTA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mitä hyvänsä te anotte minun nimessäni, sen </a:t>
            </a:r>
            <a:r>
              <a:rPr lang="fi-FI" sz="1200" b="0" i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minä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teen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että Isä kirkastettaisiin Pojassa. 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92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Nyt varmasti joku miettii: ”Entä voiko Pyhää Henkeä rukoilla?” </a:t>
            </a:r>
          </a:p>
          <a:p>
            <a:endParaRPr lang="fi-FI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Periaatteessa kyllä, samasta syystä - Pyhä Henki on yksi Jumalan persoona.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Raamatussa ei kuitenkaan ole ainuttakaan esimerkkiä Pyhän Hengen rukoilemisesta.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 sijaan Raamattu opettaa, että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juuri Pyhä Henki auttaa ja ohjaa meitä rukoilemaan.</a:t>
            </a:r>
            <a:endParaRPr lang="en-US" b="0" smtClean="0">
              <a:effectLst/>
            </a:endParaRPr>
          </a:p>
          <a:p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”Emme itse tiedä, kuinka tulee rukoilla, mutta Pyhä  Henki rukoilee puolestamme sanomattomin huokauksin.” Room. 8:26</a:t>
            </a:r>
            <a:endParaRPr lang="en-US" b="0" smtClean="0">
              <a:effectLst/>
            </a:endParaRPr>
          </a:p>
          <a:p>
            <a:endParaRPr lang="fi-FI" sz="1200" b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 Pyhän Hengen rooli on olla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rukouksen mahdollistaja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ei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rukouksen ja puhuttelun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kohde.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jossain tilanteessa kuulee rukoiltavan Pyhää Henkeä, </a:t>
            </a:r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lähes poikkeuksetta rukous koskee sitä, että Pyhä Henki tekisi juuri tätä: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ohjaisi, auttaisi rukoilemaan, kirkastaisi Jeesusta.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Kukaan ei rukoile: ”Pyhä Henki, pelasta se ja se henkilö”.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77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Miksi Jeesuksen nimi on korkeampi ja arvovaltaisempi kuin mikään muu nimi? </a:t>
            </a:r>
            <a:endParaRPr lang="en-US" smtClean="0">
              <a:effectLst/>
            </a:endParaRPr>
          </a:p>
          <a:p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Ef. 1:21 </a:t>
            </a:r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sanoo, että Jeesuksen nimi on korotettu ”korkeammalle kaikkea hallitusta ja valtaa ja voimaa ja herrautta ja jokaista nimeä, mikä mainitaan, ei ainoastaan tässä maailmanajassa, vaan myös tulevassa.”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Miksei Isän nimestä sanota näin?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Miksi apostolit eivät sanoneet: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”Jumalan nimessä, nouse ja käy?” tai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”Taivaallisen Isän nimessä?” </a:t>
            </a:r>
            <a:endParaRPr lang="en-US" b="0" smtClean="0">
              <a:effectLst/>
            </a:endParaRPr>
          </a:p>
          <a:p>
            <a:r>
              <a:rPr lang="fi-FI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smtClean="0">
              <a:effectLst/>
            </a:endParaRPr>
          </a:p>
          <a:p>
            <a:r>
              <a:rPr lang="fi-FI" sz="1200" b="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MIKSI JEESUKSEN NIMESSÄ ON VOIMA JA VALTA?</a:t>
            </a:r>
            <a:endParaRPr lang="en-US" b="0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0899C-1916-4734-BBED-05E09C26DA7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0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DCE2-4D1C-47B7-BA4A-BFF139697EE9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9832-DADA-4BB6-93E6-BA9968002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DCE2-4D1C-47B7-BA4A-BFF139697EE9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9832-DADA-4BB6-93E6-BA9968002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DCE2-4D1C-47B7-BA4A-BFF139697EE9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9832-DADA-4BB6-93E6-BA9968002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DCE2-4D1C-47B7-BA4A-BFF139697EE9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9832-DADA-4BB6-93E6-BA9968002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DCE2-4D1C-47B7-BA4A-BFF139697EE9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9832-DADA-4BB6-93E6-BA9968002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DCE2-4D1C-47B7-BA4A-BFF139697EE9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9832-DADA-4BB6-93E6-BA9968002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DCE2-4D1C-47B7-BA4A-BFF139697EE9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9832-DADA-4BB6-93E6-BA9968002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DCE2-4D1C-47B7-BA4A-BFF139697EE9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9832-DADA-4BB6-93E6-BA9968002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DCE2-4D1C-47B7-BA4A-BFF139697EE9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9832-DADA-4BB6-93E6-BA9968002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DCE2-4D1C-47B7-BA4A-BFF139697EE9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9832-DADA-4BB6-93E6-BA9968002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DCE2-4D1C-47B7-BA4A-BFF139697EE9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9832-DADA-4BB6-93E6-BA9968002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FDCE2-4D1C-47B7-BA4A-BFF139697EE9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99832-DADA-4BB6-93E6-BA99680020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16.jpe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5" t="101" r="8535" b="-1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14400"/>
            <a:ext cx="9144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5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ea typeface="Times New Roman" pitchFamily="18" charset="0"/>
                <a:cs typeface="Narkisim" panose="020E0502050101010101" pitchFamily="34" charset="-79"/>
              </a:rPr>
              <a:t>Rukous </a:t>
            </a:r>
          </a:p>
          <a:p>
            <a:pPr algn="ctr"/>
            <a:r>
              <a:rPr lang="fi-FI" sz="115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ea typeface="Times New Roman" pitchFamily="18" charset="0"/>
                <a:cs typeface="Narkisim" panose="020E0502050101010101" pitchFamily="34" charset="-79"/>
              </a:rPr>
              <a:t>JEESUKSEN </a:t>
            </a:r>
          </a:p>
          <a:p>
            <a:pPr algn="ctr"/>
            <a:r>
              <a:rPr lang="fi-FI" sz="115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ea typeface="Times New Roman" pitchFamily="18" charset="0"/>
                <a:cs typeface="Narkisim" panose="020E0502050101010101" pitchFamily="34" charset="-79"/>
              </a:rPr>
              <a:t>nimessä</a:t>
            </a:r>
          </a:p>
        </p:txBody>
      </p:sp>
    </p:spTree>
    <p:extLst>
      <p:ext uri="{BB962C8B-B14F-4D97-AF65-F5344CB8AC3E}">
        <p14:creationId xmlns:p14="http://schemas.microsoft.com/office/powerpoint/2010/main" val="113857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76200"/>
            <a:ext cx="876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 smtClean="0">
                <a:solidFill>
                  <a:schemeClr val="accent6">
                    <a:lumMod val="75000"/>
                  </a:schemeClr>
                </a:solidFill>
              </a:rPr>
              <a:t>Miksi Jeesuksen nimi </a:t>
            </a:r>
            <a:r>
              <a:rPr lang="fi-FI" sz="4000" b="1" smtClean="0">
                <a:solidFill>
                  <a:schemeClr val="accent6">
                    <a:lumMod val="75000"/>
                  </a:schemeClr>
                </a:solidFill>
              </a:rPr>
              <a:t>on korkeampi ja arvovaltaisempi kuin mikään muu?</a:t>
            </a:r>
            <a:endParaRPr lang="fi-FI" sz="4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fi-FI" sz="3200" b="1" dirty="0" smtClean="0"/>
          </a:p>
        </p:txBody>
      </p:sp>
      <p:pic>
        <p:nvPicPr>
          <p:cNvPr id="3" name="Picture 2" descr="1way02.gif"/>
          <p:cNvPicPr>
            <a:picLocks noChangeAspect="1"/>
          </p:cNvPicPr>
          <p:nvPr/>
        </p:nvPicPr>
        <p:blipFill>
          <a:blip r:embed="rId3" cstate="print"/>
          <a:srcRect r="3074"/>
          <a:stretch>
            <a:fillRect/>
          </a:stretch>
        </p:blipFill>
        <p:spPr>
          <a:xfrm>
            <a:off x="6324600" y="1828800"/>
            <a:ext cx="28194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52400" y="1752600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SEN VUOKSI, KUKA HÄN ON: </a:t>
            </a:r>
          </a:p>
          <a:p>
            <a:pPr marL="0" lvl="1"/>
            <a:r>
              <a:rPr lang="fi-FI" sz="3600" b="1" smtClean="0">
                <a:solidFill>
                  <a:srgbClr val="990033"/>
                </a:solidFill>
              </a:rPr>
              <a:t>Jeesuksella on ainutlaatuinen asema</a:t>
            </a:r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fi-FI" sz="3600" b="1" i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4149566"/>
            <a:ext cx="5562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fi-FI" sz="3400" b="1" i="1" smtClean="0"/>
              <a:t>		</a:t>
            </a:r>
            <a:r>
              <a:rPr lang="fi-FI" sz="3400" b="1" i="1" smtClean="0">
                <a:solidFill>
                  <a:srgbClr val="002060"/>
                </a:solidFill>
              </a:rPr>
              <a:t>1 Tim 2:5: </a:t>
            </a:r>
            <a:r>
              <a:rPr lang="fi-FI" sz="3400" b="1" smtClean="0">
                <a:solidFill>
                  <a:srgbClr val="002060"/>
                </a:solidFill>
              </a:rPr>
              <a:t>Yksi on </a:t>
            </a:r>
          </a:p>
          <a:p>
            <a:pPr marL="0" lvl="1"/>
            <a:r>
              <a:rPr lang="fi-FI" sz="3400" b="1" smtClean="0">
                <a:solidFill>
                  <a:srgbClr val="002060"/>
                </a:solidFill>
              </a:rPr>
              <a:t>		Jumala, yksi myös välimies Jumalan ja ihmisten välillä, ihminen Kristus Jeesus </a:t>
            </a:r>
            <a:endParaRPr lang="fi-FI" sz="3400" b="1" dirty="0" smtClean="0">
              <a:solidFill>
                <a:srgbClr val="002060"/>
              </a:solidFill>
            </a:endParaRPr>
          </a:p>
        </p:txBody>
      </p:sp>
      <p:pic>
        <p:nvPicPr>
          <p:cNvPr id="3075" name="Picture 3" descr="C:\Users\Mi\Desktop\rukouskuvia\open bib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077" y="4191000"/>
            <a:ext cx="1811123" cy="1027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2133600"/>
            <a:ext cx="6400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smtClean="0"/>
              <a:t>Eläessään ihmisenä Jeesus osoitti täydellistä nöyryyttä, alentumista kärsivällisyyttä – jotain mitä </a:t>
            </a:r>
          </a:p>
          <a:p>
            <a:r>
              <a:rPr lang="fi-FI" sz="3200" b="1" smtClean="0"/>
              <a:t>Jumalan ei olisi tarvinnut kokea.</a:t>
            </a:r>
            <a:endParaRPr lang="en-US" sz="3200" smtClean="0"/>
          </a:p>
          <a:p>
            <a:r>
              <a:rPr lang="fi-FI" sz="3200" b="1" smtClean="0"/>
              <a:t> </a:t>
            </a:r>
            <a:endParaRPr lang="en-US" sz="3200" smtClean="0"/>
          </a:p>
          <a:p>
            <a:r>
              <a:rPr lang="fi-FI" sz="3200" b="1" smtClean="0"/>
              <a:t>Ei ole toista persoonaa, jolla olisi tällaista täydellisyyttä </a:t>
            </a:r>
            <a:r>
              <a:rPr lang="fi-FI" sz="3200" b="1" u="sng" smtClean="0"/>
              <a:t>SEKÄ JUMALANA ETTÄ IHMISENÄ</a:t>
            </a:r>
            <a:r>
              <a:rPr lang="fi-FI" sz="3200" b="1" smtClean="0"/>
              <a:t>.</a:t>
            </a:r>
            <a:endParaRPr lang="en-US" sz="3100" b="1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228600"/>
            <a:ext cx="876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SEN </a:t>
            </a:r>
            <a:r>
              <a:rPr lang="fi-FI" sz="3600" b="1" dirty="0" smtClean="0">
                <a:solidFill>
                  <a:schemeClr val="accent6">
                    <a:lumMod val="75000"/>
                  </a:schemeClr>
                </a:solidFill>
              </a:rPr>
              <a:t>VUOKSI, MILLAINEN HÄN ON:</a:t>
            </a:r>
            <a:br>
              <a:rPr lang="fi-FI" sz="3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fi-FI" sz="3600" b="1" dirty="0" smtClean="0">
                <a:solidFill>
                  <a:srgbClr val="800000"/>
                </a:solidFill>
              </a:rPr>
              <a:t>Jeesukselle kuuluu kunnia ja </a:t>
            </a:r>
            <a:r>
              <a:rPr lang="fi-FI" sz="3600" b="1" smtClean="0">
                <a:solidFill>
                  <a:srgbClr val="800000"/>
                </a:solidFill>
              </a:rPr>
              <a:t>arvovalta ominaisuuksiensa </a:t>
            </a:r>
            <a:r>
              <a:rPr lang="fi-FI" sz="3600" b="1" dirty="0" smtClean="0">
                <a:solidFill>
                  <a:srgbClr val="800000"/>
                </a:solidFill>
              </a:rPr>
              <a:t>vuoksi </a:t>
            </a:r>
            <a:endParaRPr lang="en-US" sz="3200" dirty="0" smtClean="0">
              <a:solidFill>
                <a:srgbClr val="800000"/>
              </a:solidFill>
            </a:endParaRPr>
          </a:p>
        </p:txBody>
      </p:sp>
      <p:pic>
        <p:nvPicPr>
          <p:cNvPr id="7" name="Picture 2" descr="H:\MIRJAMIN KONE\IVANOV\RUKOUSOPETUSTA ja -PUHEITA\Rukous Jeesuksen nimessä 7-11.3.2011\Kuvat\Passin of the Christ COLOR.jpg"/>
          <p:cNvPicPr>
            <a:picLocks noChangeAspect="1" noChangeArrowheads="1"/>
          </p:cNvPicPr>
          <p:nvPr/>
        </p:nvPicPr>
        <p:blipFill>
          <a:blip r:embed="rId3" cstate="print"/>
          <a:srcRect r="4781"/>
          <a:stretch>
            <a:fillRect/>
          </a:stretch>
        </p:blipFill>
        <p:spPr bwMode="auto">
          <a:xfrm>
            <a:off x="6108699" y="2286000"/>
            <a:ext cx="3035301" cy="3006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381000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i-FI" sz="4000" b="1" smtClean="0">
                <a:solidFill>
                  <a:schemeClr val="accent6">
                    <a:lumMod val="75000"/>
                  </a:schemeClr>
                </a:solidFill>
              </a:rPr>
              <a:t> SEN VUOKSI, MITÄ HÄN ON SAANUT AIKAAN</a:t>
            </a:r>
            <a:endParaRPr lang="fi-FI" sz="40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514600"/>
            <a:ext cx="4343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smtClean="0">
                <a:solidFill>
                  <a:srgbClr val="800000"/>
                </a:solidFill>
              </a:rPr>
              <a:t>Jeesus on </a:t>
            </a:r>
            <a:r>
              <a:rPr lang="fi-FI" sz="3600" b="1" u="sng" smtClean="0">
                <a:solidFill>
                  <a:srgbClr val="800000"/>
                </a:solidFill>
              </a:rPr>
              <a:t>ansainnut</a:t>
            </a:r>
            <a:r>
              <a:rPr lang="fi-FI" sz="3600" b="1" smtClean="0">
                <a:solidFill>
                  <a:srgbClr val="800000"/>
                </a:solidFill>
              </a:rPr>
              <a:t> kunnian ja arvovallan </a:t>
            </a:r>
            <a:r>
              <a:rPr lang="fi-FI" sz="3600" b="1" u="sng" smtClean="0">
                <a:solidFill>
                  <a:srgbClr val="800000"/>
                </a:solidFill>
              </a:rPr>
              <a:t>ainutlaatuisen tekonsa ja voittonsa vuoksi</a:t>
            </a:r>
            <a:r>
              <a:rPr lang="fi-FI" sz="3600" b="1" smtClean="0">
                <a:solidFill>
                  <a:srgbClr val="800000"/>
                </a:solidFill>
              </a:rPr>
              <a:t>.</a:t>
            </a:r>
            <a:endParaRPr lang="en-US" sz="3600" b="1" dirty="0" smtClean="0">
              <a:solidFill>
                <a:srgbClr val="800000"/>
              </a:solidFill>
            </a:endParaRPr>
          </a:p>
        </p:txBody>
      </p:sp>
      <p:pic>
        <p:nvPicPr>
          <p:cNvPr id="2" name="Picture 2" descr="H:\MIRJAMIN KONE\IVANOV\RUKOUSOPETUSTA ja -PUHEITA\Rukous Jeesuksen nimessä 7-11.3.2011\Kuvat\Cross.The.Passion.jpg"/>
          <p:cNvPicPr>
            <a:picLocks noChangeAspect="1" noChangeArrowheads="1"/>
          </p:cNvPicPr>
          <p:nvPr/>
        </p:nvPicPr>
        <p:blipFill>
          <a:blip r:embed="rId3" cstate="print"/>
          <a:srcRect l="8537" t="4878" r="9147"/>
          <a:stretch>
            <a:fillRect/>
          </a:stretch>
        </p:blipFill>
        <p:spPr bwMode="auto">
          <a:xfrm>
            <a:off x="4572000" y="1981200"/>
            <a:ext cx="45720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533400"/>
            <a:ext cx="63246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u="sng" dirty="0" smtClean="0">
                <a:solidFill>
                  <a:schemeClr val="accent6">
                    <a:lumMod val="75000"/>
                  </a:schemeClr>
                </a:solidFill>
              </a:rPr>
              <a:t>Rukous Jeesuksen nimessä: </a:t>
            </a:r>
            <a:r>
              <a:rPr lang="fi-FI" sz="48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i-FI" sz="4800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fi-FI" sz="1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fi-FI" sz="4400" b="1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sz="4400" b="1" smtClean="0">
                <a:solidFill>
                  <a:schemeClr val="accent6">
                    <a:lumMod val="75000"/>
                  </a:schemeClr>
                </a:solidFill>
              </a:rPr>
              <a:t>Kääntymistä toisaalta</a:t>
            </a:r>
          </a:p>
          <a:p>
            <a:r>
              <a:rPr lang="fi-FI" sz="4400" b="1" smtClean="0">
                <a:solidFill>
                  <a:schemeClr val="accent6">
                    <a:lumMod val="75000"/>
                  </a:schemeClr>
                </a:solidFill>
              </a:rPr>
              <a:t>Isän puoleen, </a:t>
            </a:r>
          </a:p>
          <a:p>
            <a:r>
              <a:rPr lang="fi-FI" sz="4400" b="1" smtClean="0">
                <a:solidFill>
                  <a:schemeClr val="accent6">
                    <a:lumMod val="75000"/>
                  </a:schemeClr>
                </a:solidFill>
              </a:rPr>
              <a:t>toisaalta maailmaan päin</a:t>
            </a:r>
            <a:endParaRPr lang="fi-FI" sz="4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5297" name="Picture 1" descr="C:\Users\Mi\Desktop\arrow up.jpg"/>
          <p:cNvPicPr>
            <a:picLocks noChangeAspect="1" noChangeArrowheads="1"/>
          </p:cNvPicPr>
          <p:nvPr/>
        </p:nvPicPr>
        <p:blipFill>
          <a:blip r:embed="rId3" cstate="print"/>
          <a:srcRect l="10218" r="8036"/>
          <a:stretch>
            <a:fillRect/>
          </a:stretch>
        </p:blipFill>
        <p:spPr bwMode="auto">
          <a:xfrm>
            <a:off x="6248400" y="685800"/>
            <a:ext cx="2438400" cy="2982912"/>
          </a:xfrm>
          <a:prstGeom prst="rect">
            <a:avLst/>
          </a:prstGeom>
          <a:noFill/>
        </p:spPr>
      </p:pic>
      <p:pic>
        <p:nvPicPr>
          <p:cNvPr id="55298" name="Picture 2" descr="C:\Users\Mi\Desktop\arrow down.jpg"/>
          <p:cNvPicPr>
            <a:picLocks noChangeAspect="1" noChangeArrowheads="1"/>
          </p:cNvPicPr>
          <p:nvPr/>
        </p:nvPicPr>
        <p:blipFill>
          <a:blip r:embed="rId4" cstate="print"/>
          <a:srcRect l="10000" r="12500"/>
          <a:stretch>
            <a:fillRect/>
          </a:stretch>
        </p:blipFill>
        <p:spPr bwMode="auto">
          <a:xfrm>
            <a:off x="6248400" y="3505200"/>
            <a:ext cx="23622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79249"/>
            <a:ext cx="601980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smtClean="0">
                <a:solidFill>
                  <a:schemeClr val="accent6">
                    <a:lumMod val="75000"/>
                  </a:schemeClr>
                </a:solidFill>
              </a:rPr>
              <a:t>Kääntyminen </a:t>
            </a:r>
          </a:p>
          <a:p>
            <a:r>
              <a:rPr lang="fi-FI" sz="4800" b="1" smtClean="0">
                <a:solidFill>
                  <a:schemeClr val="accent6">
                    <a:lumMod val="75000"/>
                  </a:schemeClr>
                </a:solidFill>
              </a:rPr>
              <a:t>Isän puoleen:</a:t>
            </a:r>
            <a:endParaRPr lang="fi-FI" sz="4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fi-FI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/>
            <a:endParaRPr lang="fi-FI" sz="3500" b="1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/>
            <a:endParaRPr lang="fi-FI" sz="3500" b="1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/>
            <a:r>
              <a:rPr lang="fi-FI" sz="3500" b="1" smtClean="0">
                <a:solidFill>
                  <a:schemeClr val="accent6">
                    <a:lumMod val="75000"/>
                  </a:schemeClr>
                </a:solidFill>
              </a:rPr>
              <a:t>Saamme tulla </a:t>
            </a:r>
            <a:r>
              <a:rPr lang="fi-FI" sz="3500" b="1" dirty="0" smtClean="0">
                <a:solidFill>
                  <a:schemeClr val="accent6">
                    <a:lumMod val="75000"/>
                  </a:schemeClr>
                </a:solidFill>
              </a:rPr>
              <a:t>Isän </a:t>
            </a:r>
            <a:r>
              <a:rPr lang="fi-FI" sz="3500" b="1" smtClean="0">
                <a:solidFill>
                  <a:schemeClr val="accent6">
                    <a:lumMod val="75000"/>
                  </a:schemeClr>
                </a:solidFill>
              </a:rPr>
              <a:t>eteen </a:t>
            </a:r>
          </a:p>
          <a:p>
            <a:pPr marL="514350" indent="-514350"/>
            <a:r>
              <a:rPr lang="fi-FI" sz="3500" b="1" smtClean="0">
                <a:solidFill>
                  <a:schemeClr val="accent6">
                    <a:lumMod val="75000"/>
                  </a:schemeClr>
                </a:solidFill>
              </a:rPr>
              <a:t>Jeesuksen ansion perusteella.</a:t>
            </a:r>
          </a:p>
          <a:p>
            <a:pPr indent="-514350"/>
            <a:endParaRPr lang="fi-FI" sz="3500" b="1" smtClean="0">
              <a:solidFill>
                <a:srgbClr val="C00000"/>
              </a:solidFill>
            </a:endParaRPr>
          </a:p>
          <a:p>
            <a:pPr indent="-514350"/>
            <a:r>
              <a:rPr lang="fi-FI" sz="3500" b="1" smtClean="0">
                <a:solidFill>
                  <a:srgbClr val="C00000"/>
                </a:solidFill>
              </a:rPr>
              <a:t>Jeesuksen nimi edustaa </a:t>
            </a:r>
            <a:r>
              <a:rPr lang="fi-FI" sz="3500" b="1" u="sng" smtClean="0">
                <a:solidFill>
                  <a:srgbClr val="C00000"/>
                </a:solidFill>
              </a:rPr>
              <a:t>liittoa Jumalan kanssa</a:t>
            </a:r>
            <a:r>
              <a:rPr lang="fi-FI" sz="3500" b="1" smtClean="0">
                <a:solidFill>
                  <a:srgbClr val="C00000"/>
                </a:solidFill>
              </a:rPr>
              <a:t>.</a:t>
            </a:r>
            <a:endParaRPr lang="fi-FI" sz="3500" b="1" smtClean="0">
              <a:solidFill>
                <a:schemeClr val="accent6">
                  <a:lumMod val="75000"/>
                </a:schemeClr>
              </a:solidFill>
            </a:endParaRPr>
          </a:p>
          <a:p>
            <a:pPr indent="-514350"/>
            <a:endParaRPr lang="fi-FI" sz="3600" b="1" smtClean="0">
              <a:solidFill>
                <a:srgbClr val="C00000"/>
              </a:solidFill>
            </a:endParaRPr>
          </a:p>
        </p:txBody>
      </p:sp>
      <p:pic>
        <p:nvPicPr>
          <p:cNvPr id="6" name="Picture 2" descr="C:\Documents and Settings\mirjami\Desktop\Rukous Jeesuksen nimessä 7-11.3.2011\Kuvat\standing at doorw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13788"/>
            <a:ext cx="2819400" cy="336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 descr="C:\Users\Mi\Desktop\arrow up.jpg"/>
          <p:cNvPicPr>
            <a:picLocks noChangeAspect="1" noChangeArrowheads="1"/>
          </p:cNvPicPr>
          <p:nvPr/>
        </p:nvPicPr>
        <p:blipFill>
          <a:blip r:embed="rId4" cstate="print"/>
          <a:srcRect l="10218" r="8036"/>
          <a:stretch>
            <a:fillRect/>
          </a:stretch>
        </p:blipFill>
        <p:spPr bwMode="auto">
          <a:xfrm>
            <a:off x="4419600" y="0"/>
            <a:ext cx="1566338" cy="191611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324600" y="3733800"/>
            <a:ext cx="2819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b="1" smtClean="0">
                <a:solidFill>
                  <a:schemeClr val="accent6">
                    <a:lumMod val="75000"/>
                  </a:schemeClr>
                </a:solidFill>
              </a:rPr>
              <a:t>OVI ON AUKI, ja saamme käydä rohkeasti sisään</a:t>
            </a:r>
            <a:r>
              <a:rPr lang="fi-FI" b="1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286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b="1" dirty="0" smtClean="0">
                <a:solidFill>
                  <a:srgbClr val="800000"/>
                </a:solidFill>
              </a:rPr>
              <a:t>Kun tulemme </a:t>
            </a:r>
            <a:r>
              <a:rPr lang="fi-FI" sz="4000" b="1" smtClean="0">
                <a:solidFill>
                  <a:srgbClr val="800000"/>
                </a:solidFill>
              </a:rPr>
              <a:t>Isän valtaistuimen eteen </a:t>
            </a:r>
            <a:r>
              <a:rPr lang="fi-FI" sz="4000" b="1" dirty="0" smtClean="0">
                <a:solidFill>
                  <a:srgbClr val="800000"/>
                </a:solidFill>
              </a:rPr>
              <a:t>Jeesuksen nimessä</a:t>
            </a:r>
            <a:r>
              <a:rPr lang="fi-FI" sz="4000" b="1" smtClean="0">
                <a:solidFill>
                  <a:srgbClr val="800000"/>
                </a:solidFill>
              </a:rPr>
              <a:t>, sanomme: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3554" name="Picture 2" descr="C:\Users\Mi\Desktop\rukouskuvia\praying m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362200"/>
            <a:ext cx="3208421" cy="304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657600" y="1794570"/>
            <a:ext cx="533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b="1" smtClean="0">
                <a:solidFill>
                  <a:srgbClr val="002060"/>
                </a:solidFill>
              </a:rPr>
              <a:t>”Isä, tulen eteesi </a:t>
            </a:r>
          </a:p>
          <a:p>
            <a:r>
              <a:rPr lang="fi-FI" sz="3200" b="1" u="sng" smtClean="0">
                <a:solidFill>
                  <a:srgbClr val="002060"/>
                </a:solidFill>
              </a:rPr>
              <a:t>Sinun Poikasi ansion perusteella ja Hänen valtuutuksellaan</a:t>
            </a:r>
            <a:r>
              <a:rPr lang="fi-FI" sz="3200" b="1" smtClean="0">
                <a:solidFill>
                  <a:srgbClr val="002060"/>
                </a:solidFill>
              </a:rPr>
              <a:t>, </a:t>
            </a:r>
          </a:p>
          <a:p>
            <a:r>
              <a:rPr lang="fi-FI" sz="3200" b="1" smtClean="0">
                <a:solidFill>
                  <a:srgbClr val="002060"/>
                </a:solidFill>
              </a:rPr>
              <a:t>uskon kautta Hänen vereensä  - en omassa voimassani,  </a:t>
            </a:r>
            <a:r>
              <a:rPr lang="fi-FI" sz="3200" b="1" u="sng" smtClean="0">
                <a:solidFill>
                  <a:srgbClr val="002060"/>
                </a:solidFill>
              </a:rPr>
              <a:t>en oman ansioni perusteella.</a:t>
            </a:r>
            <a:r>
              <a:rPr lang="fi-FI" sz="3200" b="1" smtClean="0">
                <a:solidFill>
                  <a:srgbClr val="002060"/>
                </a:solidFill>
              </a:rPr>
              <a:t>”</a:t>
            </a:r>
            <a:r>
              <a:rPr lang="fi-FI" sz="3200" smtClean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MIRJAMIN KONE\IVANOV\RUKOUSOPETUSTA ja -PUHEITA\Rukous Jeesuksen nimessä 7-11.3.2011\Kuvat\välimies.jpg"/>
          <p:cNvPicPr>
            <a:picLocks noChangeAspect="1" noChangeArrowheads="1"/>
          </p:cNvPicPr>
          <p:nvPr/>
        </p:nvPicPr>
        <p:blipFill>
          <a:blip r:embed="rId3" cstate="print"/>
          <a:srcRect b="1487"/>
          <a:stretch>
            <a:fillRect/>
          </a:stretch>
        </p:blipFill>
        <p:spPr bwMode="auto">
          <a:xfrm>
            <a:off x="2971800" y="2100599"/>
            <a:ext cx="6172200" cy="47574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662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 smtClean="0">
                <a:solidFill>
                  <a:srgbClr val="002060"/>
                </a:solidFill>
              </a:rPr>
              <a:t>Kun rukoilet Jeesuksen nimessä, on kuin pitäisit Hänen kädestään, </a:t>
            </a:r>
          </a:p>
          <a:p>
            <a:r>
              <a:rPr lang="fi-FI" sz="3600" b="1" dirty="0" smtClean="0">
                <a:solidFill>
                  <a:srgbClr val="002060"/>
                </a:solidFill>
              </a:rPr>
              <a:t>ja Hän laskee toisen kätensä</a:t>
            </a:r>
          </a:p>
          <a:p>
            <a:r>
              <a:rPr lang="fi-FI" sz="3600" b="1" dirty="0" smtClean="0">
                <a:solidFill>
                  <a:srgbClr val="002060"/>
                </a:solidFill>
              </a:rPr>
              <a:t>Isän valtaistuimelle.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MIRJAMIN KONE\IVANOV\RUKOUSOPETUSTA ja -PUHEITA\Rukous Jeesuksen nimessä 7-11.3.2011\Kuvat\välimies.jpg"/>
          <p:cNvPicPr>
            <a:picLocks noChangeAspect="1" noChangeArrowheads="1"/>
          </p:cNvPicPr>
          <p:nvPr/>
        </p:nvPicPr>
        <p:blipFill>
          <a:blip r:embed="rId3" cstate="print"/>
          <a:srcRect b="1487"/>
          <a:stretch>
            <a:fillRect/>
          </a:stretch>
        </p:blipFill>
        <p:spPr bwMode="auto">
          <a:xfrm>
            <a:off x="2971800" y="2100599"/>
            <a:ext cx="6172200" cy="47574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1295400"/>
            <a:ext cx="6705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smtClean="0">
                <a:solidFill>
                  <a:srgbClr val="800000"/>
                </a:solidFill>
              </a:rPr>
              <a:t>Emme voi pyytää Jumalalta mitään  omalta pohjaltamme.</a:t>
            </a:r>
          </a:p>
          <a:p>
            <a:endParaRPr lang="fi-FI" sz="4000" b="1" smtClean="0">
              <a:solidFill>
                <a:srgbClr val="800000"/>
              </a:solidFill>
            </a:endParaRPr>
          </a:p>
          <a:p>
            <a:r>
              <a:rPr lang="fi-FI" sz="4000" b="1" smtClean="0">
                <a:solidFill>
                  <a:srgbClr val="800000"/>
                </a:solidFill>
              </a:rPr>
              <a:t>Rukouksemme </a:t>
            </a:r>
          </a:p>
          <a:p>
            <a:r>
              <a:rPr lang="fi-FI" sz="4000" b="1" smtClean="0">
                <a:solidFill>
                  <a:srgbClr val="800000"/>
                </a:solidFill>
              </a:rPr>
              <a:t>eivät toimi </a:t>
            </a:r>
          </a:p>
          <a:p>
            <a:r>
              <a:rPr lang="fi-FI" sz="4000" b="1" smtClean="0">
                <a:solidFill>
                  <a:srgbClr val="800000"/>
                </a:solidFill>
              </a:rPr>
              <a:t>irrallaan </a:t>
            </a:r>
          </a:p>
          <a:p>
            <a:r>
              <a:rPr lang="fi-FI" sz="4000" b="1" smtClean="0">
                <a:solidFill>
                  <a:srgbClr val="800000"/>
                </a:solidFill>
              </a:rPr>
              <a:t>Jeesuksen</a:t>
            </a:r>
          </a:p>
          <a:p>
            <a:r>
              <a:rPr lang="fi-FI" sz="4000" b="1" smtClean="0">
                <a:solidFill>
                  <a:srgbClr val="800000"/>
                </a:solidFill>
              </a:rPr>
              <a:t>työstä.</a:t>
            </a:r>
            <a:endParaRPr lang="fi-FI" sz="2800" b="1" dirty="0" smtClean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381000"/>
            <a:ext cx="80457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KÄDEN ON OLTAVA JEESUKSEN KÄDESSÄ!</a:t>
            </a:r>
            <a:endParaRPr lang="en-US" sz="36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\Desktop\rukouskuvia\open bi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52600"/>
            <a:ext cx="1966913" cy="11154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1828800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i="1" smtClean="0">
                <a:solidFill>
                  <a:schemeClr val="accent6">
                    <a:lumMod val="75000"/>
                  </a:schemeClr>
                </a:solidFill>
              </a:rPr>
              <a:t>Joh</a:t>
            </a:r>
            <a:r>
              <a:rPr lang="fi-FI" sz="3200" b="1" i="1" dirty="0" smtClean="0">
                <a:solidFill>
                  <a:schemeClr val="accent6">
                    <a:lumMod val="75000"/>
                  </a:schemeClr>
                </a:solidFill>
              </a:rPr>
              <a:t>. 16</a:t>
            </a:r>
            <a:r>
              <a:rPr lang="fi-FI" sz="3200" b="1" i="1" smtClean="0">
                <a:solidFill>
                  <a:schemeClr val="accent6">
                    <a:lumMod val="75000"/>
                  </a:schemeClr>
                </a:solidFill>
              </a:rPr>
              <a:t>: 23-14: </a:t>
            </a:r>
            <a:r>
              <a:rPr lang="fi-FI" sz="3200" b="1" smtClean="0">
                <a:solidFill>
                  <a:srgbClr val="800000"/>
                </a:solidFill>
              </a:rPr>
              <a:t>Jos </a:t>
            </a:r>
            <a:r>
              <a:rPr lang="fi-FI" sz="3200" b="1" dirty="0" smtClean="0">
                <a:solidFill>
                  <a:srgbClr val="800000"/>
                </a:solidFill>
              </a:rPr>
              <a:t>te </a:t>
            </a:r>
            <a:r>
              <a:rPr lang="fi-FI" sz="3200" b="1" smtClean="0">
                <a:solidFill>
                  <a:srgbClr val="800000"/>
                </a:solidFill>
              </a:rPr>
              <a:t>anotte </a:t>
            </a:r>
          </a:p>
          <a:p>
            <a:pPr algn="ctr"/>
            <a:r>
              <a:rPr lang="fi-FI" sz="3200" b="1" smtClean="0">
                <a:solidFill>
                  <a:srgbClr val="800000"/>
                </a:solidFill>
              </a:rPr>
              <a:t>jotakin </a:t>
            </a:r>
            <a:r>
              <a:rPr lang="fi-FI" sz="3200" b="1" dirty="0" smtClean="0">
                <a:solidFill>
                  <a:srgbClr val="800000"/>
                </a:solidFill>
              </a:rPr>
              <a:t>Isältä, on </a:t>
            </a:r>
            <a:r>
              <a:rPr lang="fi-FI" sz="3200" b="1" u="sng" dirty="0" smtClean="0">
                <a:solidFill>
                  <a:srgbClr val="800000"/>
                </a:solidFill>
              </a:rPr>
              <a:t>hän sen </a:t>
            </a:r>
            <a:r>
              <a:rPr lang="fi-FI" sz="3200" b="1" u="sng" smtClean="0">
                <a:solidFill>
                  <a:srgbClr val="800000"/>
                </a:solidFill>
              </a:rPr>
              <a:t>teille </a:t>
            </a:r>
          </a:p>
          <a:p>
            <a:pPr algn="ctr"/>
            <a:r>
              <a:rPr lang="fi-FI" sz="3200" b="1" u="sng" smtClean="0">
                <a:solidFill>
                  <a:srgbClr val="800000"/>
                </a:solidFill>
              </a:rPr>
              <a:t>antava </a:t>
            </a:r>
            <a:r>
              <a:rPr lang="fi-FI" sz="3200" b="1" u="sng" dirty="0" smtClean="0">
                <a:solidFill>
                  <a:srgbClr val="800000"/>
                </a:solidFill>
              </a:rPr>
              <a:t>minun nimessäni</a:t>
            </a:r>
            <a:r>
              <a:rPr lang="fi-FI" sz="3200" b="1" u="sng" smtClean="0">
                <a:solidFill>
                  <a:srgbClr val="800000"/>
                </a:solidFill>
              </a:rPr>
              <a:t>.</a:t>
            </a:r>
            <a:r>
              <a:rPr lang="fi-FI" sz="3200" b="1" smtClean="0">
                <a:solidFill>
                  <a:srgbClr val="800000"/>
                </a:solidFill>
              </a:rPr>
              <a:t> Tähän </a:t>
            </a:r>
            <a:r>
              <a:rPr lang="fi-FI" sz="3200" b="1" dirty="0" smtClean="0">
                <a:solidFill>
                  <a:srgbClr val="800000"/>
                </a:solidFill>
              </a:rPr>
              <a:t>asti te ette ole anoneet mitään </a:t>
            </a:r>
            <a:r>
              <a:rPr lang="fi-FI" sz="3200" b="1" u="sng" dirty="0" smtClean="0">
                <a:solidFill>
                  <a:srgbClr val="800000"/>
                </a:solidFill>
              </a:rPr>
              <a:t>minun nimessäni</a:t>
            </a:r>
            <a:r>
              <a:rPr lang="fi-FI" sz="3200" b="1" dirty="0" smtClean="0">
                <a:solidFill>
                  <a:srgbClr val="800000"/>
                </a:solidFill>
              </a:rPr>
              <a:t>; </a:t>
            </a:r>
            <a:r>
              <a:rPr lang="fi-FI" sz="3200" b="1" u="sng" dirty="0" smtClean="0">
                <a:solidFill>
                  <a:srgbClr val="800000"/>
                </a:solidFill>
              </a:rPr>
              <a:t>anokaa, niin te saatte</a:t>
            </a:r>
            <a:r>
              <a:rPr lang="fi-FI" sz="3200" b="1" dirty="0" smtClean="0">
                <a:solidFill>
                  <a:srgbClr val="800000"/>
                </a:solidFill>
              </a:rPr>
              <a:t>, että teidän ilonne olisi täydellinen.</a:t>
            </a:r>
            <a:endParaRPr lang="en-US" sz="3200" b="1" dirty="0" smtClean="0">
              <a:solidFill>
                <a:srgbClr val="0033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5071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50" algn="ctr"/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Meillä on Jeesus-nimessä oikeus </a:t>
            </a:r>
            <a:r>
              <a:rPr lang="fi-FI" sz="3600" b="1" u="sng" smtClean="0">
                <a:solidFill>
                  <a:schemeClr val="accent6">
                    <a:lumMod val="75000"/>
                  </a:schemeClr>
                </a:solidFill>
              </a:rPr>
              <a:t>rukoilla rohkeasti</a:t>
            </a:r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 ja </a:t>
            </a:r>
            <a:r>
              <a:rPr lang="fi-FI" sz="3600" b="1" u="sng" smtClean="0">
                <a:solidFill>
                  <a:schemeClr val="accent6">
                    <a:lumMod val="75000"/>
                  </a:schemeClr>
                </a:solidFill>
              </a:rPr>
              <a:t>vedota</a:t>
            </a:r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 Jumalan lupauksiin.</a:t>
            </a:r>
          </a:p>
          <a:p>
            <a:pPr indent="-514350" algn="ctr"/>
            <a:endParaRPr lang="fi-FI" sz="36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7" name="Picture 3" descr="C:\Users\Mi\Desktop\rukouskuvia\jo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496352"/>
            <a:ext cx="4178300" cy="2361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MIRJAMIN KONE\IVANOV\RUKOUSOPETUSTA ja -PUHEITA\Rukous Jeesuksen nimessä 7-11.3.2011\Kuvat\kala-muna-leipä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981200"/>
            <a:ext cx="3621097" cy="2362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22860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Jeesuksen vuoksi  Jumala on Isäsi.</a:t>
            </a:r>
          </a:p>
          <a:p>
            <a:pPr marL="514350" indent="-514350" algn="ctr"/>
            <a:r>
              <a:rPr lang="fi-FI" sz="3600" b="1" smtClean="0">
                <a:solidFill>
                  <a:srgbClr val="C00000"/>
                </a:solidFill>
              </a:rPr>
              <a:t>Jeesuksen nimi merkitsee myös </a:t>
            </a:r>
            <a:r>
              <a:rPr lang="fi-FI" sz="3600" b="1" u="sng" smtClean="0">
                <a:solidFill>
                  <a:srgbClr val="C00000"/>
                </a:solidFill>
              </a:rPr>
              <a:t>yhteenkuuluvuutta!</a:t>
            </a:r>
            <a:endParaRPr lang="en-US" sz="3600" b="1" u="sng" dirty="0" smtClean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676400"/>
            <a:ext cx="48006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3000" b="1" i="1" smtClean="0">
              <a:solidFill>
                <a:srgbClr val="800000"/>
              </a:solidFill>
            </a:endParaRPr>
          </a:p>
          <a:p>
            <a:endParaRPr lang="fi-FI" sz="3000" b="1" i="1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sz="3200" b="1" i="1" smtClean="0">
                <a:solidFill>
                  <a:schemeClr val="accent6">
                    <a:lumMod val="75000"/>
                  </a:schemeClr>
                </a:solidFill>
              </a:rPr>
              <a:t>Matt</a:t>
            </a:r>
            <a:r>
              <a:rPr lang="fi-FI" sz="3200" b="1" i="1" dirty="0" smtClean="0">
                <a:solidFill>
                  <a:schemeClr val="accent6">
                    <a:lumMod val="75000"/>
                  </a:schemeClr>
                </a:solidFill>
              </a:rPr>
              <a:t>. 7:11</a:t>
            </a:r>
            <a:r>
              <a:rPr lang="fi-FI" sz="3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i-FI" sz="3200" b="1" dirty="0" smtClean="0">
                <a:solidFill>
                  <a:srgbClr val="800000"/>
                </a:solidFill>
              </a:rPr>
              <a:t>Jos siis te, jotka olette pahoja, osaatte antaa lapsillenne hyviä lahjoja, </a:t>
            </a:r>
            <a:r>
              <a:rPr lang="fi-FI" sz="3200" b="1" u="sng" dirty="0" smtClean="0">
                <a:solidFill>
                  <a:srgbClr val="800000"/>
                </a:solidFill>
              </a:rPr>
              <a:t>kuinka paljoa ennemmin teidän Isänne, joka on taivaissa, antaa sitä, mikä hyvää on, niille, jotka sitä häneltä anovat!</a:t>
            </a:r>
            <a:endParaRPr lang="en-US" sz="32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4114800"/>
            <a:ext cx="3429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smtClean="0">
                <a:solidFill>
                  <a:schemeClr val="accent6">
                    <a:lumMod val="75000"/>
                  </a:schemeClr>
                </a:solidFill>
              </a:rPr>
              <a:t>Jumala on hyvä isä, joka antaa kalan, munan ja leivän, ei käärmettä, kiveä tai skorpionia!</a:t>
            </a:r>
            <a:endParaRPr lang="en-US" sz="3000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8" name="Picture 2" descr="C:\Users\Mi\Desktop\rukouskuvia\open bib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76400"/>
            <a:ext cx="1693863" cy="960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52400"/>
            <a:ext cx="89916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smtClean="0">
                <a:solidFill>
                  <a:schemeClr val="accent6">
                    <a:lumMod val="75000"/>
                  </a:schemeClr>
                </a:solidFill>
              </a:rPr>
              <a:t>"Jeesuksen nimessä, aamen!"</a:t>
            </a:r>
            <a:endParaRPr lang="fi-FI" sz="4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fi-FI" b="1" dirty="0" smtClean="0">
              <a:solidFill>
                <a:srgbClr val="80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fi-FI" sz="4800" b="1" dirty="0" smtClean="0">
                <a:solidFill>
                  <a:srgbClr val="800000"/>
                </a:solidFill>
              </a:rPr>
              <a:t> 	</a:t>
            </a:r>
            <a:r>
              <a:rPr lang="fi-FI" sz="3600" b="1" dirty="0" smtClean="0">
                <a:solidFill>
                  <a:srgbClr val="800000"/>
                </a:solidFill>
              </a:rPr>
              <a:t>Sanomme ”Jeesuksen nimessä” usein	lähes huomaamattamme. </a:t>
            </a:r>
          </a:p>
          <a:p>
            <a:endParaRPr lang="fi-FI" b="1" dirty="0" smtClean="0">
              <a:solidFill>
                <a:srgbClr val="80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fi-FI" sz="3600" b="1" dirty="0" smtClean="0">
                <a:solidFill>
                  <a:srgbClr val="800000"/>
                </a:solidFill>
              </a:rPr>
              <a:t> 	Saatamme </a:t>
            </a:r>
            <a:r>
              <a:rPr lang="fi-FI" sz="3600" b="1" smtClean="0">
                <a:solidFill>
                  <a:srgbClr val="800000"/>
                </a:solidFill>
              </a:rPr>
              <a:t>lisätä rukoukseen sanat 	</a:t>
            </a:r>
            <a:r>
              <a:rPr lang="fi-FI" sz="3600" b="1" i="1" smtClean="0">
                <a:solidFill>
                  <a:srgbClr val="800000"/>
                </a:solidFill>
              </a:rPr>
              <a:t>Jeesuksen nimessä</a:t>
            </a:r>
            <a:r>
              <a:rPr lang="fi-FI" sz="3600" b="1" smtClean="0">
                <a:solidFill>
                  <a:srgbClr val="800000"/>
                </a:solidFill>
              </a:rPr>
              <a:t>  </a:t>
            </a:r>
            <a:r>
              <a:rPr lang="fi-FI" sz="3600" b="1" dirty="0" smtClean="0">
                <a:solidFill>
                  <a:srgbClr val="800000"/>
                </a:solidFill>
              </a:rPr>
              <a:t>”</a:t>
            </a:r>
            <a:r>
              <a:rPr lang="fi-FI" sz="3600" b="1" smtClean="0">
                <a:solidFill>
                  <a:srgbClr val="800000"/>
                </a:solidFill>
              </a:rPr>
              <a:t>varmuuden 	vuoksi".</a:t>
            </a:r>
            <a:endParaRPr lang="fi-FI" sz="3600" b="1" dirty="0" smtClean="0">
              <a:ln w="1905"/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9458" name="Picture 2" descr="C:\Users\Mi\Desktop\rukouskuvia\bad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4516438"/>
            <a:ext cx="2133600" cy="214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4" descr="C:\Users\Mi\Desktop\rukouskuvia\candle.jpg"/>
          <p:cNvPicPr>
            <a:picLocks noChangeAspect="1" noChangeArrowheads="1"/>
          </p:cNvPicPr>
          <p:nvPr/>
        </p:nvPicPr>
        <p:blipFill>
          <a:blip r:embed="rId4" cstate="print"/>
          <a:srcRect t="8032" b="7856"/>
          <a:stretch>
            <a:fillRect/>
          </a:stretch>
        </p:blipFill>
        <p:spPr bwMode="auto">
          <a:xfrm>
            <a:off x="6705600" y="4419600"/>
            <a:ext cx="2103120" cy="2273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1" name="Picture 5" descr="C:\Users\Mi\Desktop\rukouskuvia\bumper fis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648200"/>
            <a:ext cx="3126154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:\MIRJAMIN KONE\IVANOV\RUKOUSOPETUSTA ja -PUHEITA\Rukous Jeesuksen nimessä 7-11.3.2011\Kuvat\Piirustushahmot\maailmaan päin.jpg"/>
          <p:cNvPicPr>
            <a:picLocks noChangeAspect="1" noChangeArrowheads="1"/>
          </p:cNvPicPr>
          <p:nvPr/>
        </p:nvPicPr>
        <p:blipFill>
          <a:blip r:embed="rId3" cstate="print"/>
          <a:srcRect l="1689" t="4656" r="12170" b="5716"/>
          <a:stretch>
            <a:fillRect/>
          </a:stretch>
        </p:blipFill>
        <p:spPr bwMode="auto">
          <a:xfrm>
            <a:off x="5964381" y="2057400"/>
            <a:ext cx="3179619" cy="4800600"/>
          </a:xfrm>
          <a:prstGeom prst="rect">
            <a:avLst/>
          </a:prstGeom>
          <a:noFill/>
        </p:spPr>
      </p:pic>
      <p:pic>
        <p:nvPicPr>
          <p:cNvPr id="6" name="Picture 2" descr="C:\Users\Mi\Desktop\arrow down.jpg"/>
          <p:cNvPicPr>
            <a:picLocks noChangeAspect="1" noChangeArrowheads="1"/>
          </p:cNvPicPr>
          <p:nvPr/>
        </p:nvPicPr>
        <p:blipFill>
          <a:blip r:embed="rId4" cstate="print"/>
          <a:srcRect l="10000" r="12500"/>
          <a:stretch>
            <a:fillRect/>
          </a:stretch>
        </p:blipFill>
        <p:spPr bwMode="auto">
          <a:xfrm>
            <a:off x="0" y="0"/>
            <a:ext cx="1771650" cy="2286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828800" y="228600"/>
            <a:ext cx="8001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u="sng" smtClean="0">
                <a:solidFill>
                  <a:schemeClr val="accent6">
                    <a:lumMod val="75000"/>
                  </a:schemeClr>
                </a:solidFill>
              </a:rPr>
              <a:t>Rukous Jeesuksen nimessä: </a:t>
            </a:r>
            <a:r>
              <a:rPr lang="fi-FI" sz="4000" b="1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i-FI" sz="4000" b="1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fi-FI" sz="4000" b="1" smtClean="0">
                <a:solidFill>
                  <a:schemeClr val="accent6">
                    <a:lumMod val="75000"/>
                  </a:schemeClr>
                </a:solidFill>
              </a:rPr>
              <a:t>Kääntymistä maailmaan päin.</a:t>
            </a:r>
          </a:p>
          <a:p>
            <a:r>
              <a:rPr lang="fi-FI" sz="4000" b="1" smtClean="0">
                <a:solidFill>
                  <a:schemeClr val="accent6">
                    <a:lumMod val="75000"/>
                  </a:schemeClr>
                </a:solidFill>
              </a:rPr>
              <a:t>Nimi liittyy </a:t>
            </a:r>
            <a:r>
              <a:rPr lang="fi-FI" sz="4000" b="1" u="sng" smtClean="0">
                <a:solidFill>
                  <a:srgbClr val="C00000"/>
                </a:solidFill>
              </a:rPr>
              <a:t>auktoriteettiin</a:t>
            </a:r>
          </a:p>
          <a:p>
            <a:r>
              <a:rPr lang="fi-FI" sz="4000" b="1" u="sng" smtClean="0">
                <a:solidFill>
                  <a:srgbClr val="C00000"/>
                </a:solidFill>
              </a:rPr>
              <a:t>ja Jeesuksen edustamiseen.</a:t>
            </a:r>
            <a:endParaRPr lang="fi-FI" sz="4000" b="1" u="sng" dirty="0" smtClean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3352800"/>
            <a:ext cx="6096000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300" b="1" smtClean="0"/>
              <a:t>Käännymme maailmaan ja pimeyden voimiin päin </a:t>
            </a:r>
            <a:r>
              <a:rPr lang="fi-FI" sz="3300" b="1" u="sng" smtClean="0"/>
              <a:t>Jeesuksen valtuutettuina edustajina:</a:t>
            </a:r>
          </a:p>
          <a:p>
            <a:r>
              <a:rPr lang="fi-FI" sz="3300" b="1" smtClean="0"/>
              <a:t>julistamme evankeliumia, välitämme ja toimeenpanemme siunauksia</a:t>
            </a:r>
            <a:r>
              <a:rPr lang="fi-FI" sz="3600" b="1" smtClean="0"/>
              <a:t>.</a:t>
            </a:r>
            <a:endParaRPr lang="en-US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i\Desktop\rukouskuvia\open bi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1557338" cy="8831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228600"/>
            <a:ext cx="8763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4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fi-FI" sz="4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fi-FI" sz="4000" b="1" dirty="0" smtClean="0">
              <a:solidFill>
                <a:srgbClr val="0033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0"/>
            <a:ext cx="487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3600" b="1" smtClean="0">
              <a:solidFill>
                <a:srgbClr val="800000"/>
              </a:solidFill>
            </a:endParaRPr>
          </a:p>
          <a:p>
            <a:pPr marL="914400" lvl="4"/>
            <a:r>
              <a:rPr lang="fi-FI" sz="3600" b="1" smtClean="0">
                <a:solidFill>
                  <a:srgbClr val="800000"/>
                </a:solidFill>
              </a:rPr>
              <a:t> Matt. 28:18 </a:t>
            </a:r>
            <a:endParaRPr lang="en-US" sz="3600" smtClean="0">
              <a:solidFill>
                <a:srgbClr val="800000"/>
              </a:solidFill>
            </a:endParaRPr>
          </a:p>
          <a:p>
            <a:r>
              <a:rPr lang="fi-FI" sz="3600" b="1" smtClean="0">
                <a:solidFill>
                  <a:srgbClr val="800000"/>
                </a:solidFill>
              </a:rPr>
              <a:t>”</a:t>
            </a:r>
            <a:r>
              <a:rPr lang="fi-FI" sz="3600" b="1" dirty="0" smtClean="0">
                <a:solidFill>
                  <a:srgbClr val="800000"/>
                </a:solidFill>
              </a:rPr>
              <a:t>Minulle on annettu kaikki </a:t>
            </a:r>
            <a:r>
              <a:rPr lang="fi-FI" sz="3600" b="1" smtClean="0">
                <a:solidFill>
                  <a:srgbClr val="800000"/>
                </a:solidFill>
              </a:rPr>
              <a:t>valta taivaassa</a:t>
            </a:r>
          </a:p>
          <a:p>
            <a:r>
              <a:rPr lang="fi-FI" sz="3600" b="1" smtClean="0">
                <a:solidFill>
                  <a:srgbClr val="800000"/>
                </a:solidFill>
              </a:rPr>
              <a:t>ja </a:t>
            </a:r>
            <a:r>
              <a:rPr lang="fi-FI" sz="3600" b="1" dirty="0" smtClean="0">
                <a:solidFill>
                  <a:srgbClr val="800000"/>
                </a:solidFill>
              </a:rPr>
              <a:t>maan päällä</a:t>
            </a:r>
            <a:r>
              <a:rPr lang="fi-FI" sz="3600" b="1" smtClean="0">
                <a:solidFill>
                  <a:srgbClr val="800000"/>
                </a:solidFill>
              </a:rPr>
              <a:t>.” </a:t>
            </a:r>
          </a:p>
        </p:txBody>
      </p:sp>
      <p:pic>
        <p:nvPicPr>
          <p:cNvPr id="1026" name="Picture 2" descr="C:\Documents and Settings\mirjami\Desktop\Rukous Jeesuksen nimessä 7-11.3.2011\Kuvat\glo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9231" y="152400"/>
            <a:ext cx="3814769" cy="38090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Rectangle 5"/>
          <p:cNvSpPr/>
          <p:nvPr/>
        </p:nvSpPr>
        <p:spPr>
          <a:xfrm>
            <a:off x="0" y="4114800"/>
            <a:ext cx="8915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4400" b="1" smtClean="0">
                <a:solidFill>
                  <a:schemeClr val="accent6">
                    <a:lumMod val="75000"/>
                  </a:schemeClr>
                </a:solidFill>
              </a:rPr>
              <a:t>Mitä Jeesus teki vallallaan?</a:t>
            </a:r>
          </a:p>
          <a:p>
            <a:pPr algn="ctr"/>
            <a:r>
              <a:rPr lang="fi-FI" sz="4400" b="1" u="sng" smtClean="0">
                <a:solidFill>
                  <a:schemeClr val="accent6">
                    <a:lumMod val="75000"/>
                  </a:schemeClr>
                </a:solidFill>
              </a:rPr>
              <a:t>Valtuutti ja lähetti meidät</a:t>
            </a:r>
          </a:p>
          <a:p>
            <a:pPr algn="ctr"/>
            <a:r>
              <a:rPr lang="fi-FI" sz="4400" b="1" u="sng" smtClean="0">
                <a:solidFill>
                  <a:schemeClr val="accent6">
                    <a:lumMod val="75000"/>
                  </a:schemeClr>
                </a:solidFill>
              </a:rPr>
              <a:t>julistamaan evankeliumia!</a:t>
            </a:r>
            <a:endParaRPr lang="fi-FI" sz="44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304800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Miksi Jeesus käytti</a:t>
            </a:r>
          </a:p>
          <a:p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valtaansa näin </a:t>
            </a:r>
          </a:p>
          <a:p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erikoisella tavalla?</a:t>
            </a:r>
            <a:endParaRPr lang="fi-FI" sz="3600" b="1" dirty="0" smtClean="0">
              <a:solidFill>
                <a:srgbClr val="0033CC"/>
              </a:solidFill>
            </a:endParaRPr>
          </a:p>
        </p:txBody>
      </p:sp>
      <p:pic>
        <p:nvPicPr>
          <p:cNvPr id="8" name="Picture 2" descr="E:\1data\POWERPOINT-ESITYKSET\PP-esityskuvia\KOKKOLAN RUKOUSESITYS NUORET 2007-09\51_Helsinki[1].jpg"/>
          <p:cNvPicPr>
            <a:picLocks noChangeAspect="1" noChangeArrowheads="1"/>
          </p:cNvPicPr>
          <p:nvPr/>
        </p:nvPicPr>
        <p:blipFill>
          <a:blip r:embed="rId3" cstate="print"/>
          <a:srcRect t="5098" b="4471"/>
          <a:stretch>
            <a:fillRect/>
          </a:stretch>
        </p:blipFill>
        <p:spPr bwMode="auto">
          <a:xfrm>
            <a:off x="4421373" y="152400"/>
            <a:ext cx="4722627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52400" y="3581400"/>
            <a:ext cx="4038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b="1" smtClean="0">
                <a:solidFill>
                  <a:srgbClr val="800000"/>
                </a:solidFill>
              </a:rPr>
              <a:t>Miksei kaikkivaltias Jumala laita taivaalle tekstiä tai tee jotain muuta vakuuttavaa, että kaikki uskoisivat Häneen?</a:t>
            </a:r>
            <a:endParaRPr lang="en-US" sz="320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52400"/>
            <a:ext cx="8763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b="1" smtClean="0">
                <a:solidFill>
                  <a:schemeClr val="accent6">
                    <a:lumMod val="75000"/>
                  </a:schemeClr>
                </a:solidFill>
              </a:rPr>
              <a:t>Jumalan säätämys on toimia maan päällä ihmisen kautta.</a:t>
            </a:r>
          </a:p>
          <a:p>
            <a:pPr algn="ctr"/>
            <a:endParaRPr lang="fi-FI" sz="2800" b="1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i-FI" sz="3600" b="1" smtClean="0">
                <a:solidFill>
                  <a:srgbClr val="800000"/>
                </a:solidFill>
              </a:rPr>
              <a:t>Evankeliumi on siksi levitettävä ihmisen kautta: ihmiseltä ihmiselle.</a:t>
            </a:r>
            <a:endParaRPr lang="en-US" sz="3600" dirty="0" smtClean="0">
              <a:solidFill>
                <a:srgbClr val="800000"/>
              </a:solidFill>
            </a:endParaRPr>
          </a:p>
        </p:txBody>
      </p:sp>
      <p:pic>
        <p:nvPicPr>
          <p:cNvPr id="2050" name="Picture 2" descr="C:\Documents and Settings\mirjami\Desktop\Rukous Jeesuksen nimessä 7-11.3.2011\Kuvat\benin2a.jpg"/>
          <p:cNvPicPr>
            <a:picLocks noChangeAspect="1" noChangeArrowheads="1"/>
          </p:cNvPicPr>
          <p:nvPr/>
        </p:nvPicPr>
        <p:blipFill>
          <a:blip r:embed="rId3" cstate="print"/>
          <a:srcRect l="6008" b="15344"/>
          <a:stretch>
            <a:fillRect/>
          </a:stretch>
        </p:blipFill>
        <p:spPr bwMode="auto">
          <a:xfrm>
            <a:off x="0" y="3505200"/>
            <a:ext cx="4567463" cy="277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Documents and Settings\mirjami\Desktop\Rukous Jeesuksen nimessä 7-11.3.2011\Kuvat\street_witnessing.jpg"/>
          <p:cNvPicPr>
            <a:picLocks noChangeAspect="1" noChangeArrowheads="1"/>
          </p:cNvPicPr>
          <p:nvPr/>
        </p:nvPicPr>
        <p:blipFill>
          <a:blip r:embed="rId4" cstate="print"/>
          <a:srcRect l="10717" t="6082" r="11079"/>
          <a:stretch>
            <a:fillRect/>
          </a:stretch>
        </p:blipFill>
        <p:spPr bwMode="auto">
          <a:xfrm>
            <a:off x="5867400" y="3507669"/>
            <a:ext cx="3069784" cy="243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Documents and Settings\mirjami\Desktop\Rukous Jeesuksen nimessä 7-11.3.2011\Kuvat\Evangelizing - (Picnik reduced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623910"/>
            <a:ext cx="2982912" cy="223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981200"/>
            <a:ext cx="4876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b="1" smtClean="0">
                <a:solidFill>
                  <a:schemeClr val="accent6">
                    <a:lumMod val="75000"/>
                  </a:schemeClr>
                </a:solidFill>
              </a:rPr>
              <a:t>Enkeli ilmoitti Korneliukselle vain, mistä löytyy ihminen kertomaan pelastussanoma – ei kertonut sitä itse!</a:t>
            </a:r>
          </a:p>
          <a:p>
            <a:r>
              <a:rPr lang="fi-FI" sz="3200" b="1" smtClean="0">
                <a:solidFill>
                  <a:schemeClr val="accent6">
                    <a:lumMod val="75000"/>
                  </a:schemeClr>
                </a:solidFill>
              </a:rPr>
              <a:t>(Apt. 10) </a:t>
            </a:r>
          </a:p>
          <a:p>
            <a:endParaRPr lang="fi-FI" sz="3200" b="1" smtClean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28600"/>
            <a:ext cx="441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b="1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/>
          </a:p>
        </p:txBody>
      </p:sp>
      <p:pic>
        <p:nvPicPr>
          <p:cNvPr id="5" name="Picture 4" descr="E:\1data\POWERPOINT-ESITYKSET\PP-esityskuvia\KOKKOLAN RUKOUSESITYS NUORET 2007-09\kornelius ja enkeli.jpg"/>
          <p:cNvPicPr>
            <a:picLocks noChangeAspect="1" noChangeArrowheads="1"/>
          </p:cNvPicPr>
          <p:nvPr/>
        </p:nvPicPr>
        <p:blipFill>
          <a:blip r:embed="rId3" cstate="print"/>
          <a:srcRect l="2875" t="13897" r="6070" b="3320"/>
          <a:stretch>
            <a:fillRect/>
          </a:stretch>
        </p:blipFill>
        <p:spPr bwMode="auto">
          <a:xfrm>
            <a:off x="5334000" y="1828800"/>
            <a:ext cx="3170208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04800" y="381000"/>
            <a:ext cx="41633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800" b="1" smtClean="0">
                <a:solidFill>
                  <a:schemeClr val="accent6">
                    <a:lumMod val="75000"/>
                  </a:schemeClr>
                </a:solidFill>
              </a:rPr>
              <a:t>Ihmisen kautta:</a:t>
            </a:r>
            <a:endParaRPr lang="en-US" sz="4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17693"/>
            <a:ext cx="8915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 smtClean="0">
                <a:solidFill>
                  <a:schemeClr val="accent6">
                    <a:lumMod val="75000"/>
                  </a:schemeClr>
                </a:solidFill>
              </a:rPr>
              <a:t>Jeesus antoi meille varustukseksi:  </a:t>
            </a:r>
            <a:endParaRPr lang="en-US" sz="4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fi-FI" sz="4000" b="1" dirty="0" smtClean="0">
              <a:solidFill>
                <a:srgbClr val="0033CC"/>
              </a:solidFill>
            </a:endParaRPr>
          </a:p>
          <a:p>
            <a:r>
              <a:rPr lang="fi-FI" sz="3600" b="1" dirty="0" smtClean="0">
                <a:solidFill>
                  <a:schemeClr val="accent6">
                    <a:lumMod val="75000"/>
                  </a:schemeClr>
                </a:solidFill>
              </a:rPr>
              <a:t>1. Oman nimensä ja sen </a:t>
            </a:r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tuomat valtuudet</a:t>
            </a:r>
          </a:p>
          <a:p>
            <a:pPr lvl="2"/>
            <a:r>
              <a:rPr lang="fi-FI" sz="3600" b="1" i="1" smtClean="0">
                <a:solidFill>
                  <a:srgbClr val="C00000"/>
                </a:solidFill>
              </a:rPr>
              <a:t>Mark. 16:17: </a:t>
            </a:r>
            <a:r>
              <a:rPr lang="fi-FI" sz="3600" b="1" smtClean="0">
                <a:solidFill>
                  <a:srgbClr val="C00000"/>
                </a:solidFill>
              </a:rPr>
              <a:t>minun nimessäni</a:t>
            </a:r>
            <a:r>
              <a:rPr lang="fi-FI" sz="3600" smtClean="0">
                <a:solidFill>
                  <a:srgbClr val="C00000"/>
                </a:solidFill>
              </a:rPr>
              <a:t> he ajavat ulos riivaajia</a:t>
            </a:r>
          </a:p>
          <a:p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2. Pyhän Hengen</a:t>
            </a:r>
            <a:endParaRPr lang="fi-FI" sz="4000" b="1" dirty="0" smtClean="0">
              <a:solidFill>
                <a:srgbClr val="8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3810000"/>
            <a:ext cx="5257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i-FI" sz="3600" b="1" i="1" smtClean="0">
                <a:solidFill>
                  <a:srgbClr val="C00000"/>
                </a:solidFill>
              </a:rPr>
              <a:t>Apt. 1:8</a:t>
            </a:r>
            <a:r>
              <a:rPr lang="fi-FI" sz="3600" b="1" smtClean="0">
                <a:solidFill>
                  <a:srgbClr val="C00000"/>
                </a:solidFill>
              </a:rPr>
              <a:t>: kun Pyhä Henki tulee teihin, te saatte voiman, ja te tulette olemaan minun todistajani </a:t>
            </a:r>
            <a:endParaRPr lang="en-US" sz="3600" smtClean="0">
              <a:solidFill>
                <a:srgbClr val="C00000"/>
              </a:solidFill>
            </a:endParaRPr>
          </a:p>
        </p:txBody>
      </p:sp>
      <p:pic>
        <p:nvPicPr>
          <p:cNvPr id="4" name="Picture 2" descr="C:\Documents and Settings\mirjami\Desktop\Rukous Jeesuksen nimessä 7-11.3.2011\Kuvat\pentecost.jpg"/>
          <p:cNvPicPr>
            <a:picLocks noChangeAspect="1" noChangeArrowheads="1"/>
          </p:cNvPicPr>
          <p:nvPr/>
        </p:nvPicPr>
        <p:blipFill>
          <a:blip r:embed="rId3" cstate="print"/>
          <a:srcRect r="13043"/>
          <a:stretch>
            <a:fillRect/>
          </a:stretch>
        </p:blipFill>
        <p:spPr bwMode="auto">
          <a:xfrm flipH="1">
            <a:off x="6096000" y="3200400"/>
            <a:ext cx="30480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 smtClean="0">
                <a:solidFill>
                  <a:schemeClr val="accent6">
                    <a:lumMod val="75000"/>
                  </a:schemeClr>
                </a:solidFill>
              </a:rPr>
              <a:t>Olemme Hänen </a:t>
            </a:r>
            <a:r>
              <a:rPr lang="fi-FI" sz="4000" b="1" u="sng" dirty="0" smtClean="0">
                <a:solidFill>
                  <a:schemeClr val="accent6">
                    <a:lumMod val="75000"/>
                  </a:schemeClr>
                </a:solidFill>
              </a:rPr>
              <a:t>lähettejään ja edustajiaan </a:t>
            </a:r>
            <a:r>
              <a:rPr lang="fi-FI" sz="4000" b="1" dirty="0" smtClean="0">
                <a:solidFill>
                  <a:schemeClr val="accent6">
                    <a:lumMod val="75000"/>
                  </a:schemeClr>
                </a:solidFill>
              </a:rPr>
              <a:t>maailmassa ihmisten ja </a:t>
            </a:r>
            <a:r>
              <a:rPr lang="fi-FI" sz="4000" b="1" smtClean="0">
                <a:solidFill>
                  <a:schemeClr val="accent6">
                    <a:lumMod val="75000"/>
                  </a:schemeClr>
                </a:solidFill>
              </a:rPr>
              <a:t>henkivaltojen edessä</a:t>
            </a:r>
            <a:endParaRPr lang="fi-FI" sz="2800" b="1" dirty="0" smtClean="0">
              <a:solidFill>
                <a:srgbClr val="0033CC"/>
              </a:solidFill>
            </a:endParaRPr>
          </a:p>
        </p:txBody>
      </p:sp>
      <p:pic>
        <p:nvPicPr>
          <p:cNvPr id="6146" name="Picture 2" descr="C:\Users\Mi\Desktop\peter and john.jpg"/>
          <p:cNvPicPr>
            <a:picLocks noChangeAspect="1" noChangeArrowheads="1"/>
          </p:cNvPicPr>
          <p:nvPr/>
        </p:nvPicPr>
        <p:blipFill>
          <a:blip r:embed="rId3" cstate="print"/>
          <a:srcRect t="19084" b="3053"/>
          <a:stretch>
            <a:fillRect/>
          </a:stretch>
        </p:blipFill>
        <p:spPr bwMode="auto">
          <a:xfrm>
            <a:off x="5638800" y="2362200"/>
            <a:ext cx="32512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04800" y="2362200"/>
            <a:ext cx="5181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smtClean="0">
                <a:solidFill>
                  <a:srgbClr val="800000"/>
                </a:solidFill>
              </a:rPr>
              <a:t>Pietari ja apostolit toimivat Jeesuksen arvovallalla ja hänen edustajinaan ja usein julistivat sairaalle terveyden kuten Jeesus:</a:t>
            </a:r>
            <a:endParaRPr lang="en-US" sz="2800" b="1" smtClean="0">
              <a:solidFill>
                <a:srgbClr val="800000"/>
              </a:solidFill>
            </a:endParaRPr>
          </a:p>
          <a:p>
            <a:endParaRPr lang="fi-FI" sz="2800" b="1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sz="2800" b="1" smtClean="0">
                <a:solidFill>
                  <a:schemeClr val="accent6">
                    <a:lumMod val="75000"/>
                  </a:schemeClr>
                </a:solidFill>
              </a:rPr>
              <a:t>Apt. </a:t>
            </a:r>
            <a:r>
              <a:rPr lang="fi-FI" sz="2800" b="1" smtClean="0">
                <a:solidFill>
                  <a:srgbClr val="002060"/>
                </a:solidFill>
              </a:rPr>
              <a:t>3:6 Pietari sanoi rammalle: </a:t>
            </a:r>
            <a:r>
              <a:rPr lang="fi-FI" sz="2800" smtClean="0">
                <a:solidFill>
                  <a:srgbClr val="800000"/>
                </a:solidFill>
              </a:rPr>
              <a:t>”</a:t>
            </a:r>
            <a:r>
              <a:rPr lang="fi-FI" sz="2800" b="1" smtClean="0">
                <a:solidFill>
                  <a:srgbClr val="800000"/>
                </a:solidFill>
              </a:rPr>
              <a:t>Mitä minulla on, sitä minä sinulle annan: Jeesuksen Kristuksen, Nasaretilaisen, nimessä, nouse ja käy</a:t>
            </a:r>
            <a:r>
              <a:rPr lang="fi-FI" sz="2800" smtClean="0">
                <a:solidFill>
                  <a:srgbClr val="800000"/>
                </a:solidFill>
              </a:rPr>
              <a:t>.”</a:t>
            </a:r>
            <a:endParaRPr lang="fi-FI" sz="2800" b="1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810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smtClean="0">
                <a:solidFill>
                  <a:schemeClr val="accent6">
                    <a:lumMod val="75000"/>
                  </a:schemeClr>
                </a:solidFill>
              </a:rPr>
              <a:t>Pietari käytti Jeesuksen nimeä edustamismielessä</a:t>
            </a:r>
            <a:endParaRPr lang="en-US" sz="40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514600"/>
            <a:ext cx="5791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smtClean="0">
                <a:solidFill>
                  <a:srgbClr val="800000"/>
                </a:solidFill>
              </a:rPr>
              <a:t>Pietari puhui Jeesuksen puolesta.</a:t>
            </a:r>
          </a:p>
          <a:p>
            <a:endParaRPr lang="fi-FI" sz="3600" b="1" smtClean="0">
              <a:solidFill>
                <a:srgbClr val="800000"/>
              </a:solidFill>
            </a:endParaRPr>
          </a:p>
          <a:p>
            <a:r>
              <a:rPr lang="fi-FI" sz="3600" b="1" smtClean="0">
                <a:solidFill>
                  <a:srgbClr val="800000"/>
                </a:solidFill>
              </a:rPr>
              <a:t>Hän julisti Jumalan tahdon mukaisen käskysanan tähän tilanteeseen.</a:t>
            </a:r>
            <a:endParaRPr lang="fi-FI" sz="3600" dirty="0" smtClean="0">
              <a:solidFill>
                <a:srgbClr val="0033CC"/>
              </a:solidFill>
            </a:endParaRPr>
          </a:p>
        </p:txBody>
      </p:sp>
      <p:pic>
        <p:nvPicPr>
          <p:cNvPr id="21506" name="Picture 2" descr="C:\Users\Mi\Desktop\embass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3746" y="2514600"/>
            <a:ext cx="3010254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048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b="1" dirty="0" smtClean="0">
                <a:solidFill>
                  <a:schemeClr val="accent6">
                    <a:lumMod val="75000"/>
                  </a:schemeClr>
                </a:solidFill>
              </a:rPr>
              <a:t>Jeesus on saanut voiton vihollisesta. </a:t>
            </a:r>
          </a:p>
          <a:p>
            <a:pPr algn="ctr"/>
            <a:endParaRPr lang="fi-FI" sz="2000" b="1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i-FI" sz="4000" b="1" smtClean="0">
                <a:solidFill>
                  <a:schemeClr val="accent6">
                    <a:lumMod val="75000"/>
                  </a:schemeClr>
                </a:solidFill>
              </a:rPr>
              <a:t>Toimiessamme Jeesuksen nimessä </a:t>
            </a:r>
            <a:endParaRPr lang="fi-FI" sz="4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i-FI" sz="4000" b="1" u="sng" smtClean="0">
                <a:solidFill>
                  <a:srgbClr val="C00000"/>
                </a:solidFill>
              </a:rPr>
              <a:t>me toimeenpanemme</a:t>
            </a:r>
            <a:r>
              <a:rPr lang="fi-FI" sz="4000" b="1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i-FI" sz="4000" b="1" dirty="0" smtClean="0">
                <a:solidFill>
                  <a:schemeClr val="accent6">
                    <a:lumMod val="75000"/>
                  </a:schemeClr>
                </a:solidFill>
              </a:rPr>
              <a:t>tätä </a:t>
            </a:r>
            <a:r>
              <a:rPr lang="fi-FI" sz="4000" b="1" smtClean="0">
                <a:solidFill>
                  <a:schemeClr val="accent6">
                    <a:lumMod val="75000"/>
                  </a:schemeClr>
                </a:solidFill>
              </a:rPr>
              <a:t>voittoa.</a:t>
            </a:r>
            <a:endParaRPr lang="fi-FI" sz="4000" dirty="0" smtClean="0">
              <a:solidFill>
                <a:srgbClr val="0033CC"/>
              </a:solidFill>
            </a:endParaRPr>
          </a:p>
        </p:txBody>
      </p:sp>
      <p:pic>
        <p:nvPicPr>
          <p:cNvPr id="7170" name="Picture 2" descr="C:\Documents and Settings\mirjami\Desktop\Rukous Jeesuksen nimessä 7-11.3.2011\Kuvat\snake_he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505200"/>
            <a:ext cx="3048001" cy="29908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81000" y="3506212"/>
            <a:ext cx="541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b="1" smtClean="0">
                <a:solidFill>
                  <a:srgbClr val="800000"/>
                </a:solidFill>
              </a:rPr>
              <a:t>”</a:t>
            </a:r>
            <a:r>
              <a:rPr lang="fi-FI" sz="3200" b="1" i="1" smtClean="0">
                <a:solidFill>
                  <a:srgbClr val="800000"/>
                </a:solidFill>
              </a:rPr>
              <a:t> 		Luuk. 10:19 </a:t>
            </a:r>
            <a:endParaRPr lang="en-US" sz="3200" b="1" smtClean="0">
              <a:solidFill>
                <a:srgbClr val="800000"/>
              </a:solidFill>
            </a:endParaRPr>
          </a:p>
          <a:p>
            <a:r>
              <a:rPr lang="fi-FI" sz="3200" b="1" smtClean="0">
                <a:solidFill>
                  <a:srgbClr val="800000"/>
                </a:solidFill>
              </a:rPr>
              <a:t>Minä olen antanut teille vallan tallata käärmeitä ja skorpioneja ja kaikkea vihollisen voimaa, eikä mikään ole teitä vahingoittava." </a:t>
            </a:r>
          </a:p>
        </p:txBody>
      </p:sp>
      <p:pic>
        <p:nvPicPr>
          <p:cNvPr id="6" name="Picture 3" descr="C:\Users\Mi\Desktop\rukouskuvia\open bib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201412"/>
            <a:ext cx="1824610" cy="1034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381000"/>
            <a:ext cx="5257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300" b="1" smtClean="0">
                <a:solidFill>
                  <a:schemeClr val="accent6">
                    <a:lumMod val="75000"/>
                  </a:schemeClr>
                </a:solidFill>
              </a:rPr>
              <a:t>Meidän omat sanamme eivät saa aikaan mitään. </a:t>
            </a:r>
          </a:p>
          <a:p>
            <a:endParaRPr lang="fi-FI" sz="3300" b="1" smtClean="0"/>
          </a:p>
          <a:p>
            <a:r>
              <a:rPr lang="fi-FI" sz="3300" b="1" smtClean="0"/>
              <a:t>Meillä ei myöskään ole valtuuksia käskeä Jumalan Henkeä.</a:t>
            </a:r>
          </a:p>
          <a:p>
            <a:endParaRPr lang="fi-FI" sz="3300" b="1" smtClean="0"/>
          </a:p>
          <a:p>
            <a:r>
              <a:rPr lang="fi-FI" sz="3300" b="1" smtClean="0">
                <a:solidFill>
                  <a:srgbClr val="800000"/>
                </a:solidFill>
              </a:rPr>
              <a:t>Mutta Jumalan puolesta puhuminen Hänen valtuuttamanaan </a:t>
            </a:r>
          </a:p>
          <a:p>
            <a:r>
              <a:rPr lang="fi-FI" sz="3300" b="1" smtClean="0">
                <a:solidFill>
                  <a:srgbClr val="800000"/>
                </a:solidFill>
              </a:rPr>
              <a:t>vapauttaa Hänen </a:t>
            </a:r>
          </a:p>
          <a:p>
            <a:r>
              <a:rPr lang="fi-FI" sz="3300" b="1" smtClean="0">
                <a:solidFill>
                  <a:srgbClr val="800000"/>
                </a:solidFill>
              </a:rPr>
              <a:t>voimansa toimimaan!</a:t>
            </a:r>
            <a:endParaRPr lang="en-US" sz="3300" b="1" smtClean="0">
              <a:solidFill>
                <a:srgbClr val="800000"/>
              </a:solidFill>
            </a:endParaRPr>
          </a:p>
        </p:txBody>
      </p:sp>
      <p:pic>
        <p:nvPicPr>
          <p:cNvPr id="79874" name="Picture 2" descr="C:\Users\Mi\Desktop\salamat.jpg"/>
          <p:cNvPicPr>
            <a:picLocks noChangeAspect="1" noChangeArrowheads="1"/>
          </p:cNvPicPr>
          <p:nvPr/>
        </p:nvPicPr>
        <p:blipFill>
          <a:blip r:embed="rId3" cstate="print"/>
          <a:srcRect r="9950"/>
          <a:stretch>
            <a:fillRect/>
          </a:stretch>
        </p:blipFill>
        <p:spPr bwMode="auto">
          <a:xfrm>
            <a:off x="4953000" y="3657600"/>
            <a:ext cx="3983091" cy="288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875" name="Picture 3" descr="C:\Users\Mi\Desktop\popgun.jpg"/>
          <p:cNvPicPr>
            <a:picLocks noChangeAspect="1" noChangeArrowheads="1"/>
          </p:cNvPicPr>
          <p:nvPr/>
        </p:nvPicPr>
        <p:blipFill>
          <a:blip r:embed="rId4" cstate="print"/>
          <a:srcRect t="12500" b="17500"/>
          <a:stretch>
            <a:fillRect/>
          </a:stretch>
        </p:blipFill>
        <p:spPr bwMode="auto">
          <a:xfrm>
            <a:off x="5257800" y="0"/>
            <a:ext cx="3505200" cy="2393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3258502"/>
            <a:ext cx="89154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i-FI" sz="3600" b="1" smtClean="0">
                <a:solidFill>
                  <a:srgbClr val="800000"/>
                </a:solidFill>
              </a:rPr>
              <a:t>Omassa rukouksessa on tärkeää ymmärtää, </a:t>
            </a:r>
            <a:r>
              <a:rPr lang="fi-FI" sz="3600" b="1" u="sng" smtClean="0">
                <a:solidFill>
                  <a:srgbClr val="800000"/>
                </a:solidFill>
              </a:rPr>
              <a:t>että rukous perustuu Jeesuksen henkilölle ja työlle. </a:t>
            </a:r>
          </a:p>
          <a:p>
            <a:endParaRPr lang="fi-FI" sz="3600" b="1" u="sng" smtClean="0">
              <a:solidFill>
                <a:srgbClr val="800000"/>
              </a:solidFill>
            </a:endParaRPr>
          </a:p>
          <a:p>
            <a:pPr algn="ctr"/>
            <a:r>
              <a:rPr lang="fi-FI" sz="3600" b="1" smtClean="0">
                <a:solidFill>
                  <a:srgbClr val="C00000"/>
                </a:solidFill>
              </a:rPr>
              <a:t>Mutta </a:t>
            </a:r>
            <a:r>
              <a:rPr lang="fi-FI" sz="3600" b="1" dirty="0" smtClean="0">
                <a:solidFill>
                  <a:srgbClr val="C00000"/>
                </a:solidFill>
              </a:rPr>
              <a:t>ei ole </a:t>
            </a:r>
            <a:r>
              <a:rPr lang="fi-FI" sz="3600" b="1" smtClean="0">
                <a:solidFill>
                  <a:srgbClr val="C00000"/>
                </a:solidFill>
              </a:rPr>
              <a:t>välttämätöntä </a:t>
            </a:r>
            <a:r>
              <a:rPr lang="fi-FI" sz="3600" b="1" u="sng" smtClean="0">
                <a:solidFill>
                  <a:srgbClr val="C00000"/>
                </a:solidFill>
              </a:rPr>
              <a:t>muodollisesti </a:t>
            </a:r>
            <a:r>
              <a:rPr lang="fi-FI" sz="3600" b="1" smtClean="0">
                <a:solidFill>
                  <a:srgbClr val="C00000"/>
                </a:solidFill>
              </a:rPr>
              <a:t>sanoa </a:t>
            </a:r>
            <a:r>
              <a:rPr lang="fi-FI" sz="3600" b="1" dirty="0" smtClean="0">
                <a:solidFill>
                  <a:srgbClr val="C00000"/>
                </a:solidFill>
              </a:rPr>
              <a:t>”Jeesuksen nimessä” joka rukouksessa</a:t>
            </a:r>
            <a:r>
              <a:rPr lang="fi-FI" sz="3800" b="1" dirty="0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Picture 2" descr="C:\Users\Mi\Desktop\rukouskuvia\public prayer.jpg"/>
          <p:cNvPicPr>
            <a:picLocks noChangeAspect="1" noChangeArrowheads="1"/>
          </p:cNvPicPr>
          <p:nvPr/>
        </p:nvPicPr>
        <p:blipFill>
          <a:blip r:embed="rId3" cstate="print"/>
          <a:srcRect l="8172" r="4661"/>
          <a:stretch>
            <a:fillRect/>
          </a:stretch>
        </p:blipFill>
        <p:spPr bwMode="auto">
          <a:xfrm>
            <a:off x="4267200" y="0"/>
            <a:ext cx="48768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04800" y="228600"/>
            <a:ext cx="3505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i-FI" sz="3600" b="1" smtClean="0">
                <a:solidFill>
                  <a:srgbClr val="800000"/>
                </a:solidFill>
              </a:rPr>
              <a:t> </a:t>
            </a:r>
            <a:r>
              <a:rPr lang="fi-FI" sz="3600" b="1" u="sng" smtClean="0">
                <a:solidFill>
                  <a:srgbClr val="800000"/>
                </a:solidFill>
              </a:rPr>
              <a:t>Julkisessa </a:t>
            </a:r>
          </a:p>
          <a:p>
            <a:r>
              <a:rPr lang="fi-FI" sz="3600" b="1" u="sng" smtClean="0">
                <a:solidFill>
                  <a:srgbClr val="800000"/>
                </a:solidFill>
              </a:rPr>
              <a:t>rukouksessa </a:t>
            </a:r>
          </a:p>
          <a:p>
            <a:r>
              <a:rPr lang="fi-FI" sz="3600" b="1" smtClean="0">
                <a:solidFill>
                  <a:srgbClr val="800000"/>
                </a:solidFill>
              </a:rPr>
              <a:t>Jeesus-nimen  mainitseminen</a:t>
            </a:r>
          </a:p>
          <a:p>
            <a:r>
              <a:rPr lang="fi-FI" sz="3600" b="1" smtClean="0">
                <a:solidFill>
                  <a:srgbClr val="800000"/>
                </a:solidFill>
              </a:rPr>
              <a:t>on tärkeää.</a:t>
            </a:r>
            <a:endParaRPr lang="fi-FI" sz="3600" b="1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i\Desktop\arrow down.jpg"/>
          <p:cNvPicPr>
            <a:picLocks noChangeAspect="1" noChangeArrowheads="1"/>
          </p:cNvPicPr>
          <p:nvPr/>
        </p:nvPicPr>
        <p:blipFill>
          <a:blip r:embed="rId3" cstate="print"/>
          <a:srcRect l="10000" r="12500" b="5000"/>
          <a:stretch>
            <a:fillRect/>
          </a:stretch>
        </p:blipFill>
        <p:spPr bwMode="auto">
          <a:xfrm>
            <a:off x="6781800" y="2971800"/>
            <a:ext cx="2362200" cy="2895600"/>
          </a:xfrm>
          <a:prstGeom prst="rect">
            <a:avLst/>
          </a:prstGeom>
          <a:noFill/>
        </p:spPr>
      </p:pic>
      <p:pic>
        <p:nvPicPr>
          <p:cNvPr id="12290" name="Picture 2" descr="C:\Users\Mi\Desktop\rukouskuvia\open bib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319" y="5486400"/>
            <a:ext cx="1209281" cy="685800"/>
          </a:xfrm>
          <a:prstGeom prst="rect">
            <a:avLst/>
          </a:prstGeom>
          <a:noFill/>
        </p:spPr>
      </p:pic>
      <p:pic>
        <p:nvPicPr>
          <p:cNvPr id="7" name="Picture 1" descr="C:\Users\Mi\Desktop\arrow up.jpg"/>
          <p:cNvPicPr>
            <a:picLocks noChangeAspect="1" noChangeArrowheads="1"/>
          </p:cNvPicPr>
          <p:nvPr/>
        </p:nvPicPr>
        <p:blipFill>
          <a:blip r:embed="rId5" cstate="print"/>
          <a:srcRect l="10218" t="7664" r="13145"/>
          <a:stretch>
            <a:fillRect/>
          </a:stretch>
        </p:blipFill>
        <p:spPr bwMode="auto">
          <a:xfrm>
            <a:off x="6781800" y="381000"/>
            <a:ext cx="2286000" cy="27543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" y="0"/>
            <a:ext cx="7620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400" b="1" smtClean="0">
                <a:solidFill>
                  <a:srgbClr val="C00000"/>
                </a:solidFill>
              </a:rPr>
              <a:t>Joskus toimimme samassa  tilanteessa molempiin suuntiin Jeesuksen nimessä:  sekä </a:t>
            </a:r>
            <a:r>
              <a:rPr lang="fi-FI" sz="3400" b="1" u="sng" smtClean="0">
                <a:solidFill>
                  <a:srgbClr val="C00000"/>
                </a:solidFill>
              </a:rPr>
              <a:t>Isään että maailmaan päin. </a:t>
            </a:r>
          </a:p>
          <a:p>
            <a:endParaRPr lang="fi-FI" sz="3200" b="1" u="sng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0" y="5288340"/>
            <a:ext cx="5715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500" b="1" i="1" smtClean="0">
                <a:solidFill>
                  <a:srgbClr val="002060"/>
                </a:solidFill>
              </a:rPr>
              <a:t>Apt. 9:39-41:  </a:t>
            </a:r>
            <a:r>
              <a:rPr lang="fi-FI" sz="2500" b="1" smtClean="0">
                <a:solidFill>
                  <a:srgbClr val="002060"/>
                </a:solidFill>
              </a:rPr>
              <a:t>Pietari  laskeutui polvilleen ja rukoili; ja hän kääntyi ruumiin puoleen ja sanoi: "Tabita, nouse ylös!” Niin  tämä avasi silmänsä.</a:t>
            </a:r>
            <a:endParaRPr lang="fi-FI" sz="2500" b="1" u="sng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Mi\Desktop\rukouskuvia\peter-dorcas.jpg"/>
          <p:cNvPicPr>
            <a:picLocks noChangeAspect="1" noChangeArrowheads="1"/>
          </p:cNvPicPr>
          <p:nvPr/>
        </p:nvPicPr>
        <p:blipFill>
          <a:blip r:embed="rId6" cstate="print"/>
          <a:srcRect b="5882"/>
          <a:stretch>
            <a:fillRect/>
          </a:stretch>
        </p:blipFill>
        <p:spPr bwMode="auto">
          <a:xfrm>
            <a:off x="1295400" y="1828800"/>
            <a:ext cx="4656669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28600" y="4343400"/>
            <a:ext cx="647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smtClean="0">
                <a:solidFill>
                  <a:schemeClr val="accent6">
                    <a:lumMod val="75000"/>
                  </a:schemeClr>
                </a:solidFill>
              </a:rPr>
              <a:t>Pietari rukoili ensin Jeesuksen nimessä, sitten  käski kuollutta heräämään: </a:t>
            </a:r>
            <a:endParaRPr lang="fi-FI" sz="2800" b="1" i="1" smtClean="0">
              <a:solidFill>
                <a:srgbClr val="800000"/>
              </a:solidFill>
            </a:endParaRPr>
          </a:p>
        </p:txBody>
      </p:sp>
      <p:pic>
        <p:nvPicPr>
          <p:cNvPr id="10" name="Picture 2" descr="C:\Users\Mi\Desktop\rukouskuvia\open bib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719" y="5638800"/>
            <a:ext cx="1209281" cy="68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52401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1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fi-FI" sz="3100" b="1" u="sng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Tulkoon</a:t>
            </a:r>
            <a:r>
              <a:rPr lang="fi-FI" sz="31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i-FI" sz="31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Sinun valtakuntasi</a:t>
            </a:r>
            <a:r>
              <a:rPr lang="fi-FI" sz="31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 </a:t>
            </a:r>
          </a:p>
          <a:p>
            <a:pPr algn="ctr"/>
            <a:r>
              <a:rPr lang="fi-FI" sz="3100" b="1" u="sng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tapahtukoon</a:t>
            </a:r>
            <a:r>
              <a:rPr lang="fi-FI" sz="31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i-FI" sz="31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Sinun tahtosi myös maan päällä" (</a:t>
            </a:r>
            <a:r>
              <a:rPr lang="fi-FI" sz="3100" b="1" i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käskymuoto</a:t>
            </a:r>
            <a:r>
              <a:rPr lang="fi-FI" sz="31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1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" descr="C:\Users\Mi\Desktop\arrow up.jpg"/>
          <p:cNvPicPr>
            <a:picLocks noChangeAspect="1" noChangeArrowheads="1"/>
          </p:cNvPicPr>
          <p:nvPr/>
        </p:nvPicPr>
        <p:blipFill>
          <a:blip r:embed="rId3" cstate="print"/>
          <a:srcRect l="10218" t="7664" r="8036"/>
          <a:stretch>
            <a:fillRect/>
          </a:stretch>
        </p:blipFill>
        <p:spPr bwMode="auto">
          <a:xfrm>
            <a:off x="6705600" y="76200"/>
            <a:ext cx="2438400" cy="2754312"/>
          </a:xfrm>
          <a:prstGeom prst="rect">
            <a:avLst/>
          </a:prstGeom>
          <a:noFill/>
        </p:spPr>
      </p:pic>
      <p:pic>
        <p:nvPicPr>
          <p:cNvPr id="10" name="Picture 2" descr="C:\Users\Mi\Desktop\arrow down.jpg"/>
          <p:cNvPicPr>
            <a:picLocks noChangeAspect="1" noChangeArrowheads="1"/>
          </p:cNvPicPr>
          <p:nvPr/>
        </p:nvPicPr>
        <p:blipFill>
          <a:blip r:embed="rId4" cstate="print"/>
          <a:srcRect l="10000" r="12500" b="5000"/>
          <a:stretch>
            <a:fillRect/>
          </a:stretch>
        </p:blipFill>
        <p:spPr bwMode="auto">
          <a:xfrm>
            <a:off x="6705600" y="2667000"/>
            <a:ext cx="2362200" cy="2895600"/>
          </a:xfrm>
          <a:prstGeom prst="rect">
            <a:avLst/>
          </a:prstGeom>
          <a:noFill/>
        </p:spPr>
      </p:pic>
      <p:pic>
        <p:nvPicPr>
          <p:cNvPr id="7" name="Picture 3" descr="C:\Users\Mi\Desktop\rukouskuvia\praying wom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752600"/>
            <a:ext cx="4655234" cy="292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-152400" y="4800600"/>
            <a:ext cx="6858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31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Samalla kertaa </a:t>
            </a:r>
            <a:r>
              <a:rPr lang="fi-FI" sz="3100" b="1" u="sng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käännymme rukoillen</a:t>
            </a:r>
            <a:r>
              <a:rPr lang="fi-FI" sz="31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Jumalaan päin ja </a:t>
            </a:r>
            <a:r>
              <a:rPr lang="fi-FI" sz="3100" b="1" u="sng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julistamme Hänen tahtoaan </a:t>
            </a:r>
            <a:r>
              <a:rPr lang="fi-FI" sz="31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tapahtuvaksi.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mirjami\Desktop\Rukous Jeesuksen nimessä 7-11.3.2011\Kuvat\poliisi\key1 copy.jpg"/>
          <p:cNvPicPr>
            <a:picLocks noChangeAspect="1" noChangeArrowheads="1"/>
          </p:cNvPicPr>
          <p:nvPr/>
        </p:nvPicPr>
        <p:blipFill>
          <a:blip r:embed="rId3" cstate="print"/>
          <a:srcRect l="30240" t="4177" r="28693"/>
          <a:stretch>
            <a:fillRect/>
          </a:stretch>
        </p:blipFill>
        <p:spPr bwMode="auto">
          <a:xfrm flipH="1">
            <a:off x="0" y="1638301"/>
            <a:ext cx="1600200" cy="34670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152400"/>
            <a:ext cx="86106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b="1" smtClean="0">
                <a:solidFill>
                  <a:srgbClr val="990033"/>
                </a:solidFill>
              </a:rPr>
              <a:t>Lupauksiin liittyvät JOS-sanat:</a:t>
            </a:r>
          </a:p>
          <a:p>
            <a:pPr algn="ctr"/>
            <a:endParaRPr lang="fi-FI" sz="1200" b="1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fi-FI" sz="1600" b="1" dirty="0" smtClean="0">
              <a:solidFill>
                <a:srgbClr val="800000"/>
              </a:solidFill>
            </a:endParaRPr>
          </a:p>
          <a:p>
            <a:pPr algn="ctr"/>
            <a:r>
              <a:rPr lang="fi-FI" sz="3200" b="1" smtClean="0">
                <a:solidFill>
                  <a:srgbClr val="990033"/>
                </a:solidFill>
              </a:rPr>
              <a:t>Rukouksen reunaehdot, avainjae  Joh. 15:7 :</a:t>
            </a:r>
          </a:p>
          <a:p>
            <a:pPr algn="ctr"/>
            <a:r>
              <a:rPr lang="fi-FI" sz="3600" b="1" u="sng" smtClean="0">
                <a:solidFill>
                  <a:schemeClr val="accent6">
                    <a:lumMod val="75000"/>
                  </a:schemeClr>
                </a:solidFill>
              </a:rPr>
              <a:t>Jos </a:t>
            </a:r>
            <a:r>
              <a:rPr lang="fi-FI" sz="3600" b="1" u="sng" dirty="0" smtClean="0">
                <a:solidFill>
                  <a:schemeClr val="accent6">
                    <a:lumMod val="75000"/>
                  </a:schemeClr>
                </a:solidFill>
              </a:rPr>
              <a:t>te </a:t>
            </a:r>
            <a:r>
              <a:rPr lang="fi-FI" sz="3600" b="1" u="sng" smtClean="0">
                <a:solidFill>
                  <a:schemeClr val="accent6">
                    <a:lumMod val="75000"/>
                  </a:schemeClr>
                </a:solidFill>
              </a:rPr>
              <a:t>pysytte minussa</a:t>
            </a:r>
          </a:p>
          <a:p>
            <a:pPr algn="ctr"/>
            <a:r>
              <a:rPr lang="fi-FI" sz="3600" b="1" u="sng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i-FI" sz="3600" b="1" u="sng" dirty="0" smtClean="0">
                <a:solidFill>
                  <a:schemeClr val="accent6">
                    <a:lumMod val="75000"/>
                  </a:schemeClr>
                </a:solidFill>
              </a:rPr>
              <a:t>ja minun sanani pysyvät teissä</a:t>
            </a:r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niin </a:t>
            </a:r>
            <a:r>
              <a:rPr lang="fi-FI" sz="3600" b="1" dirty="0" smtClean="0">
                <a:solidFill>
                  <a:schemeClr val="accent6">
                    <a:lumMod val="75000"/>
                  </a:schemeClr>
                </a:solidFill>
              </a:rPr>
              <a:t>anokaa, mitä ikinä </a:t>
            </a:r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tahdotte,</a:t>
            </a:r>
          </a:p>
          <a:p>
            <a:pPr algn="ctr"/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i-FI" sz="3600" b="1" dirty="0" smtClean="0">
                <a:solidFill>
                  <a:schemeClr val="accent6">
                    <a:lumMod val="75000"/>
                  </a:schemeClr>
                </a:solidFill>
              </a:rPr>
              <a:t>ja te saatte </a:t>
            </a:r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sen.  </a:t>
            </a:r>
            <a:endParaRPr lang="fi-FI" sz="3600" b="1" i="1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fi-FI" sz="3600" b="1" i="1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fi-FI" sz="1600" b="1" i="1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= Jeesus-nimeä käyttävällä henkilöllä tulee olla </a:t>
            </a:r>
            <a:r>
              <a:rPr lang="fi-FI" sz="3600" b="1" u="sng" smtClean="0">
                <a:solidFill>
                  <a:schemeClr val="accent6">
                    <a:lumMod val="75000"/>
                  </a:schemeClr>
                </a:solidFill>
              </a:rPr>
              <a:t>oikea asema</a:t>
            </a:r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,  ja hänen rukouksessaan ja sanomassaan on oltava </a:t>
            </a:r>
            <a:r>
              <a:rPr lang="fi-FI" sz="3600" b="1" u="sng" smtClean="0">
                <a:solidFill>
                  <a:schemeClr val="accent6">
                    <a:lumMod val="75000"/>
                  </a:schemeClr>
                </a:solidFill>
              </a:rPr>
              <a:t>oikea sisältö</a:t>
            </a:r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fi-FI" sz="36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76200"/>
            <a:ext cx="8763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914400"/>
            <a:r>
              <a:rPr lang="fi-FI" sz="4800" b="1" smtClean="0">
                <a:solidFill>
                  <a:schemeClr val="accent6">
                    <a:lumMod val="75000"/>
                  </a:schemeClr>
                </a:solidFill>
              </a:rPr>
              <a:t>1. Jeesuksen nimessä rukoile-minen liittyy rukoilijan asemaan</a:t>
            </a:r>
            <a:endParaRPr lang="en-US" sz="4800" dirty="0" smtClean="0">
              <a:solidFill>
                <a:srgbClr val="990099"/>
              </a:solidFill>
            </a:endParaRPr>
          </a:p>
          <a:p>
            <a:pPr algn="ctr"/>
            <a:endParaRPr lang="fi-FI" sz="3600" b="1" u="sng" smtClean="0">
              <a:solidFill>
                <a:srgbClr val="717171"/>
              </a:solidFill>
            </a:endParaRPr>
          </a:p>
          <a:p>
            <a:pPr algn="ctr"/>
            <a:endParaRPr lang="fi-FI" sz="3600" b="1" u="sng" smtClean="0">
              <a:solidFill>
                <a:srgbClr val="717171"/>
              </a:solidFill>
            </a:endParaRPr>
          </a:p>
          <a:p>
            <a:pPr algn="ctr"/>
            <a:r>
              <a:rPr lang="fi-FI" sz="4400" b="1" smtClean="0">
                <a:solidFill>
                  <a:srgbClr val="717171"/>
                </a:solidFill>
              </a:rPr>
              <a:t>”Jos te pysytte minussa”</a:t>
            </a:r>
            <a:endParaRPr lang="fi-FI" sz="4400" b="1" smtClean="0">
              <a:solidFill>
                <a:srgbClr val="800000"/>
              </a:solidFill>
            </a:endParaRPr>
          </a:p>
          <a:p>
            <a:pPr lvl="1"/>
            <a:endParaRPr lang="fi-FI" sz="4000" b="1" smtClean="0">
              <a:solidFill>
                <a:srgbClr val="800000"/>
              </a:solidFill>
            </a:endParaRPr>
          </a:p>
          <a:p>
            <a:pPr lvl="1" algn="ctr"/>
            <a:endParaRPr lang="fi-FI" sz="3600" b="1" smtClean="0">
              <a:solidFill>
                <a:srgbClr val="800000"/>
              </a:solidFill>
            </a:endParaRPr>
          </a:p>
          <a:p>
            <a:pPr lvl="1" algn="ctr"/>
            <a:r>
              <a:rPr lang="fi-FI" sz="3800" b="1" smtClean="0">
                <a:solidFill>
                  <a:srgbClr val="800000"/>
                </a:solidFill>
              </a:rPr>
              <a:t>Jeesuksen </a:t>
            </a:r>
            <a:r>
              <a:rPr lang="fi-FI" sz="3800" b="1" dirty="0" smtClean="0">
                <a:solidFill>
                  <a:srgbClr val="800000"/>
                </a:solidFill>
              </a:rPr>
              <a:t>nimessä voi </a:t>
            </a:r>
            <a:r>
              <a:rPr lang="fi-FI" sz="3800" b="1" smtClean="0">
                <a:solidFill>
                  <a:srgbClr val="800000"/>
                </a:solidFill>
              </a:rPr>
              <a:t>toimia ja rukoilla </a:t>
            </a:r>
            <a:r>
              <a:rPr lang="fi-FI" sz="3800" b="1" u="sng" smtClean="0">
                <a:solidFill>
                  <a:srgbClr val="800000"/>
                </a:solidFill>
              </a:rPr>
              <a:t>vain henkilö, joka </a:t>
            </a:r>
            <a:r>
              <a:rPr lang="fi-FI" sz="3800" b="1" u="sng" dirty="0" smtClean="0">
                <a:solidFill>
                  <a:srgbClr val="800000"/>
                </a:solidFill>
              </a:rPr>
              <a:t>on </a:t>
            </a:r>
            <a:r>
              <a:rPr lang="fi-FI" sz="3800" b="1" u="sng" smtClean="0">
                <a:solidFill>
                  <a:srgbClr val="800000"/>
                </a:solidFill>
              </a:rPr>
              <a:t>Jeesuksen oma = </a:t>
            </a:r>
          </a:p>
          <a:p>
            <a:pPr lvl="1" algn="ctr"/>
            <a:r>
              <a:rPr lang="fi-FI" sz="3800" b="1" smtClean="0">
                <a:solidFill>
                  <a:srgbClr val="800000"/>
                </a:solidFill>
              </a:rPr>
              <a:t>vanhurskautettu uskosta Häneen.</a:t>
            </a:r>
            <a:endParaRPr lang="en-US" sz="3800" dirty="0" smtClean="0">
              <a:solidFill>
                <a:srgbClr val="800000"/>
              </a:solidFill>
            </a:endParaRPr>
          </a:p>
        </p:txBody>
      </p:sp>
      <p:pic>
        <p:nvPicPr>
          <p:cNvPr id="3" name="Picture 3" descr="C:\Documents and Settings\mirjami\Desktop\Rukous Jeesuksen nimessä 7-11.3.2011\Kuvat\poliisi\key1 copy.jpg"/>
          <p:cNvPicPr>
            <a:picLocks noChangeAspect="1" noChangeArrowheads="1"/>
          </p:cNvPicPr>
          <p:nvPr/>
        </p:nvPicPr>
        <p:blipFill>
          <a:blip r:embed="rId3" cstate="print"/>
          <a:srcRect l="23395" t="4177" r="28693"/>
          <a:stretch>
            <a:fillRect/>
          </a:stretch>
        </p:blipFill>
        <p:spPr bwMode="auto">
          <a:xfrm flipH="1">
            <a:off x="228600" y="1676400"/>
            <a:ext cx="1518139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irjami\Desktop\Rukous Jeesuksen nimessä 7-11.3.2011\Kuvat\poliisi\micki-minipoliisi-t-paita-4-7-vuotta.jpg"/>
          <p:cNvPicPr>
            <a:picLocks noChangeAspect="1" noChangeArrowheads="1"/>
          </p:cNvPicPr>
          <p:nvPr/>
        </p:nvPicPr>
        <p:blipFill>
          <a:blip r:embed="rId3" cstate="print"/>
          <a:srcRect t="2235" r="2000"/>
          <a:stretch>
            <a:fillRect/>
          </a:stretch>
        </p:blipFill>
        <p:spPr bwMode="auto">
          <a:xfrm>
            <a:off x="4572000" y="1431470"/>
            <a:ext cx="4572000" cy="40821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smtClean="0">
                <a:solidFill>
                  <a:schemeClr val="accent6">
                    <a:lumMod val="75000"/>
                  </a:schemeClr>
                </a:solidFill>
              </a:rPr>
              <a:t>Toisen </a:t>
            </a:r>
            <a:r>
              <a:rPr lang="fi-FI" sz="4800" b="1" dirty="0" smtClean="0">
                <a:solidFill>
                  <a:schemeClr val="accent6">
                    <a:lumMod val="75000"/>
                  </a:schemeClr>
                </a:solidFill>
              </a:rPr>
              <a:t>nimissä toimitaan joskus luvatta ilman </a:t>
            </a:r>
            <a:r>
              <a:rPr lang="fi-FI" sz="4800" b="1" smtClean="0">
                <a:solidFill>
                  <a:schemeClr val="accent6">
                    <a:lumMod val="75000"/>
                  </a:schemeClr>
                </a:solidFill>
              </a:rPr>
              <a:t>vaadittua asemaa</a:t>
            </a:r>
            <a:endParaRPr lang="fi-FI" sz="4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905000"/>
            <a:ext cx="38862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400" b="1" smtClean="0">
                <a:solidFill>
                  <a:srgbClr val="800000"/>
                </a:solidFill>
              </a:rPr>
              <a:t>”En voi uskoa kristinuskon</a:t>
            </a:r>
          </a:p>
          <a:p>
            <a:r>
              <a:rPr lang="fi-FI" sz="3400" b="1" smtClean="0">
                <a:solidFill>
                  <a:srgbClr val="800000"/>
                </a:solidFill>
              </a:rPr>
              <a:t>Jumalaan, koska kristinuskon </a:t>
            </a:r>
          </a:p>
          <a:p>
            <a:r>
              <a:rPr lang="fi-FI" sz="3400" b="1" smtClean="0">
                <a:solidFill>
                  <a:srgbClr val="800000"/>
                </a:solidFill>
              </a:rPr>
              <a:t>nimissä on tehty niin paljon pahaa.”</a:t>
            </a:r>
          </a:p>
          <a:p>
            <a:endParaRPr lang="fi-FI" sz="3200" b="1" smtClean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5410200"/>
            <a:ext cx="3886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600" b="1" smtClean="0">
                <a:solidFill>
                  <a:srgbClr val="717171"/>
                </a:solidFill>
              </a:rPr>
              <a:t>Virkapuku ei tee kenestä hyvänsä poliisia, eikä kristityn nimi kristittyä.</a:t>
            </a:r>
            <a:endParaRPr lang="en-US" sz="2600" b="1">
              <a:solidFill>
                <a:srgbClr val="71717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228600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smtClean="0">
                <a:solidFill>
                  <a:schemeClr val="accent2">
                    <a:lumMod val="75000"/>
                  </a:schemeClr>
                </a:solidFill>
              </a:rPr>
              <a:t>Apt. 19:13-16: Skeuaan pojat.</a:t>
            </a:r>
          </a:p>
          <a:p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Jeesuksen nimen käyttö ei toiminut, koska henkilöillä ei ollut oikeaa asemaa eikä</a:t>
            </a:r>
          </a:p>
          <a:p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elävää uskoa.</a:t>
            </a:r>
            <a:endParaRPr lang="en-US" sz="3200" b="1" dirty="0">
              <a:solidFill>
                <a:srgbClr val="800000"/>
              </a:solidFill>
            </a:endParaRPr>
          </a:p>
        </p:txBody>
      </p:sp>
      <p:pic>
        <p:nvPicPr>
          <p:cNvPr id="4" name="Picture 3" descr="C:\Documents and Settings\mirjami\Desktop\Rukous Jeesuksen nimessä 7-11.3.2011\Kuvat\moses-fleeing-sl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743200"/>
            <a:ext cx="1752600" cy="2088203"/>
          </a:xfrm>
          <a:prstGeom prst="rect">
            <a:avLst/>
          </a:prstGeom>
          <a:noFill/>
        </p:spPr>
      </p:pic>
      <p:pic>
        <p:nvPicPr>
          <p:cNvPr id="6" name="Picture 3" descr="C:\Documents and Settings\mirjami\Desktop\Rukous Jeesuksen nimessä 7-11.3.2011\Kuvat\moses-fleeing-sl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981200"/>
            <a:ext cx="1752600" cy="2088203"/>
          </a:xfrm>
          <a:prstGeom prst="rect">
            <a:avLst/>
          </a:prstGeom>
          <a:noFill/>
        </p:spPr>
      </p:pic>
      <p:pic>
        <p:nvPicPr>
          <p:cNvPr id="7" name="Picture 3" descr="C:\Documents and Settings\mirjami\Desktop\Rukous Jeesuksen nimessä 7-11.3.2011\Kuvat\moses-fleeing-sl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495800"/>
            <a:ext cx="1752600" cy="2088203"/>
          </a:xfrm>
          <a:prstGeom prst="rect">
            <a:avLst/>
          </a:prstGeom>
          <a:noFill/>
        </p:spPr>
      </p:pic>
      <p:pic>
        <p:nvPicPr>
          <p:cNvPr id="8" name="Picture 3" descr="C:\Documents and Settings\mirjami\Desktop\Rukous Jeesuksen nimessä 7-11.3.2011\Kuvat\moses-fleeing-sl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2057400"/>
            <a:ext cx="1752600" cy="2088203"/>
          </a:xfrm>
          <a:prstGeom prst="rect">
            <a:avLst/>
          </a:prstGeom>
          <a:noFill/>
        </p:spPr>
      </p:pic>
      <p:pic>
        <p:nvPicPr>
          <p:cNvPr id="9" name="Picture 3" descr="C:\Documents and Settings\mirjami\Desktop\Rukous Jeesuksen nimessä 7-11.3.2011\Kuvat\moses-fleeing-sl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76600"/>
            <a:ext cx="1752600" cy="2088203"/>
          </a:xfrm>
          <a:prstGeom prst="rect">
            <a:avLst/>
          </a:prstGeom>
          <a:noFill/>
        </p:spPr>
      </p:pic>
      <p:pic>
        <p:nvPicPr>
          <p:cNvPr id="10" name="Picture 3" descr="C:\Documents and Settings\mirjami\Desktop\Rukous Jeesuksen nimessä 7-11.3.2011\Kuvat\moses-fleeing-sl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191000"/>
            <a:ext cx="1752600" cy="2088203"/>
          </a:xfrm>
          <a:prstGeom prst="rect">
            <a:avLst/>
          </a:prstGeom>
          <a:noFill/>
        </p:spPr>
      </p:pic>
      <p:pic>
        <p:nvPicPr>
          <p:cNvPr id="12" name="Picture 3" descr="C:\Documents and Settings\mirjami\Desktop\Rukous Jeesuksen nimessä 7-11.3.2011\Kuvat\moses-fleeing-sl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343400"/>
            <a:ext cx="1752600" cy="2088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mirjami\Desktop\Rukous Jeesuksen nimessä 7-11.3.2011\Kuvat\poliisi\key1 copy.jpg"/>
          <p:cNvPicPr>
            <a:picLocks noChangeAspect="1" noChangeArrowheads="1"/>
          </p:cNvPicPr>
          <p:nvPr/>
        </p:nvPicPr>
        <p:blipFill>
          <a:blip r:embed="rId3" cstate="print"/>
          <a:srcRect l="23395" t="4177" r="28693"/>
          <a:stretch>
            <a:fillRect/>
          </a:stretch>
        </p:blipFill>
        <p:spPr bwMode="auto">
          <a:xfrm flipH="1">
            <a:off x="76199" y="1937658"/>
            <a:ext cx="1219200" cy="22642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5344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i-FI" sz="40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Jeesuksen nimessä rukoile-minen </a:t>
            </a:r>
            <a:r>
              <a:rPr lang="fi-FI" sz="4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liittyy rukouksen sisältöön. </a:t>
            </a:r>
            <a:endParaRPr lang="en-US" sz="4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i-FI" sz="24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fi-FI" sz="3200" b="1" smtClean="0">
              <a:solidFill>
                <a:srgbClr val="7171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i-FI" sz="3200" b="1" u="sng" smtClean="0">
                <a:solidFill>
                  <a:srgbClr val="717171"/>
                </a:solidFill>
                <a:latin typeface="Arial" pitchFamily="34" charset="0"/>
                <a:cs typeface="Arial" pitchFamily="34" charset="0"/>
              </a:rPr>
              <a:t>-- jos </a:t>
            </a:r>
            <a:r>
              <a:rPr lang="fi-FI" sz="3200" b="1" u="sng" dirty="0" smtClean="0">
                <a:solidFill>
                  <a:srgbClr val="717171"/>
                </a:solidFill>
                <a:latin typeface="Arial" pitchFamily="34" charset="0"/>
                <a:cs typeface="Arial" pitchFamily="34" charset="0"/>
              </a:rPr>
              <a:t>minun sanani pysyvät teissä</a:t>
            </a:r>
            <a:r>
              <a:rPr lang="fi-FI" sz="3200" u="sng" dirty="0" smtClean="0">
                <a:solidFill>
                  <a:srgbClr val="71717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fi-FI" sz="3200" dirty="0" smtClean="0">
                <a:solidFill>
                  <a:srgbClr val="717171"/>
                </a:solidFill>
                <a:latin typeface="Arial" pitchFamily="34" charset="0"/>
                <a:cs typeface="Arial" pitchFamily="34" charset="0"/>
              </a:rPr>
              <a:t> niin anokaa, mitä ikinä tahdotte, ja te saatte sen. </a:t>
            </a:r>
            <a:r>
              <a:rPr lang="fi-FI" sz="3200" b="1" i="1" dirty="0" smtClean="0">
                <a:solidFill>
                  <a:srgbClr val="717171"/>
                </a:solidFill>
                <a:latin typeface="Arial" pitchFamily="34" charset="0"/>
                <a:cs typeface="Arial" pitchFamily="34" charset="0"/>
              </a:rPr>
              <a:t>Joh. 15:7</a:t>
            </a:r>
            <a:r>
              <a:rPr lang="fi-FI" sz="3200" dirty="0" smtClean="0">
                <a:solidFill>
                  <a:srgbClr val="7171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dirty="0" smtClean="0">
              <a:solidFill>
                <a:srgbClr val="717171"/>
              </a:solidFill>
              <a:latin typeface="Arial" pitchFamily="34" charset="0"/>
              <a:cs typeface="Arial" pitchFamily="34" charset="0"/>
            </a:endParaRPr>
          </a:p>
          <a:p>
            <a:endParaRPr lang="fi-FI" sz="32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i-FI" sz="3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Ei riitä, </a:t>
            </a:r>
            <a:r>
              <a:rPr lang="fi-FI" sz="30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että rukoilija on </a:t>
            </a:r>
            <a:r>
              <a:rPr lang="fi-FI" sz="3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Jeesuksen oma. </a:t>
            </a:r>
          </a:p>
          <a:p>
            <a:pPr algn="ctr"/>
            <a:r>
              <a:rPr lang="fi-FI" sz="3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Voimme olla aidosti uskossa, mutta </a:t>
            </a:r>
            <a:r>
              <a:rPr lang="fi-FI" sz="30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meillä voi silti olla </a:t>
            </a:r>
            <a:r>
              <a:rPr lang="fi-FI" sz="3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Jumalan tahdon vastaisia </a:t>
            </a:r>
            <a:r>
              <a:rPr lang="fi-FI" sz="30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tavoitteita.</a:t>
            </a:r>
            <a:endParaRPr lang="fi-FI" sz="30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irjami\Desktop\Rukous Jeesuksen nimessä 7-11.3.2011\Kuvat\poliisi\Suomen_la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962400"/>
            <a:ext cx="3141600" cy="268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”Pysähtykää lain nimessä!”</a:t>
            </a:r>
            <a:endParaRPr lang="fi-FI" sz="4000" b="1" u="sng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i-FI" sz="24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447800"/>
            <a:ext cx="4267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smtClean="0">
                <a:solidFill>
                  <a:srgbClr val="800000"/>
                </a:solidFill>
              </a:rPr>
              <a:t>Poliisin sanoissa on valtaa niin kauan kun hän toimii lain mukaisesti</a:t>
            </a:r>
          </a:p>
          <a:p>
            <a:endParaRPr lang="fi-FI" sz="3600" b="1" smtClean="0">
              <a:solidFill>
                <a:srgbClr val="800000"/>
              </a:solidFill>
            </a:endParaRPr>
          </a:p>
          <a:p>
            <a:r>
              <a:rPr lang="fi-FI" sz="3600" b="1" smtClean="0">
                <a:solidFill>
                  <a:srgbClr val="800000"/>
                </a:solidFill>
              </a:rPr>
              <a:t>Poliisi menettää valtuutensa, jos toimii lain vastaisesti.</a:t>
            </a:r>
            <a:endParaRPr lang="en-US" sz="3600" b="1">
              <a:solidFill>
                <a:srgbClr val="800000"/>
              </a:solidFill>
            </a:endParaRPr>
          </a:p>
        </p:txBody>
      </p:sp>
      <p:pic>
        <p:nvPicPr>
          <p:cNvPr id="8" name="Picture 2" descr="I:\MIRJAMIN KONE\IVANOV\RUKOUSOPETUSTA ja -PUHEITA\Rukous Jeesuksen nimessä 7-11.3.2011\Kuvat\Piirustushahmot ja työvaiheet\liikenteen ohjaus (nettikoko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219200"/>
            <a:ext cx="2971800" cy="3033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\Desktop\rukouskuvia\open bi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1"/>
            <a:ext cx="1612374" cy="914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1524000"/>
            <a:ext cx="5029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smtClean="0">
                <a:solidFill>
                  <a:srgbClr val="800000"/>
                </a:solidFill>
              </a:rPr>
              <a:t>	     Tämä on se uskallus, joka meillä on häneen, että JOS me jotakin anomme </a:t>
            </a:r>
            <a:r>
              <a:rPr lang="fi-FI" sz="3000" b="1" u="sng" smtClean="0">
                <a:solidFill>
                  <a:srgbClr val="800000"/>
                </a:solidFill>
              </a:rPr>
              <a:t>hänen tahtonsa mukaan</a:t>
            </a:r>
            <a:r>
              <a:rPr lang="fi-FI" sz="3000" b="1" smtClean="0">
                <a:solidFill>
                  <a:srgbClr val="800000"/>
                </a:solidFill>
              </a:rPr>
              <a:t>, niin </a:t>
            </a:r>
            <a:r>
              <a:rPr lang="fi-FI" sz="3000" b="1" u="sng" smtClean="0">
                <a:solidFill>
                  <a:srgbClr val="800000"/>
                </a:solidFill>
              </a:rPr>
              <a:t>hän kuulee meitä. </a:t>
            </a:r>
            <a:r>
              <a:rPr lang="fi-FI" sz="3000" b="1" smtClean="0">
                <a:solidFill>
                  <a:srgbClr val="800000"/>
                </a:solidFill>
              </a:rPr>
              <a:t/>
            </a:r>
            <a:br>
              <a:rPr lang="fi-FI" sz="3000" b="1" smtClean="0">
                <a:solidFill>
                  <a:srgbClr val="800000"/>
                </a:solidFill>
              </a:rPr>
            </a:br>
            <a:r>
              <a:rPr lang="fi-FI" sz="3000" b="1" smtClean="0">
                <a:solidFill>
                  <a:srgbClr val="002060"/>
                </a:solidFill>
              </a:rPr>
              <a:t>Ja JOS me tiedämme hänen kuulevan meitä, mitä ikinä ano</a:t>
            </a:r>
            <a:r>
              <a:rPr lang="fi-FI" sz="3000" b="1" smtClean="0">
                <a:solidFill>
                  <a:srgbClr val="002060"/>
                </a:solidFill>
                <a:cs typeface="Arial" pitchFamily="34" charset="0"/>
              </a:rPr>
              <a:t>mmekin, niin </a:t>
            </a:r>
            <a:r>
              <a:rPr lang="fi-FI" sz="3000" b="1" u="sng" smtClean="0">
                <a:solidFill>
                  <a:srgbClr val="002060"/>
                </a:solidFill>
                <a:cs typeface="Arial" pitchFamily="34" charset="0"/>
              </a:rPr>
              <a:t>tiedämme, että meillä myös on kaikki se, mitä olemme häneltä anoneet.  </a:t>
            </a:r>
            <a:r>
              <a:rPr lang="fi-FI" sz="3000" b="1" i="1" smtClean="0">
                <a:solidFill>
                  <a:srgbClr val="800000"/>
                </a:solidFill>
                <a:cs typeface="Arial" pitchFamily="34" charset="0"/>
              </a:rPr>
              <a:t>1 Joh. 5:14-15</a:t>
            </a:r>
            <a:endParaRPr lang="fi-FI" sz="3200" b="1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" descr="C:\Documents and Settings\mirjami\Desktop\PAASTOESITYS\prayer4.jpg"/>
          <p:cNvPicPr>
            <a:picLocks noChangeAspect="1" noChangeArrowheads="1"/>
          </p:cNvPicPr>
          <p:nvPr/>
        </p:nvPicPr>
        <p:blipFill>
          <a:blip r:embed="rId4" cstate="print"/>
          <a:srcRect l="7445" r="23222"/>
          <a:stretch>
            <a:fillRect/>
          </a:stretch>
        </p:blipFill>
        <p:spPr bwMode="auto">
          <a:xfrm>
            <a:off x="5715000" y="1447800"/>
            <a:ext cx="3203643" cy="28956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28600" y="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Rukouksen sisällön on oltava </a:t>
            </a:r>
          </a:p>
          <a:p>
            <a:pPr algn="ctr"/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Jumalan tahdon mukainen: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49530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smtClean="0">
                <a:solidFill>
                  <a:srgbClr val="990033"/>
                </a:solidFill>
              </a:rPr>
              <a:t>&lt; MUISTOLAUSE!</a:t>
            </a:r>
            <a:endParaRPr lang="en-US" sz="3600" b="1">
              <a:solidFill>
                <a:srgbClr val="99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17693"/>
            <a:ext cx="86868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400" b="1" smtClean="0">
                <a:solidFill>
                  <a:schemeClr val="accent6">
                    <a:lumMod val="75000"/>
                  </a:schemeClr>
                </a:solidFill>
              </a:rPr>
              <a:t>Jeesuksen nimessä  voi rukoilla vain se, </a:t>
            </a:r>
          </a:p>
          <a:p>
            <a:pPr algn="ctr"/>
            <a:r>
              <a:rPr lang="fi-FI" sz="3400" b="1" smtClean="0">
                <a:solidFill>
                  <a:schemeClr val="accent6">
                    <a:lumMod val="75000"/>
                  </a:schemeClr>
                </a:solidFill>
              </a:rPr>
              <a:t>jonka </a:t>
            </a:r>
            <a:r>
              <a:rPr lang="fi-FI" sz="3400" b="1" u="sng" smtClean="0">
                <a:solidFill>
                  <a:schemeClr val="accent6">
                    <a:lumMod val="75000"/>
                  </a:schemeClr>
                </a:solidFill>
              </a:rPr>
              <a:t>tahto ja tavoitteet </a:t>
            </a:r>
          </a:p>
          <a:p>
            <a:pPr algn="ctr"/>
            <a:r>
              <a:rPr lang="fi-FI" sz="3400" b="1" u="sng" smtClean="0">
                <a:solidFill>
                  <a:schemeClr val="accent6">
                    <a:lumMod val="75000"/>
                  </a:schemeClr>
                </a:solidFill>
              </a:rPr>
              <a:t>edustavat Jeesuksen tahtoa ja tavoitteita.</a:t>
            </a:r>
            <a:endParaRPr lang="en-US" sz="3400" u="sng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fi-FI" sz="3400" b="1" smtClean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  <a:p>
            <a:pPr algn="ctr"/>
            <a:endParaRPr lang="fi-FI" sz="3400" b="1" smtClean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  <a:p>
            <a:pPr algn="ctr"/>
            <a:endParaRPr lang="fi-FI" sz="3400" b="1" smtClean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  <a:p>
            <a:pPr algn="ctr"/>
            <a:endParaRPr lang="fi-FI" sz="3400" b="1" smtClean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  <a:p>
            <a:pPr algn="ctr"/>
            <a:r>
              <a:rPr lang="fi-FI" sz="3400" b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Kun rukoilemme Jeesuksen nimessä, </a:t>
            </a:r>
            <a:r>
              <a:rPr lang="fi-FI" sz="3400" b="1" u="sng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rukoilemme sitä,  mitä Jeesuskin rukoilisi</a:t>
            </a:r>
            <a:r>
              <a:rPr lang="fi-FI" sz="3400" b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. </a:t>
            </a:r>
          </a:p>
          <a:p>
            <a:pPr algn="ctr"/>
            <a:endParaRPr lang="fi-FI" sz="3400" b="1" smtClean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  <a:p>
            <a:pPr algn="ctr"/>
            <a:r>
              <a:rPr lang="fi-FI" sz="3400" b="1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Emme voi pyytää Hänen nimessään mitään, mikä on Hänen tahtonsa vastaista.</a:t>
            </a:r>
            <a:endParaRPr lang="fi-FI" sz="3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3" descr="C:\Users\Mi\Desktop\rukouskuvia\two parallel arrows.jpg"/>
          <p:cNvPicPr>
            <a:picLocks noChangeAspect="1" noChangeArrowheads="1"/>
          </p:cNvPicPr>
          <p:nvPr/>
        </p:nvPicPr>
        <p:blipFill>
          <a:blip r:embed="rId3" cstate="print"/>
          <a:srcRect t="3681" b="4294"/>
          <a:stretch>
            <a:fillRect/>
          </a:stretch>
        </p:blipFill>
        <p:spPr bwMode="auto">
          <a:xfrm>
            <a:off x="3276600" y="1828800"/>
            <a:ext cx="29083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1447800" y="381000"/>
            <a:ext cx="6019800" cy="5867400"/>
          </a:xfrm>
          <a:prstGeom prst="triangle">
            <a:avLst/>
          </a:prstGeom>
          <a:solidFill>
            <a:schemeClr val="accent6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0"/>
            <a:ext cx="8839200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800" b="1" smtClean="0">
              <a:solidFill>
                <a:srgbClr val="0033CC"/>
              </a:solidFill>
            </a:endParaRPr>
          </a:p>
          <a:p>
            <a:endParaRPr lang="fi-FI" sz="2800" b="1" smtClean="0">
              <a:solidFill>
                <a:srgbClr val="0033CC"/>
              </a:solidFill>
            </a:endParaRPr>
          </a:p>
          <a:p>
            <a:endParaRPr lang="fi-FI" sz="2800" b="1" dirty="0" smtClean="0">
              <a:solidFill>
                <a:srgbClr val="0033CC"/>
              </a:solidFill>
            </a:endParaRPr>
          </a:p>
          <a:p>
            <a:endParaRPr lang="fi-FI" sz="3300" b="1" i="1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sz="3300" b="1" i="1" smtClean="0">
                <a:solidFill>
                  <a:schemeClr val="accent6">
                    <a:lumMod val="75000"/>
                  </a:schemeClr>
                </a:solidFill>
              </a:rPr>
              <a:t>Joh</a:t>
            </a:r>
            <a:r>
              <a:rPr lang="fi-FI" sz="3300" b="1" i="1" dirty="0" smtClean="0">
                <a:solidFill>
                  <a:schemeClr val="accent6">
                    <a:lumMod val="75000"/>
                  </a:schemeClr>
                </a:solidFill>
              </a:rPr>
              <a:t>. 16:23 </a:t>
            </a:r>
            <a:r>
              <a:rPr lang="fi-FI" sz="3300" b="1" dirty="0" smtClean="0">
                <a:solidFill>
                  <a:srgbClr val="800000"/>
                </a:solidFill>
              </a:rPr>
              <a:t>Jos te </a:t>
            </a:r>
            <a:r>
              <a:rPr lang="fi-FI" sz="3300" b="1" u="sng" dirty="0" smtClean="0">
                <a:solidFill>
                  <a:srgbClr val="800000"/>
                </a:solidFill>
              </a:rPr>
              <a:t>anotte jotakin Isältä</a:t>
            </a:r>
            <a:r>
              <a:rPr lang="fi-FI" sz="3300" b="1" dirty="0" smtClean="0">
                <a:solidFill>
                  <a:srgbClr val="800000"/>
                </a:solidFill>
              </a:rPr>
              <a:t>, on hän sen teille antava </a:t>
            </a:r>
            <a:r>
              <a:rPr lang="fi-FI" sz="3300" b="1" u="sng" dirty="0" smtClean="0">
                <a:solidFill>
                  <a:srgbClr val="800000"/>
                </a:solidFill>
              </a:rPr>
              <a:t>minun nimessäni. </a:t>
            </a:r>
            <a:r>
              <a:rPr lang="fi-FI" sz="2800" b="1" smtClean="0">
                <a:solidFill>
                  <a:srgbClr val="800000"/>
                </a:solidFill>
              </a:rPr>
              <a:t/>
            </a:r>
            <a:br>
              <a:rPr lang="fi-FI" sz="2800" b="1" smtClean="0">
                <a:solidFill>
                  <a:srgbClr val="800000"/>
                </a:solidFill>
              </a:rPr>
            </a:br>
            <a:endParaRPr lang="fi-FI" sz="2800" b="1" smtClean="0">
              <a:solidFill>
                <a:srgbClr val="800000"/>
              </a:solidFill>
            </a:endParaRPr>
          </a:p>
          <a:p>
            <a:r>
              <a:rPr lang="fi-FI" sz="3300" b="1" i="1" smtClean="0">
                <a:solidFill>
                  <a:schemeClr val="accent6">
                    <a:lumMod val="75000"/>
                  </a:schemeClr>
                </a:solidFill>
              </a:rPr>
              <a:t>Joh</a:t>
            </a:r>
            <a:r>
              <a:rPr lang="fi-FI" sz="3300" b="1" i="1" dirty="0" smtClean="0">
                <a:solidFill>
                  <a:schemeClr val="accent6">
                    <a:lumMod val="75000"/>
                  </a:schemeClr>
                </a:solidFill>
              </a:rPr>
              <a:t>. 4:20 </a:t>
            </a:r>
            <a:r>
              <a:rPr lang="fi-FI" sz="3300" b="1" dirty="0" smtClean="0">
                <a:solidFill>
                  <a:srgbClr val="800000"/>
                </a:solidFill>
              </a:rPr>
              <a:t>Mutta tulee aika ja on jo, jolloin totiset rukoilijat </a:t>
            </a:r>
            <a:r>
              <a:rPr lang="fi-FI" sz="3300" b="1" u="sng" dirty="0" smtClean="0">
                <a:solidFill>
                  <a:srgbClr val="800000"/>
                </a:solidFill>
              </a:rPr>
              <a:t>rukoilevat Isää hengessä </a:t>
            </a:r>
            <a:r>
              <a:rPr lang="fi-FI" sz="3300" b="1" dirty="0" smtClean="0">
                <a:solidFill>
                  <a:srgbClr val="800000"/>
                </a:solidFill>
              </a:rPr>
              <a:t>ja totuudessa</a:t>
            </a:r>
            <a:endParaRPr lang="fi-FI" sz="3000" b="1" dirty="0" smtClean="0">
              <a:solidFill>
                <a:srgbClr val="800000"/>
              </a:solidFill>
            </a:endParaRPr>
          </a:p>
          <a:p>
            <a:endParaRPr lang="fi-FI" sz="2800" b="1" dirty="0" smtClean="0">
              <a:solidFill>
                <a:srgbClr val="800000"/>
              </a:solidFill>
            </a:endParaRPr>
          </a:p>
          <a:p>
            <a:r>
              <a:rPr lang="fi-FI" sz="3300" b="1" i="1" smtClean="0">
                <a:solidFill>
                  <a:schemeClr val="accent6">
                    <a:lumMod val="75000"/>
                  </a:schemeClr>
                </a:solidFill>
              </a:rPr>
              <a:t>Juuda 20:  </a:t>
            </a:r>
            <a:r>
              <a:rPr lang="fi-FI" sz="3300" b="1" smtClean="0">
                <a:solidFill>
                  <a:srgbClr val="800000"/>
                </a:solidFill>
              </a:rPr>
              <a:t>rukoilkaa </a:t>
            </a:r>
            <a:r>
              <a:rPr lang="fi-FI" sz="3300" b="1" u="sng" smtClean="0">
                <a:solidFill>
                  <a:srgbClr val="800000"/>
                </a:solidFill>
              </a:rPr>
              <a:t>Pyhässä Hengessä</a:t>
            </a:r>
            <a:endParaRPr lang="fi-FI" sz="3000" b="1" u="sng" smtClean="0">
              <a:solidFill>
                <a:srgbClr val="800000"/>
              </a:solidFill>
            </a:endParaRPr>
          </a:p>
          <a:p>
            <a:endParaRPr lang="fi-FI" sz="2800" b="1" u="sng" smtClean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fi-FI" sz="3300" b="1" i="1" smtClean="0">
                <a:solidFill>
                  <a:schemeClr val="accent6">
                    <a:lumMod val="75000"/>
                  </a:schemeClr>
                </a:solidFill>
              </a:rPr>
              <a:t>Ef. 6:18: </a:t>
            </a:r>
            <a:r>
              <a:rPr lang="fi-FI" sz="3200" b="1" smtClean="0">
                <a:solidFill>
                  <a:srgbClr val="800000"/>
                </a:solidFill>
              </a:rPr>
              <a:t>tehkää tämä kaikella rukouksella ja anomisella, rukoillen joka aika </a:t>
            </a:r>
            <a:r>
              <a:rPr lang="fi-FI" sz="3200" b="1" u="sng" smtClean="0">
                <a:solidFill>
                  <a:srgbClr val="800000"/>
                </a:solidFill>
              </a:rPr>
              <a:t>Hengessä</a:t>
            </a:r>
            <a:endParaRPr lang="fi-FI" sz="3200" b="1" i="1" dirty="0" smtClean="0">
              <a:ln w="1905"/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Users\Mi\Desktop\rukouskuvia\open bi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33400"/>
            <a:ext cx="2057400" cy="116678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0" y="228600"/>
            <a:ext cx="662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smtClean="0">
                <a:solidFill>
                  <a:srgbClr val="002060"/>
                </a:solidFill>
              </a:rPr>
              <a:t>Rukouksen suhde Isään, </a:t>
            </a:r>
          </a:p>
          <a:p>
            <a:r>
              <a:rPr lang="fi-FI" sz="4000" b="1" smtClean="0">
                <a:solidFill>
                  <a:srgbClr val="002060"/>
                </a:solidFill>
              </a:rPr>
              <a:t>Poikaan ja Pyhään Henkeen:</a:t>
            </a:r>
            <a:endParaRPr lang="fi-FI" sz="4000" b="1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17693"/>
            <a:ext cx="8915400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3300" b="1" smtClean="0">
                <a:solidFill>
                  <a:srgbClr val="0070C0"/>
                </a:solidFill>
              </a:rPr>
              <a:t>Jeesuksen </a:t>
            </a:r>
            <a:r>
              <a:rPr lang="fi-FI" sz="3300" b="1" dirty="0" smtClean="0">
                <a:solidFill>
                  <a:srgbClr val="0070C0"/>
                </a:solidFill>
              </a:rPr>
              <a:t>nimessä rukoileminen on rukoilemista </a:t>
            </a:r>
            <a:r>
              <a:rPr lang="fi-FI" sz="3300" b="1" u="sng" dirty="0" smtClean="0">
                <a:solidFill>
                  <a:srgbClr val="0070C0"/>
                </a:solidFill>
              </a:rPr>
              <a:t>sopusoinnussa </a:t>
            </a:r>
            <a:r>
              <a:rPr lang="fi-FI" sz="3300" b="1" u="sng" smtClean="0">
                <a:solidFill>
                  <a:srgbClr val="0070C0"/>
                </a:solidFill>
              </a:rPr>
              <a:t>hänen luonteensa, rakkautensa, ja tarkoitusperiensä  kanssa</a:t>
            </a:r>
            <a:r>
              <a:rPr lang="fi-FI" sz="3300" b="1" smtClean="0">
                <a:solidFill>
                  <a:srgbClr val="0070C0"/>
                </a:solidFill>
              </a:rPr>
              <a:t>,  ja </a:t>
            </a:r>
            <a:r>
              <a:rPr lang="fi-FI" sz="3300" b="1" dirty="0" smtClean="0">
                <a:solidFill>
                  <a:srgbClr val="0070C0"/>
                </a:solidFill>
              </a:rPr>
              <a:t>Hänen täydellisessä </a:t>
            </a:r>
            <a:r>
              <a:rPr lang="fi-FI" sz="3300" b="1" smtClean="0">
                <a:solidFill>
                  <a:srgbClr val="0070C0"/>
                </a:solidFill>
              </a:rPr>
              <a:t>herraudessaan.” </a:t>
            </a:r>
          </a:p>
          <a:p>
            <a:pPr algn="ctr"/>
            <a:endParaRPr lang="fi-FI" sz="3200" b="1" smtClean="0">
              <a:solidFill>
                <a:srgbClr val="800000"/>
              </a:solidFill>
            </a:endParaRPr>
          </a:p>
          <a:p>
            <a:pPr algn="ctr"/>
            <a:endParaRPr lang="fi-FI" sz="3200" b="1" smtClean="0">
              <a:solidFill>
                <a:srgbClr val="800000"/>
              </a:solidFill>
            </a:endParaRPr>
          </a:p>
          <a:p>
            <a:pPr algn="ctr"/>
            <a:endParaRPr lang="fi-FI" sz="3200" b="1" smtClean="0">
              <a:solidFill>
                <a:srgbClr val="800000"/>
              </a:solidFill>
            </a:endParaRPr>
          </a:p>
          <a:p>
            <a:pPr algn="ctr"/>
            <a:endParaRPr lang="fi-FI" sz="3200" b="1" smtClean="0">
              <a:solidFill>
                <a:srgbClr val="800000"/>
              </a:solidFill>
            </a:endParaRPr>
          </a:p>
          <a:p>
            <a:pPr algn="ctr"/>
            <a:endParaRPr lang="fi-FI" sz="3200" b="1" smtClean="0">
              <a:solidFill>
                <a:srgbClr val="800000"/>
              </a:solidFill>
            </a:endParaRPr>
          </a:p>
          <a:p>
            <a:pPr algn="ctr"/>
            <a:endParaRPr lang="fi-FI" sz="3200" b="1" smtClean="0">
              <a:solidFill>
                <a:srgbClr val="800000"/>
              </a:solidFill>
            </a:endParaRPr>
          </a:p>
          <a:p>
            <a:pPr algn="ctr"/>
            <a:endParaRPr lang="fi-FI" sz="3200" b="1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i-FI" sz="3300" b="1" smtClean="0">
                <a:solidFill>
                  <a:schemeClr val="accent6">
                    <a:lumMod val="75000"/>
                  </a:schemeClr>
                </a:solidFill>
              </a:rPr>
              <a:t>Meidän on rukoiltava niin,  että Jeesus voi sanoa 'Aamen' rukouksiimme.</a:t>
            </a:r>
            <a:endParaRPr lang="fi-FI" sz="3300" b="1" smtClean="0">
              <a:solidFill>
                <a:srgbClr val="800000"/>
              </a:solidFill>
            </a:endParaRPr>
          </a:p>
          <a:p>
            <a:pPr algn="ctr"/>
            <a:endParaRPr lang="en-US" sz="3600" b="1" dirty="0" smtClean="0">
              <a:solidFill>
                <a:srgbClr val="800000"/>
              </a:solidFill>
            </a:endParaRPr>
          </a:p>
        </p:txBody>
      </p:sp>
      <p:pic>
        <p:nvPicPr>
          <p:cNvPr id="3" name="Picture 2" descr="C:\Users\Mi\Desktop\rukouskuvia\water and sky.jpg"/>
          <p:cNvPicPr>
            <a:picLocks noChangeAspect="1" noChangeArrowheads="1"/>
          </p:cNvPicPr>
          <p:nvPr/>
        </p:nvPicPr>
        <p:blipFill>
          <a:blip r:embed="rId3" cstate="print"/>
          <a:srcRect l="797" t="21980" b="23778"/>
          <a:stretch>
            <a:fillRect/>
          </a:stretch>
        </p:blipFill>
        <p:spPr bwMode="auto">
          <a:xfrm>
            <a:off x="0" y="2362200"/>
            <a:ext cx="91440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2743200"/>
            <a:ext cx="79248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i-FI" sz="320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i-FI" sz="3200" b="1" u="sng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Syynä voi olla </a:t>
            </a:r>
            <a:r>
              <a:rPr lang="fi-FI" sz="3200" b="1" u="sng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Jumalan tahto ja suunnitelma</a:t>
            </a:r>
          </a:p>
          <a:p>
            <a:endParaRPr lang="fi-FI" sz="3200" b="1" smtClean="0"/>
          </a:p>
          <a:p>
            <a:pPr lvl="1"/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Voimme vilpittömästikin pyytää ja rukoilla Jeesuksen nimessä jotain, mikä ei ole Jumalan tahto ja suunnitelma, ja </a:t>
            </a:r>
            <a:r>
              <a:rPr lang="fi-FI" sz="3600" b="1" u="sng" smtClean="0">
                <a:solidFill>
                  <a:schemeClr val="accent6">
                    <a:lumMod val="75000"/>
                  </a:schemeClr>
                </a:solidFill>
              </a:rPr>
              <a:t>se ei tapahdu</a:t>
            </a:r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en-US" sz="3200" smtClean="0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304800"/>
            <a:ext cx="44052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Mikä on syynä, </a:t>
            </a:r>
          </a:p>
          <a:p>
            <a:r>
              <a:rPr lang="fi-FI" sz="4000" b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jos Jeesus-nimi ”ei toimi”?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Mi\Desktop\rukouskuvia\troubleshootin.jpg"/>
          <p:cNvPicPr>
            <a:picLocks noChangeAspect="1" noChangeArrowheads="1"/>
          </p:cNvPicPr>
          <p:nvPr/>
        </p:nvPicPr>
        <p:blipFill>
          <a:blip r:embed="rId3" cstate="print"/>
          <a:srcRect l="4000" t="13333" r="2000"/>
          <a:stretch>
            <a:fillRect/>
          </a:stretch>
        </p:blipFill>
        <p:spPr bwMode="auto">
          <a:xfrm>
            <a:off x="152400" y="0"/>
            <a:ext cx="3581400" cy="247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2576929"/>
            <a:ext cx="45720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smtClean="0">
                <a:solidFill>
                  <a:srgbClr val="993300"/>
                </a:solidFill>
              </a:rPr>
              <a:t>JEESUS ITKI JERUSALEMIA </a:t>
            </a:r>
          </a:p>
          <a:p>
            <a:endParaRPr lang="fi-FI" sz="2800" b="1" smtClean="0">
              <a:solidFill>
                <a:srgbClr val="717171"/>
              </a:solidFill>
            </a:endParaRPr>
          </a:p>
          <a:p>
            <a:endParaRPr lang="fi-FI" sz="1200" b="1" smtClean="0">
              <a:solidFill>
                <a:srgbClr val="717171"/>
              </a:solidFill>
            </a:endParaRPr>
          </a:p>
          <a:p>
            <a:r>
              <a:rPr lang="fi-FI" sz="2800" b="1" smtClean="0">
                <a:solidFill>
                  <a:srgbClr val="717171"/>
                </a:solidFill>
              </a:rPr>
              <a:t>Jerusalem,  Jerusalem, -- </a:t>
            </a:r>
            <a:r>
              <a:rPr lang="fi-FI" sz="2800" b="1" smtClean="0">
                <a:solidFill>
                  <a:schemeClr val="accent6">
                    <a:lumMod val="75000"/>
                  </a:schemeClr>
                </a:solidFill>
              </a:rPr>
              <a:t>kuinka usein minä olenkaan tahtonut koota sinun lapsesi</a:t>
            </a:r>
            <a:r>
              <a:rPr lang="fi-FI" sz="2800" b="1" smtClean="0">
                <a:solidFill>
                  <a:srgbClr val="717171"/>
                </a:solidFill>
              </a:rPr>
              <a:t>, niinkuin kana kokoaa poikansa siipiensä alle! </a:t>
            </a:r>
            <a:r>
              <a:rPr lang="fi-FI" sz="2800" b="1" smtClean="0">
                <a:solidFill>
                  <a:schemeClr val="accent6">
                    <a:lumMod val="75000"/>
                  </a:schemeClr>
                </a:solidFill>
              </a:rPr>
              <a:t>Mutta te ette ole tahtoneet. </a:t>
            </a:r>
            <a:r>
              <a:rPr lang="fi-FI" sz="2800" b="1" i="1" smtClean="0">
                <a:solidFill>
                  <a:srgbClr val="717171"/>
                </a:solidFill>
              </a:rPr>
              <a:t>Luuk. 13:34 </a:t>
            </a:r>
          </a:p>
          <a:p>
            <a:endParaRPr lang="fi-FI" sz="28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338" name="Picture 2" descr="C:\Users\Mi\Desktop\rukouskuvia\open bi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048000"/>
            <a:ext cx="1209280" cy="685800"/>
          </a:xfrm>
          <a:prstGeom prst="rect">
            <a:avLst/>
          </a:prstGeom>
          <a:noFill/>
        </p:spPr>
      </p:pic>
      <p:pic>
        <p:nvPicPr>
          <p:cNvPr id="4098" name="Picture 2" descr="C:\Documents and Settings\mirjami\Desktop\Rukous Jeesuksen nimessä 7-11.3.2011\Kuvat\jesus_lament_05.jpg"/>
          <p:cNvPicPr>
            <a:picLocks noChangeAspect="1" noChangeArrowheads="1"/>
          </p:cNvPicPr>
          <p:nvPr/>
        </p:nvPicPr>
        <p:blipFill>
          <a:blip r:embed="rId4" cstate="print"/>
          <a:srcRect l="14457" r="5208"/>
          <a:stretch>
            <a:fillRect/>
          </a:stretch>
        </p:blipFill>
        <p:spPr bwMode="auto">
          <a:xfrm>
            <a:off x="152400" y="2667000"/>
            <a:ext cx="4212701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04800" y="228600"/>
            <a:ext cx="8610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i-FI" sz="3200" b="1" smtClean="0">
                <a:solidFill>
                  <a:srgbClr val="800000"/>
                </a:solidFill>
              </a:rPr>
              <a:t> </a:t>
            </a:r>
            <a:r>
              <a:rPr lang="fi-FI" sz="3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Syynä voi olla </a:t>
            </a:r>
            <a:r>
              <a:rPr lang="fi-FI" sz="36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ihmisen tahto</a:t>
            </a:r>
          </a:p>
          <a:p>
            <a:endParaRPr lang="fi-FI" sz="2800" b="1" smtClean="0">
              <a:solidFill>
                <a:srgbClr val="800000"/>
              </a:solidFill>
            </a:endParaRPr>
          </a:p>
          <a:p>
            <a:r>
              <a:rPr lang="fi-FI" sz="3200" b="1" smtClean="0">
                <a:solidFill>
                  <a:schemeClr val="accent6">
                    <a:lumMod val="75000"/>
                  </a:schemeClr>
                </a:solidFill>
              </a:rPr>
              <a:t>Ihmisen vapaa tahto rajoittaa myös Jumalaa. </a:t>
            </a:r>
          </a:p>
          <a:p>
            <a:r>
              <a:rPr lang="fi-FI" sz="3200" b="1" smtClean="0">
                <a:solidFill>
                  <a:schemeClr val="accent6">
                    <a:lumMod val="75000"/>
                  </a:schemeClr>
                </a:solidFill>
              </a:rPr>
              <a:t>Jumala ei pakota ihmistä.</a:t>
            </a:r>
            <a:r>
              <a:rPr lang="fi-FI" sz="320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47800" y="0"/>
            <a:ext cx="784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Eikö Jumala olekaan kaikkivaltias, </a:t>
            </a:r>
          </a:p>
          <a:p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kun Hän ei pysty vaikuttamaan yhden kaupungin asukkaisiin?</a:t>
            </a:r>
            <a:endParaRPr lang="en-US" sz="3200" b="1" dirty="0" smtClean="0">
              <a:solidFill>
                <a:srgbClr val="0033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2057400"/>
            <a:ext cx="556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smtClean="0">
                <a:solidFill>
                  <a:srgbClr val="800000"/>
                </a:solidFill>
              </a:rPr>
              <a:t>Jotkut asiat eivät ole valta- tai voimakysymyksiä. </a:t>
            </a:r>
          </a:p>
        </p:txBody>
      </p:sp>
      <p:sp>
        <p:nvSpPr>
          <p:cNvPr id="7" name="Oval 6"/>
          <p:cNvSpPr/>
          <p:nvPr/>
        </p:nvSpPr>
        <p:spPr>
          <a:xfrm>
            <a:off x="3200400" y="4191000"/>
            <a:ext cx="2209800" cy="213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Documents and Settings\mirjami\Desktop\Rukous Jeesuksen nimessä 7-11.3.2011\Kuvat\Weight lifter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200" y="2971800"/>
            <a:ext cx="2743200" cy="3390471"/>
          </a:xfrm>
          <a:prstGeom prst="rect">
            <a:avLst/>
          </a:prstGeom>
          <a:noFill/>
        </p:spPr>
      </p:pic>
      <p:sp>
        <p:nvSpPr>
          <p:cNvPr id="8" name="Isosceles Triangle 7"/>
          <p:cNvSpPr/>
          <p:nvPr/>
        </p:nvSpPr>
        <p:spPr>
          <a:xfrm>
            <a:off x="3124200" y="3962400"/>
            <a:ext cx="2438400" cy="2133600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62600" y="3534013"/>
            <a:ext cx="358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000" b="1" smtClean="0">
                <a:solidFill>
                  <a:srgbClr val="800000"/>
                </a:solidFill>
              </a:rPr>
              <a:t>Maailman vahvin mieskään ei voi piirtää kolmi-kulmaista ympyrää</a:t>
            </a:r>
          </a:p>
          <a:p>
            <a:r>
              <a:rPr lang="fi-FI" sz="3000" b="1" smtClean="0">
                <a:solidFill>
                  <a:srgbClr val="800000"/>
                </a:solidFill>
              </a:rPr>
              <a:t>– se on loogisesti mahdotonta.</a:t>
            </a:r>
          </a:p>
        </p:txBody>
      </p:sp>
      <p:pic>
        <p:nvPicPr>
          <p:cNvPr id="15362" name="Picture 2" descr="C:\Users\Mi\Desktop\rukouskuvia\troubleshooitng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5" y="76200"/>
            <a:ext cx="1425575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Mi\Desktop\rukouskuvia\city key.jpg"/>
          <p:cNvPicPr>
            <a:picLocks noChangeAspect="1" noChangeArrowheads="1"/>
          </p:cNvPicPr>
          <p:nvPr/>
        </p:nvPicPr>
        <p:blipFill>
          <a:blip r:embed="rId3" cstate="print"/>
          <a:srcRect t="16526" b="16053"/>
          <a:stretch>
            <a:fillRect/>
          </a:stretch>
        </p:blipFill>
        <p:spPr bwMode="auto">
          <a:xfrm>
            <a:off x="1295400" y="1295400"/>
            <a:ext cx="3929440" cy="1752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" y="228600"/>
            <a:ext cx="8763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i-FI" sz="3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Syynä </a:t>
            </a:r>
            <a:r>
              <a:rPr lang="fi-FI" sz="32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voi </a:t>
            </a:r>
            <a:r>
              <a:rPr lang="fi-FI" sz="3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olla hengellisten valtuuksien ja armoituksen puute</a:t>
            </a:r>
          </a:p>
          <a:p>
            <a:pPr>
              <a:buFont typeface="Wingdings" pitchFamily="2" charset="2"/>
              <a:buChar char="ü"/>
            </a:pPr>
            <a:endParaRPr lang="fi-FI" sz="3200" b="1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endParaRPr lang="fi-FI" sz="3600" b="1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fi-FI" sz="3600" b="1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"Jokauskovan" valtuudet eivät riitä joka tilanteessa, vaan joskus tarvitaan erityistä armoitusta Jumalalta.</a:t>
            </a:r>
            <a:endParaRPr lang="en-US" sz="3600" smtClean="0"/>
          </a:p>
        </p:txBody>
      </p:sp>
      <p:pic>
        <p:nvPicPr>
          <p:cNvPr id="16388" name="Picture 4" descr="C:\Users\Mi\Desktop\rukouskuvia\small k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524000"/>
            <a:ext cx="1371600" cy="1371600"/>
          </a:xfrm>
          <a:prstGeom prst="rect">
            <a:avLst/>
          </a:prstGeom>
          <a:noFill/>
        </p:spPr>
      </p:pic>
      <p:pic>
        <p:nvPicPr>
          <p:cNvPr id="16386" name="Picture 2" descr="C:\Users\Mi\Desktop\rukouskuvia\open bib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029200"/>
            <a:ext cx="1612373" cy="9144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981200" y="4800600"/>
            <a:ext cx="678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Room. 12:4-6 </a:t>
            </a:r>
            <a:r>
              <a:rPr lang="fi-FI" sz="3600" b="1" smtClean="0">
                <a:solidFill>
                  <a:srgbClr val="800000"/>
                </a:solidFill>
              </a:rPr>
              <a:t>-- meillä on erilaisia armolahjoja sen armon mukaan, mikä meille on annettu.</a:t>
            </a:r>
            <a:endParaRPr lang="en-US" sz="36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MIRJAMIN KONE\IVANOV\RUKOUSOPETUSTA ja -PUHEITA\Rukous Jeesuksen nimessä 7-11.3.2011\Kuvat\iso koira.jpg"/>
          <p:cNvPicPr>
            <a:picLocks noChangeAspect="1" noChangeArrowheads="1"/>
          </p:cNvPicPr>
          <p:nvPr/>
        </p:nvPicPr>
        <p:blipFill>
          <a:blip r:embed="rId3" cstate="print"/>
          <a:srcRect l="12246" t="6944" r="13164" b="5556"/>
          <a:stretch>
            <a:fillRect/>
          </a:stretch>
        </p:blipFill>
        <p:spPr bwMode="auto">
          <a:xfrm>
            <a:off x="0" y="1219200"/>
            <a:ext cx="6858000" cy="546337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04800" y="228600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50"/>
            <a:r>
              <a:rPr lang="fi-FI" sz="32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”Aloita pienistä koirista!”</a:t>
            </a:r>
          </a:p>
          <a:p>
            <a:pPr indent="-514350"/>
            <a:r>
              <a:rPr lang="fi-FI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 Tositarina miehestä, joka aloitti liian suurista koirista.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17526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 smtClean="0"/>
              <a:t>”Väisty, koira,</a:t>
            </a:r>
          </a:p>
          <a:p>
            <a:pPr algn="ctr"/>
            <a:r>
              <a:rPr lang="fi-FI" sz="3200" b="1" dirty="0" smtClean="0"/>
              <a:t>Jeesuksen nimessä!”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52400"/>
            <a:ext cx="89916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9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Koira ei väistynytkään vaan kävi miehen kimppuun...  Jumala ei ollut valtuuttanut häntä puhumaan luomakunnalle näin</a:t>
            </a:r>
            <a:r>
              <a:rPr lang="fi-FI" sz="2900" b="1" smtClean="0">
                <a:latin typeface="Arial" pitchFamily="34" charset="0"/>
                <a:cs typeface="Arial" pitchFamily="34" charset="0"/>
              </a:rPr>
              <a:t>. </a:t>
            </a:r>
            <a:endParaRPr lang="en-US" sz="29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Mi\Desktop\rukouskuvia\troubleshooitng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1425575" cy="16002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447800" y="1865055"/>
            <a:ext cx="4648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3200" b="1" i="0" strike="noStrike" cap="none" normalizeH="0" baseline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Mistä tiedän, mitkä ”koirat” ovat tarpeeksi pieniä minulle?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3200" b="1" i="0" strike="noStrike" cap="none" normalizeH="0" baseline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Mistä tiedän valtuuksieni rajat? </a:t>
            </a:r>
            <a:endParaRPr kumimoji="0" lang="fi-FI" sz="3200" b="0" i="0" strike="noStrike" cap="none" normalizeH="0" baseline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Mi\Desktop\pup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752600"/>
            <a:ext cx="2679700" cy="30353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4800" y="5029200"/>
            <a:ext cx="8839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Jos Jumala on on antanut sinulle jonkin hengellisen valtuuden ja lahjan, </a:t>
            </a:r>
            <a:r>
              <a:rPr lang="fi-FI" sz="2800" b="1" u="sng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se kyllä tulee ilmi</a:t>
            </a:r>
            <a:r>
              <a:rPr lang="fi-FI" sz="2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!  </a:t>
            </a:r>
            <a:r>
              <a:rPr lang="fi-FI" sz="28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Ole vähässä uskollinen ja etene asteittain</a:t>
            </a:r>
            <a:r>
              <a:rPr lang="fi-FI" sz="2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80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2133600"/>
            <a:ext cx="441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fi-FI" sz="3200" b="1" smtClean="0">
                <a:solidFill>
                  <a:srgbClr val="800000"/>
                </a:solidFill>
              </a:rPr>
              <a:t>"Tätä lajia ei saa lähtemään </a:t>
            </a:r>
          </a:p>
          <a:p>
            <a:r>
              <a:rPr lang="fi-FI" sz="3200" b="1" smtClean="0">
                <a:solidFill>
                  <a:srgbClr val="800000"/>
                </a:solidFill>
              </a:rPr>
              <a:t>ulos muulla kuin rukouksella ja paastolla.” Mark. 9:29 </a:t>
            </a:r>
          </a:p>
          <a:p>
            <a:endParaRPr lang="fi-FI" sz="3200" b="1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sz="3200" b="1" smtClean="0">
                <a:solidFill>
                  <a:schemeClr val="accent6">
                    <a:lumMod val="75000"/>
                  </a:schemeClr>
                </a:solidFill>
              </a:rPr>
              <a:t>Valtuudet voivat kasvaa kokemuksen  ja Jumalan tuntemisen kasvaessa.</a:t>
            </a:r>
            <a:endParaRPr lang="fi-FI" sz="3200" b="1" i="1" smtClean="0">
              <a:solidFill>
                <a:srgbClr val="800000"/>
              </a:solidFill>
            </a:endParaRPr>
          </a:p>
        </p:txBody>
      </p:sp>
      <p:pic>
        <p:nvPicPr>
          <p:cNvPr id="3074" name="Picture 2" descr="C:\Documents and Settings\mirjami\Desktop\Rukous Jeesuksen nimessä 7-11.3.2011\Kuvat\Harold_Copping_Jesus_Heals_The_Epileptic_Boy_400.jpg"/>
          <p:cNvPicPr>
            <a:picLocks noChangeAspect="1" noChangeArrowheads="1"/>
          </p:cNvPicPr>
          <p:nvPr/>
        </p:nvPicPr>
        <p:blipFill>
          <a:blip r:embed="rId3" cstate="print"/>
          <a:srcRect t="4303"/>
          <a:stretch>
            <a:fillRect/>
          </a:stretch>
        </p:blipFill>
        <p:spPr bwMode="auto">
          <a:xfrm>
            <a:off x="5181600" y="2057400"/>
            <a:ext cx="3810000" cy="4538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81000" y="152400"/>
            <a:ext cx="8458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Opetuslasten </a:t>
            </a:r>
            <a:r>
              <a:rPr lang="fi-FI" sz="3600" b="1" u="sng" smtClean="0">
                <a:solidFill>
                  <a:schemeClr val="accent6">
                    <a:lumMod val="75000"/>
                  </a:schemeClr>
                </a:solidFill>
              </a:rPr>
              <a:t>valtuudet eivät riittäneet </a:t>
            </a:r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pojan parantamiseen ja pahan hengen ulos ajamiseen, mutta Jeesuksen riittivät.</a:t>
            </a:r>
          </a:p>
        </p:txBody>
      </p:sp>
      <p:pic>
        <p:nvPicPr>
          <p:cNvPr id="17410" name="Picture 2" descr="C:\Users\Mi\Desktop\rukouskuvia\open bib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3001"/>
            <a:ext cx="1617663" cy="917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\Desktop\rukouskuvia\troubleshooitng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1425575" cy="1600200"/>
          </a:xfrm>
          <a:prstGeom prst="rect">
            <a:avLst/>
          </a:prstGeom>
          <a:noFill/>
        </p:spPr>
      </p:pic>
      <p:pic>
        <p:nvPicPr>
          <p:cNvPr id="5" name="Picture 2" descr="C:\Users\Mi\Desktop\rukouskuvia\open bib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800600"/>
            <a:ext cx="1371600" cy="77785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7800" y="76200"/>
            <a:ext cx="746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Entä jos minulla ei ole parantamisen armolahjaa? Voinko rukoilla sairaiden puolesta Jeesuksen nimessä?</a:t>
            </a:r>
            <a:endParaRPr lang="en-US" sz="3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2222718"/>
            <a:ext cx="5181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Voit täysin raamatullisesti ja uskon hengessä rukoilla – ja sinun tuleekin rukoilla, </a:t>
            </a:r>
            <a:r>
              <a:rPr lang="fi-FI" sz="2800" b="1" u="sng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yleisten valtuuksien pohjalta.</a:t>
            </a:r>
            <a:endParaRPr lang="en-US" sz="2800" u="sng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4648200"/>
            <a:ext cx="7162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5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Jaak. 5:16-17</a:t>
            </a:r>
            <a:r>
              <a:rPr lang="fi-FI" sz="2500" b="1" u="sng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 Rukoilkaa toistenne puolesta, että te parantuisitte</a:t>
            </a:r>
            <a:r>
              <a:rPr lang="fi-FI" sz="25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; vanhurskaan rukous voi paljon, kun se on harras.</a:t>
            </a:r>
            <a:endParaRPr lang="en-US" sz="2500"/>
          </a:p>
        </p:txBody>
      </p:sp>
      <p:pic>
        <p:nvPicPr>
          <p:cNvPr id="1026" name="Picture 2" descr="C:\Users\Mi\Desktop\rukouskuvia\SIC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9407" y="2133600"/>
            <a:ext cx="3322193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04800" y="5791200"/>
            <a:ext cx="861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5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Elias oli ihminen, yhtä vajavainen kuin mekin, ja </a:t>
            </a:r>
            <a:r>
              <a:rPr lang="fi-FI" sz="2500" b="1" u="sng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hän rukoili rukoilemalla</a:t>
            </a:r>
            <a:r>
              <a:rPr lang="fi-FI" sz="25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ettei sataisi--</a:t>
            </a:r>
            <a:endParaRPr lang="en-US" sz="2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304800"/>
            <a:ext cx="5334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smtClean="0">
                <a:solidFill>
                  <a:schemeClr val="accent6">
                    <a:lumMod val="75000"/>
                  </a:schemeClr>
                </a:solidFill>
              </a:rPr>
              <a:t>YHTEENVETO</a:t>
            </a:r>
            <a:r>
              <a:rPr lang="fi-FI" sz="4000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endParaRPr lang="en-US" sz="3600" dirty="0" smtClean="0">
              <a:solidFill>
                <a:srgbClr val="3E0000"/>
              </a:solidFill>
            </a:endParaRPr>
          </a:p>
          <a:p>
            <a:r>
              <a:rPr lang="fi-FI" sz="3000" b="1" smtClean="0">
                <a:solidFill>
                  <a:srgbClr val="800000"/>
                </a:solidFill>
              </a:rPr>
              <a:t>Jeesuksen nimi merkitsee meille liittoa ja yhteenkuuluvuutta Jumalan kanssa.</a:t>
            </a:r>
          </a:p>
          <a:p>
            <a:endParaRPr lang="fi-FI" sz="3000" b="1" smtClean="0">
              <a:solidFill>
                <a:srgbClr val="800000"/>
              </a:solidFill>
            </a:endParaRPr>
          </a:p>
          <a:p>
            <a:r>
              <a:rPr lang="fi-FI" sz="3000" b="1" smtClean="0">
                <a:solidFill>
                  <a:srgbClr val="800000"/>
                </a:solidFill>
              </a:rPr>
              <a:t>Saamme lähestyä ja rukoilla Jumalaa Jeesuksen kautta.</a:t>
            </a:r>
          </a:p>
          <a:p>
            <a:endParaRPr lang="fi-FI" sz="3000" b="1" smtClean="0">
              <a:solidFill>
                <a:srgbClr val="800000"/>
              </a:solidFill>
            </a:endParaRPr>
          </a:p>
          <a:p>
            <a:r>
              <a:rPr lang="fi-FI" sz="3000" b="1" smtClean="0">
                <a:solidFill>
                  <a:srgbClr val="800000"/>
                </a:solidFill>
              </a:rPr>
              <a:t>Rukous Jeesuksen nimessä on rukoilemista Jeesuksen arvovallalla </a:t>
            </a:r>
            <a:r>
              <a:rPr lang="fi-FI" sz="3000" b="1" u="sng" smtClean="0">
                <a:solidFill>
                  <a:srgbClr val="800000"/>
                </a:solidFill>
              </a:rPr>
              <a:t>Hänen tahtonsa mukaisesti</a:t>
            </a:r>
            <a:r>
              <a:rPr lang="fi-FI" sz="3000" b="1" dirty="0" smtClean="0">
                <a:solidFill>
                  <a:srgbClr val="800000"/>
                </a:solidFill>
              </a:rPr>
              <a:t>. </a:t>
            </a:r>
            <a:endParaRPr lang="en-US" sz="3000" dirty="0" smtClean="0">
              <a:solidFill>
                <a:srgbClr val="800000"/>
              </a:solidFill>
            </a:endParaRPr>
          </a:p>
        </p:txBody>
      </p:sp>
      <p:pic>
        <p:nvPicPr>
          <p:cNvPr id="22531" name="Picture 3" descr="C:\Users\Mi\Desktop\rukouskuvia\prayer light.jpg"/>
          <p:cNvPicPr>
            <a:picLocks noChangeAspect="1" noChangeArrowheads="1"/>
          </p:cNvPicPr>
          <p:nvPr/>
        </p:nvPicPr>
        <p:blipFill>
          <a:blip r:embed="rId3" cstate="print"/>
          <a:srcRect l="35084"/>
          <a:stretch>
            <a:fillRect/>
          </a:stretch>
        </p:blipFill>
        <p:spPr bwMode="auto">
          <a:xfrm>
            <a:off x="5638800" y="1447800"/>
            <a:ext cx="3302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-762000"/>
            <a:ext cx="7848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900" b="1" dirty="0" smtClean="0">
              <a:solidFill>
                <a:srgbClr val="0033CC"/>
              </a:solidFill>
            </a:endParaRPr>
          </a:p>
          <a:p>
            <a:endParaRPr lang="fi-FI" sz="900" b="1" dirty="0" smtClean="0">
              <a:solidFill>
                <a:srgbClr val="0033CC"/>
              </a:solidFill>
            </a:endParaRPr>
          </a:p>
          <a:p>
            <a:r>
              <a:rPr lang="fi-FI" sz="900" b="1" smtClean="0">
                <a:solidFill>
                  <a:srgbClr val="0033CC"/>
                </a:solidFill>
              </a:rPr>
              <a:t>        </a:t>
            </a:r>
          </a:p>
          <a:p>
            <a:endParaRPr lang="fi-FI" sz="900" b="1" smtClean="0">
              <a:solidFill>
                <a:srgbClr val="0033CC"/>
              </a:solidFill>
            </a:endParaRPr>
          </a:p>
          <a:p>
            <a:r>
              <a:rPr lang="fi-FI" sz="3200" b="1" dirty="0" smtClean="0">
                <a:solidFill>
                  <a:srgbClr val="0033CC"/>
                </a:solidFill>
              </a:rPr>
              <a:t>				</a:t>
            </a:r>
            <a:endParaRPr lang="fi-FI" sz="3200" b="1" dirty="0" smtClean="0">
              <a:solidFill>
                <a:srgbClr val="990099"/>
              </a:solidFill>
            </a:endParaRPr>
          </a:p>
          <a:p>
            <a:r>
              <a:rPr lang="fi-FI" sz="3200" b="1" dirty="0" smtClean="0">
                <a:solidFill>
                  <a:srgbClr val="0033CC"/>
                </a:solidFill>
              </a:rPr>
              <a:t>	    				                                            					 </a:t>
            </a:r>
          </a:p>
          <a:p>
            <a:endParaRPr lang="fi-FI" sz="1600" b="1" dirty="0" smtClean="0">
              <a:solidFill>
                <a:srgbClr val="0033CC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594412" y="152400"/>
            <a:ext cx="3053787" cy="2819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737413" y="5334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27813" y="1875413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23213" y="1875413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4" idx="3"/>
            <a:endCxn id="6" idx="0"/>
          </p:cNvCxnSpPr>
          <p:nvPr/>
        </p:nvCxnSpPr>
        <p:spPr>
          <a:xfrm flipH="1">
            <a:off x="2546913" y="1183808"/>
            <a:ext cx="302092" cy="691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5"/>
          </p:cNvCxnSpPr>
          <p:nvPr/>
        </p:nvCxnSpPr>
        <p:spPr>
          <a:xfrm>
            <a:off x="3387821" y="1183808"/>
            <a:ext cx="340192" cy="721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6"/>
            <a:endCxn id="7" idx="2"/>
          </p:cNvCxnSpPr>
          <p:nvPr/>
        </p:nvCxnSpPr>
        <p:spPr>
          <a:xfrm>
            <a:off x="2966013" y="2294513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E:\1data\POWERPOINT-ESITYKSET\PP-esityskuvia\KOKKOLAN RUKOUSESITYS NUORET 2007-09\silhouette_human[1].gif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937813" y="1295400"/>
            <a:ext cx="849684" cy="15811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813613" y="122813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ISÄ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9413" y="12954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POIKA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4413" y="11430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PYHÄ HENKI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76200" y="5867400"/>
            <a:ext cx="9372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26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Jeesuksen  henkilö ja työ yhdistävät ihmisen Jumalaan. </a:t>
            </a:r>
            <a:r>
              <a:rPr lang="fi-FI" sz="2600" b="1" u="sng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Jeesuksen nimi edustaa hänen henkilöään ja työtään</a:t>
            </a:r>
            <a:r>
              <a:rPr lang="fi-FI" sz="26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Oval 20"/>
          <p:cNvSpPr/>
          <p:nvPr/>
        </p:nvSpPr>
        <p:spPr>
          <a:xfrm>
            <a:off x="1746813" y="3048000"/>
            <a:ext cx="2819400" cy="259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737413" y="32766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057400" y="44958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029200" y="46482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stCxn id="22" idx="3"/>
          </p:cNvCxnSpPr>
          <p:nvPr/>
        </p:nvCxnSpPr>
        <p:spPr>
          <a:xfrm rot="5400000">
            <a:off x="2356413" y="4144449"/>
            <a:ext cx="656153" cy="351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24" idx="1"/>
          </p:cNvCxnSpPr>
          <p:nvPr/>
        </p:nvCxnSpPr>
        <p:spPr>
          <a:xfrm>
            <a:off x="3452861" y="3962401"/>
            <a:ext cx="1699091" cy="808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24" idx="2"/>
          </p:cNvCxnSpPr>
          <p:nvPr/>
        </p:nvCxnSpPr>
        <p:spPr>
          <a:xfrm>
            <a:off x="2696649" y="4876800"/>
            <a:ext cx="2332551" cy="190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E:\1data\POWERPOINT-ESITYKSET\PP-esityskuvia\KOKKOLAN RUKOUSESITYS NUORET 2007-09\silhouette_human[1].gif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6248400" y="4191000"/>
            <a:ext cx="767787" cy="1428750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6858000" y="2133600"/>
            <a:ext cx="1763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IHMINEN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46813" y="37338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PYHÄ HENKI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5613" y="34290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ISÄ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53000" y="4114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POIKA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3" name="Picture 2" descr="H:\MIRJAMIN KONE\IVANOV\RUKOUSOPETUSTA ja -PUHEITA\Rukous Jeesuksen nimessä 7-11.3.2011\Kuvat\kolminaisuus yhteys.jpg"/>
          <p:cNvPicPr>
            <a:picLocks noChangeAspect="1" noChangeArrowheads="1"/>
          </p:cNvPicPr>
          <p:nvPr/>
        </p:nvPicPr>
        <p:blipFill>
          <a:blip r:embed="rId4" cstate="print"/>
          <a:srcRect l="75252" t="52866" r="18037"/>
          <a:stretch>
            <a:fillRect/>
          </a:stretch>
        </p:blipFill>
        <p:spPr bwMode="auto">
          <a:xfrm>
            <a:off x="5867400" y="4640262"/>
            <a:ext cx="533400" cy="1227138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228600" y="152400"/>
            <a:ext cx="1617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JUMALA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2400" y="3048000"/>
            <a:ext cx="1617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JUMALA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86600" y="4495800"/>
            <a:ext cx="1763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IHMINEN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\Desktop\kaavio Kolminaisuudes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3402107" cy="1752600"/>
          </a:xfrm>
          <a:prstGeom prst="rect">
            <a:avLst/>
          </a:prstGeom>
          <a:noFill/>
        </p:spPr>
      </p:pic>
      <p:sp>
        <p:nvSpPr>
          <p:cNvPr id="37" name="Isosceles Triangle 36"/>
          <p:cNvSpPr/>
          <p:nvPr/>
        </p:nvSpPr>
        <p:spPr>
          <a:xfrm>
            <a:off x="1295400" y="685800"/>
            <a:ext cx="6400800" cy="5638800"/>
          </a:xfrm>
          <a:prstGeom prst="triangle">
            <a:avLst>
              <a:gd name="adj" fmla="val 49787"/>
            </a:avLst>
          </a:prstGeom>
          <a:solidFill>
            <a:schemeClr val="accent6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3048000"/>
            <a:ext cx="891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smtClean="0">
                <a:solidFill>
                  <a:schemeClr val="accent6">
                    <a:lumMod val="75000"/>
                  </a:schemeClr>
                </a:solidFill>
              </a:rPr>
              <a:t>Näin voimme rukoilla Isää </a:t>
            </a:r>
            <a:r>
              <a:rPr lang="fi-FI" sz="3200" b="1" smtClean="0">
                <a:solidFill>
                  <a:srgbClr val="C00000"/>
                </a:solidFill>
              </a:rPr>
              <a:t>Jeesuksen kautta eli hänen nimessään.</a:t>
            </a:r>
            <a:endParaRPr lang="fi-FI" sz="3200" b="1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sz="3200" b="1" smtClean="0">
                <a:solidFill>
                  <a:schemeClr val="accent6">
                    <a:lumMod val="75000"/>
                  </a:schemeClr>
                </a:solidFill>
              </a:rPr>
              <a:t>(Emme rukoile Poikaa Isän nimessä. Asia on niin päin, että Poika yhdistää meidät Jumalaan ja Isään.)</a:t>
            </a:r>
          </a:p>
          <a:p>
            <a:endParaRPr lang="fi-FI" sz="1200" b="1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fi-FI" sz="1200" b="1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fi-FI" sz="3200" b="1" smtClean="0">
                <a:solidFill>
                  <a:schemeClr val="accent6">
                    <a:lumMod val="75000"/>
                  </a:schemeClr>
                </a:solidFill>
              </a:rPr>
              <a:t> Pyhä Henki vaikuttaa meissä rukousta ja konkreettisesti auttaa rukoilemisessa.</a:t>
            </a:r>
            <a:endParaRPr lang="fi-FI" sz="3000" b="1" u="sng" dirty="0" smtClean="0">
              <a:solidFill>
                <a:srgbClr val="8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7620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3400" b="1" smtClean="0"/>
              <a:t>Kullakin Jumalan persoonalla on oma roolinsa: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810000" y="1249740"/>
            <a:ext cx="525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i-FI" sz="3200" b="1" smtClean="0">
                <a:solidFill>
                  <a:schemeClr val="accent6">
                    <a:lumMod val="75000"/>
                  </a:schemeClr>
                </a:solidFill>
              </a:rPr>
              <a:t>Jeesus yhdistää ihmisen Jumalaan (siis Isään, itseensä ja Pyhään Henkeen).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\Desktop\rukouskuvia\troubleshooitng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25575" cy="1600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1600200"/>
            <a:ext cx="6553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smtClean="0">
                <a:solidFill>
                  <a:srgbClr val="800000"/>
                </a:solidFill>
              </a:rPr>
              <a:t>Totta kai voimme puhutella ja </a:t>
            </a:r>
          </a:p>
          <a:p>
            <a:r>
              <a:rPr lang="fi-FI" sz="3000" b="1" smtClean="0">
                <a:solidFill>
                  <a:srgbClr val="800000"/>
                </a:solidFill>
              </a:rPr>
              <a:t>rukoilla Jeesusta, joka on Jumalan </a:t>
            </a:r>
          </a:p>
          <a:p>
            <a:r>
              <a:rPr lang="fi-FI" sz="3000" b="1" smtClean="0">
                <a:solidFill>
                  <a:srgbClr val="800000"/>
                </a:solidFill>
              </a:rPr>
              <a:t>yksi persoona ja välimiehemme.</a:t>
            </a:r>
          </a:p>
          <a:p>
            <a:endParaRPr lang="fi-FI" sz="2400" b="1" smtClean="0">
              <a:solidFill>
                <a:srgbClr val="800000"/>
              </a:solidFill>
            </a:endParaRPr>
          </a:p>
          <a:p>
            <a:r>
              <a:rPr lang="fi-FI" sz="3000" b="1" smtClean="0">
                <a:solidFill>
                  <a:srgbClr val="C00000"/>
                </a:solidFill>
              </a:rPr>
              <a:t>Jeesus on yhdistävä linkki, mutta samalla enemmän kuin vain linkki.</a:t>
            </a:r>
          </a:p>
          <a:p>
            <a:pPr>
              <a:buFont typeface="Wingdings" pitchFamily="2" charset="2"/>
              <a:buChar char="ü"/>
            </a:pPr>
            <a:endParaRPr lang="fi-FI" sz="800" b="1" smtClean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0" y="76200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Jos rukoillaan Isää Jeesuksen nimessä, voiko Jeesusta itseään rukoilla?</a:t>
            </a:r>
          </a:p>
        </p:txBody>
      </p:sp>
      <p:pic>
        <p:nvPicPr>
          <p:cNvPr id="7170" name="Picture 2" descr="C:\Users\Mi\Desktop\rukouskuvia\Jesus and Nicodemus.jpg"/>
          <p:cNvPicPr>
            <a:picLocks noChangeAspect="1" noChangeArrowheads="1"/>
          </p:cNvPicPr>
          <p:nvPr/>
        </p:nvPicPr>
        <p:blipFill>
          <a:blip r:embed="rId4" cstate="print"/>
          <a:srcRect l="6000" t="10326" r="6000" b="10000"/>
          <a:stretch>
            <a:fillRect/>
          </a:stretch>
        </p:blipFill>
        <p:spPr bwMode="auto">
          <a:xfrm>
            <a:off x="5943600" y="1524000"/>
            <a:ext cx="3200400" cy="289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28600" y="4611231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smtClean="0">
                <a:solidFill>
                  <a:srgbClr val="002060"/>
                </a:solidFill>
              </a:rPr>
              <a:t>VERTAA: </a:t>
            </a:r>
          </a:p>
          <a:p>
            <a:r>
              <a:rPr lang="fi-FI" sz="2800" b="1" smtClean="0">
                <a:solidFill>
                  <a:srgbClr val="002060"/>
                </a:solidFill>
              </a:rPr>
              <a:t>Joh. 16:23: Jos te anotte jotakin Isältä, </a:t>
            </a:r>
            <a:r>
              <a:rPr lang="fi-FI" sz="2800" b="1" smtClean="0">
                <a:solidFill>
                  <a:srgbClr val="C00000"/>
                </a:solidFill>
              </a:rPr>
              <a:t>on </a:t>
            </a:r>
            <a:r>
              <a:rPr lang="fi-FI" sz="2800" b="1" u="sng" smtClean="0">
                <a:solidFill>
                  <a:srgbClr val="C00000"/>
                </a:solidFill>
              </a:rPr>
              <a:t>hän sen teille antava </a:t>
            </a:r>
            <a:r>
              <a:rPr lang="fi-FI" sz="2800" b="1" smtClean="0">
                <a:solidFill>
                  <a:srgbClr val="002060"/>
                </a:solidFill>
              </a:rPr>
              <a:t>minun nimessäni.</a:t>
            </a:r>
          </a:p>
          <a:p>
            <a:r>
              <a:rPr lang="fi-FI" sz="2800" b="1" smtClean="0">
                <a:solidFill>
                  <a:srgbClr val="002060"/>
                </a:solidFill>
              </a:rPr>
              <a:t>Joh. 14:13: mitä hyvänsä te anotte </a:t>
            </a:r>
            <a:r>
              <a:rPr lang="fi-FI" sz="2800" b="1" u="sng" smtClean="0">
                <a:solidFill>
                  <a:srgbClr val="C00000"/>
                </a:solidFill>
              </a:rPr>
              <a:t>minun nimessäni</a:t>
            </a:r>
            <a:r>
              <a:rPr lang="fi-FI" sz="2800" b="1" smtClean="0">
                <a:solidFill>
                  <a:srgbClr val="C00000"/>
                </a:solidFill>
              </a:rPr>
              <a:t>, sen </a:t>
            </a:r>
            <a:r>
              <a:rPr lang="fi-FI" sz="2800" b="1" u="sng" smtClean="0">
                <a:solidFill>
                  <a:srgbClr val="C00000"/>
                </a:solidFill>
              </a:rPr>
              <a:t>minä teen</a:t>
            </a:r>
            <a:r>
              <a:rPr lang="fi-FI" sz="2800" b="1" smtClean="0">
                <a:solidFill>
                  <a:srgbClr val="002060"/>
                </a:solidFill>
              </a:rPr>
              <a:t>, että </a:t>
            </a:r>
            <a:r>
              <a:rPr lang="fi-FI" sz="2800" b="1" u="sng" smtClean="0">
                <a:solidFill>
                  <a:srgbClr val="002060"/>
                </a:solidFill>
              </a:rPr>
              <a:t>Isä kirkastettaisiin Pojassa.</a:t>
            </a:r>
            <a:endParaRPr lang="fi-FI" sz="2800" b="1" u="sng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\Desktop\rukouskuvia\troubleshooitng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3685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1447800"/>
            <a:ext cx="6248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i="1" smtClean="0">
                <a:solidFill>
                  <a:srgbClr val="990033"/>
                </a:solidFill>
              </a:rPr>
              <a:t>Periaatteessa</a:t>
            </a:r>
            <a:r>
              <a:rPr lang="fi-FI" sz="2800" b="1" smtClean="0">
                <a:solidFill>
                  <a:srgbClr val="990033"/>
                </a:solidFill>
              </a:rPr>
              <a:t> kyllä, samasta syystä - Pyhä Henki on yksi Jumalan persoona. Raamatussa ei kuitenkaan ole ainuttakaan esimerkkiä Pyhän Hengen rukoilemisesta.</a:t>
            </a:r>
            <a:r>
              <a:rPr lang="fi-FI" sz="2800" b="1" smtClean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7800" y="76200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b="1" smtClean="0">
                <a:solidFill>
                  <a:schemeClr val="accent6">
                    <a:lumMod val="75000"/>
                  </a:schemeClr>
                </a:solidFill>
              </a:rPr>
              <a:t>Entä voiko Pyhää Henkeä rukoilla?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8400" y="4572000"/>
            <a:ext cx="6324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600" b="1" smtClean="0">
                <a:solidFill>
                  <a:schemeClr val="accent6">
                    <a:lumMod val="50000"/>
                  </a:schemeClr>
                </a:solidFill>
              </a:rPr>
              <a:t>”Emme itse tiedä, kuinka tulee rukoilla, mutta Pyhä  Henki rukoilee puolestamme sanomattomin huokauksin.” Room. 8:26</a:t>
            </a:r>
            <a:endParaRPr lang="en-US" sz="260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3" descr="C:\Users\Mi\Desktop\rukouskuvia\open bib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800600"/>
            <a:ext cx="1074916" cy="6096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04800" y="5867400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smtClean="0">
                <a:solidFill>
                  <a:srgbClr val="990033"/>
                </a:solidFill>
              </a:rPr>
              <a:t>Pyhän Hengen rooli on olla </a:t>
            </a:r>
            <a:r>
              <a:rPr lang="fi-FI" sz="2800" b="1" u="sng" smtClean="0">
                <a:solidFill>
                  <a:srgbClr val="990033"/>
                </a:solidFill>
              </a:rPr>
              <a:t>rukouksen mahdollistaja</a:t>
            </a:r>
            <a:r>
              <a:rPr lang="fi-FI" sz="2800" b="1" smtClean="0">
                <a:solidFill>
                  <a:srgbClr val="990033"/>
                </a:solidFill>
              </a:rPr>
              <a:t>, ei</a:t>
            </a:r>
            <a:r>
              <a:rPr lang="fi-FI" sz="2800" b="1" u="sng" smtClean="0">
                <a:solidFill>
                  <a:srgbClr val="990033"/>
                </a:solidFill>
              </a:rPr>
              <a:t> rukouksen ja puhuttelun</a:t>
            </a:r>
            <a:r>
              <a:rPr lang="fi-FI" sz="2800" b="1" smtClean="0">
                <a:solidFill>
                  <a:srgbClr val="990033"/>
                </a:solidFill>
              </a:rPr>
              <a:t> kohde.</a:t>
            </a:r>
            <a:endParaRPr lang="en-US" sz="2800">
              <a:solidFill>
                <a:srgbClr val="990033"/>
              </a:solidFill>
            </a:endParaRPr>
          </a:p>
        </p:txBody>
      </p:sp>
      <p:pic>
        <p:nvPicPr>
          <p:cNvPr id="1026" name="Picture 2" descr="F:\1-DATA\IVANOV\RUKOUSOPETUSTA ja -PUHEITA\2011-08 Rukous Hengessä\Kuvat\Kyyhkynen\Dove-Holy-Spiri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228600"/>
            <a:ext cx="2732184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28600" y="3733800"/>
            <a:ext cx="838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600" b="1" smtClean="0">
                <a:solidFill>
                  <a:schemeClr val="accent6">
                    <a:lumMod val="50000"/>
                  </a:schemeClr>
                </a:solidFill>
              </a:rPr>
              <a:t>Sen sijaan Raamattu opettaa, että P</a:t>
            </a:r>
            <a:r>
              <a:rPr lang="fi-FI" sz="2600" b="1" u="sng" smtClean="0">
                <a:solidFill>
                  <a:schemeClr val="accent6">
                    <a:lumMod val="50000"/>
                  </a:schemeClr>
                </a:solidFill>
              </a:rPr>
              <a:t>yhä Henki auttaa ja ohjaa meitä rukoilemaan.</a:t>
            </a:r>
            <a:endParaRPr lang="fi-FI" sz="26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304800"/>
            <a:ext cx="6858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smtClean="0">
                <a:solidFill>
                  <a:schemeClr val="accent6">
                    <a:lumMod val="75000"/>
                  </a:schemeClr>
                </a:solidFill>
              </a:rPr>
              <a:t>Miksi Jeesuksen nimi on korkeampi ja arvovaltaisempi kuin mikään muu nimi?</a:t>
            </a:r>
          </a:p>
          <a:p>
            <a:endParaRPr lang="fi-FI" sz="32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2590800" y="2209800"/>
            <a:ext cx="60198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fi-FI" sz="1600" b="1" smtClean="0">
              <a:solidFill>
                <a:srgbClr val="800000"/>
              </a:solidFill>
            </a:endParaRPr>
          </a:p>
          <a:p>
            <a:pPr marL="0" lvl="1"/>
            <a:r>
              <a:rPr lang="fi-FI" sz="3600" b="1" smtClean="0">
                <a:solidFill>
                  <a:srgbClr val="990033"/>
                </a:solidFill>
              </a:rPr>
              <a:t>Ef. 1:21 "korkeammalle kaikkea hallitusta ja valtaa ja voimaa ja herrautta ja jokaista nimeä, mikä mainitaan, ei ainoastaan tässä maailmanajassa, vaan myös tulevassa"</a:t>
            </a:r>
            <a:endParaRPr lang="fi-FI" sz="3600" b="1" dirty="0" smtClean="0">
              <a:solidFill>
                <a:srgbClr val="990033"/>
              </a:solidFill>
            </a:endParaRPr>
          </a:p>
        </p:txBody>
      </p:sp>
      <p:pic>
        <p:nvPicPr>
          <p:cNvPr id="2051" name="Picture 3" descr="C:\Users\Mi\Desktop\rukouskuvia\open bi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67000"/>
            <a:ext cx="2347913" cy="1331535"/>
          </a:xfrm>
          <a:prstGeom prst="rect">
            <a:avLst/>
          </a:prstGeom>
          <a:noFill/>
        </p:spPr>
      </p:pic>
      <p:pic>
        <p:nvPicPr>
          <p:cNvPr id="6" name="Picture 2" descr="C:\Users\Mi\Desktop\rukouskuvia\troubleshooitng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4800"/>
            <a:ext cx="1425575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6361</TotalTime>
  <Words>2896</Words>
  <Application>Microsoft Office PowerPoint</Application>
  <PresentationFormat>On-screen Show (4:3)</PresentationFormat>
  <Paragraphs>686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Narkisim</vt:lpstr>
      <vt:lpstr>Times New Roman</vt:lpstr>
      <vt:lpstr>Trajan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Mirjami</dc:creator>
  <cp:lastModifiedBy>Mirjami</cp:lastModifiedBy>
  <cp:revision>834</cp:revision>
  <dcterms:created xsi:type="dcterms:W3CDTF">2010-05-10T08:45:47Z</dcterms:created>
  <dcterms:modified xsi:type="dcterms:W3CDTF">2018-02-04T21:41:26Z</dcterms:modified>
</cp:coreProperties>
</file>