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4" r:id="rId2"/>
    <p:sldId id="260" r:id="rId3"/>
    <p:sldId id="263" r:id="rId4"/>
    <p:sldId id="266" r:id="rId5"/>
    <p:sldId id="259" r:id="rId6"/>
    <p:sldId id="261" r:id="rId7"/>
    <p:sldId id="262" r:id="rId8"/>
    <p:sldId id="267" r:id="rId9"/>
    <p:sldId id="268" r:id="rId10"/>
    <p:sldId id="269" r:id="rId11"/>
    <p:sldId id="270" r:id="rId12"/>
    <p:sldId id="278" r:id="rId13"/>
    <p:sldId id="271" r:id="rId14"/>
    <p:sldId id="279" r:id="rId15"/>
    <p:sldId id="273" r:id="rId16"/>
    <p:sldId id="277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413" autoAdjust="0"/>
    <p:restoredTop sz="95165" autoAdjust="0"/>
  </p:normalViewPr>
  <p:slideViewPr>
    <p:cSldViewPr snapToGrid="0">
      <p:cViewPr varScale="1">
        <p:scale>
          <a:sx n="70" d="100"/>
          <a:sy n="70" d="100"/>
        </p:scale>
        <p:origin x="144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261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12667-FEBC-4825-94DF-5022DB062E0F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4EC16-6030-428D-AB05-1D41D692A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6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4EC16-6030-428D-AB05-1D41D692A6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05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4EC16-6030-428D-AB05-1D41D692A6C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6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011D-2D2A-49C3-A37A-A51CEB455F0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864C-7B17-4925-876E-B42FA22F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90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011D-2D2A-49C3-A37A-A51CEB455F0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864C-7B17-4925-876E-B42FA22F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9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011D-2D2A-49C3-A37A-A51CEB455F0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864C-7B17-4925-876E-B42FA22F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6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011D-2D2A-49C3-A37A-A51CEB455F0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864C-7B17-4925-876E-B42FA22F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1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011D-2D2A-49C3-A37A-A51CEB455F0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864C-7B17-4925-876E-B42FA22F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8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011D-2D2A-49C3-A37A-A51CEB455F0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864C-7B17-4925-876E-B42FA22F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7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011D-2D2A-49C3-A37A-A51CEB455F0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864C-7B17-4925-876E-B42FA22F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4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011D-2D2A-49C3-A37A-A51CEB455F0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864C-7B17-4925-876E-B42FA22F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8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011D-2D2A-49C3-A37A-A51CEB455F0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864C-7B17-4925-876E-B42FA22F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0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011D-2D2A-49C3-A37A-A51CEB455F0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864C-7B17-4925-876E-B42FA22F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36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011D-2D2A-49C3-A37A-A51CEB455F0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864C-7B17-4925-876E-B42FA22F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6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8011D-2D2A-49C3-A37A-A51CEB455F06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9864C-7B17-4925-876E-B42FA22F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5" r="20644" b="31281"/>
          <a:stretch/>
        </p:blipFill>
        <p:spPr>
          <a:xfrm>
            <a:off x="-134112" y="-158695"/>
            <a:ext cx="9460992" cy="706489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303985"/>
            <a:ext cx="9144000" cy="1175995"/>
          </a:xfrm>
        </p:spPr>
        <p:txBody>
          <a:bodyPr>
            <a:noAutofit/>
          </a:bodyPr>
          <a:lstStyle/>
          <a:p>
            <a:r>
              <a:rPr lang="fi-FI" sz="6600" b="1" dirty="0" smtClean="0">
                <a:solidFill>
                  <a:srgbClr val="333300"/>
                </a:solidFill>
                <a:latin typeface="Tempus Sans ITC" panose="04020404030D07020202" pitchFamily="82" charset="0"/>
                <a:cs typeface="Vijaya" panose="020B0604020202020204" pitchFamily="34" charset="0"/>
              </a:rPr>
              <a:t>Rukous on rakkautta</a:t>
            </a:r>
            <a:endParaRPr lang="en-US" sz="6600" b="1" dirty="0">
              <a:solidFill>
                <a:srgbClr val="333300"/>
              </a:solidFill>
              <a:latin typeface="Tempus Sans ITC" panose="04020404030D07020202" pitchFamily="82" charset="0"/>
              <a:cs typeface="Vijaya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11168" y="1731209"/>
            <a:ext cx="545944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i-FI" sz="3800" dirty="0" smtClean="0"/>
              <a:t>Mitä </a:t>
            </a:r>
            <a:r>
              <a:rPr lang="fi-FI" sz="3800" dirty="0"/>
              <a:t>tarkoittaa </a:t>
            </a:r>
            <a:r>
              <a:rPr lang="fi-FI" sz="3800" dirty="0" smtClean="0"/>
              <a:t>rakastaminen?</a:t>
            </a:r>
          </a:p>
          <a:p>
            <a:pPr>
              <a:spcAft>
                <a:spcPts val="0"/>
              </a:spcAft>
            </a:pPr>
            <a:r>
              <a:rPr lang="fi-FI" sz="3800" dirty="0" smtClean="0"/>
              <a:t>Miten </a:t>
            </a:r>
            <a:r>
              <a:rPr lang="fi-FI" sz="3800" dirty="0"/>
              <a:t>rakkautta voi </a:t>
            </a:r>
            <a:r>
              <a:rPr lang="fi-FI" sz="3800" dirty="0" smtClean="0"/>
              <a:t>mitata?</a:t>
            </a:r>
          </a:p>
          <a:p>
            <a:pPr>
              <a:spcAft>
                <a:spcPts val="0"/>
              </a:spcAft>
            </a:pPr>
            <a:r>
              <a:rPr lang="fi-FI" sz="3800" dirty="0" smtClean="0"/>
              <a:t>- Ja </a:t>
            </a:r>
            <a:r>
              <a:rPr lang="fi-FI" sz="3800" dirty="0"/>
              <a:t>miten se liittyy rukoukseen</a:t>
            </a:r>
            <a:r>
              <a:rPr lang="fi-FI" sz="3800" dirty="0" smtClean="0"/>
              <a:t>?</a:t>
            </a:r>
            <a:endParaRPr lang="en-US" sz="3800" dirty="0">
              <a:effectLst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5881382"/>
            <a:ext cx="9144000" cy="7083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800" b="1" dirty="0" smtClean="0">
                <a:solidFill>
                  <a:srgbClr val="333300"/>
                </a:solidFill>
                <a:latin typeface="Tempus Sans ITC" panose="04020404030D07020202" pitchFamily="82" charset="0"/>
                <a:cs typeface="Vijaya" panose="020B0604020202020204" pitchFamily="34" charset="0"/>
              </a:rPr>
              <a:t>Puheen teksti osoitteessa </a:t>
            </a:r>
            <a:r>
              <a:rPr lang="fi-FI" sz="3800" b="1" u="sng" dirty="0" smtClean="0">
                <a:solidFill>
                  <a:srgbClr val="333300"/>
                </a:solidFill>
                <a:latin typeface="Tempus Sans ITC" panose="04020404030D07020202" pitchFamily="82" charset="0"/>
                <a:cs typeface="Vijaya" panose="020B0604020202020204" pitchFamily="34" charset="0"/>
              </a:rPr>
              <a:t>www.rukous.net</a:t>
            </a:r>
            <a:endParaRPr lang="en-US" sz="3800" b="1" u="sng" dirty="0">
              <a:solidFill>
                <a:srgbClr val="333300"/>
              </a:solidFill>
              <a:latin typeface="Tempus Sans ITC" panose="04020404030D07020202" pitchFamily="82" charset="0"/>
              <a:cs typeface="Vijay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794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2450" y="-310891"/>
            <a:ext cx="2811780" cy="28651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08394" y="501133"/>
            <a:ext cx="798303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4800" b="1" smtClean="0">
                <a:latin typeface="Tempus Sans ITC" panose="04020404030D07020202" pitchFamily="82" charset="0"/>
              </a:rPr>
              <a:t>Rukous heijastaa Jumalan rakastavaa mieltä</a:t>
            </a:r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400878" y="2734800"/>
            <a:ext cx="8342244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i-FI" sz="3000" dirty="0" smtClean="0">
                <a:ea typeface="Times New Roman" panose="02020603050405020304" pitchFamily="18" charset="0"/>
              </a:rPr>
              <a:t>Rukous </a:t>
            </a:r>
            <a:r>
              <a:rPr lang="fi-FI" sz="3000" dirty="0">
                <a:ea typeface="Times New Roman" panose="02020603050405020304" pitchFamily="18" charset="0"/>
              </a:rPr>
              <a:t>ilmentää </a:t>
            </a:r>
            <a:r>
              <a:rPr lang="fi-FI" sz="3000" b="1" dirty="0" smtClean="0">
                <a:solidFill>
                  <a:srgbClr val="C00000"/>
                </a:solidFill>
                <a:latin typeface="Tempus Sans ITC" panose="04020404030D07020202" pitchFamily="82" charset="0"/>
                <a:ea typeface="Times New Roman" panose="02020603050405020304" pitchFamily="18" charset="0"/>
              </a:rPr>
              <a:t>epäitsekästä </a:t>
            </a:r>
            <a:r>
              <a:rPr lang="fi-FI" sz="3000" b="1" dirty="0">
                <a:solidFill>
                  <a:srgbClr val="C00000"/>
                </a:solidFill>
                <a:latin typeface="Tempus Sans ITC" panose="04020404030D07020202" pitchFamily="82" charset="0"/>
                <a:ea typeface="Times New Roman" panose="02020603050405020304" pitchFamily="18" charset="0"/>
              </a:rPr>
              <a:t>huolta</a:t>
            </a:r>
            <a:r>
              <a:rPr lang="fi-FI" sz="3000" dirty="0">
                <a:ea typeface="Times New Roman" panose="02020603050405020304" pitchFamily="18" charset="0"/>
              </a:rPr>
              <a:t> </a:t>
            </a:r>
            <a:r>
              <a:rPr lang="fi-FI" sz="3000" dirty="0" smtClean="0">
                <a:ea typeface="Times New Roman" panose="02020603050405020304" pitchFamily="18" charset="0"/>
              </a:rPr>
              <a:t>toisista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3000" dirty="0">
              <a:ea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fi-FI" sz="3000" dirty="0" smtClean="0">
                <a:ea typeface="Times New Roman" panose="02020603050405020304" pitchFamily="18" charset="0"/>
              </a:rPr>
              <a:t>Rukous </a:t>
            </a:r>
            <a:r>
              <a:rPr lang="fi-FI" sz="3000" dirty="0">
                <a:ea typeface="Times New Roman" panose="02020603050405020304" pitchFamily="18" charset="0"/>
              </a:rPr>
              <a:t>ilmentää </a:t>
            </a:r>
            <a:r>
              <a:rPr lang="fi-FI" sz="30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lämpöä, </a:t>
            </a:r>
            <a:r>
              <a:rPr lang="fi-FI" sz="30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ystävyyttä</a:t>
            </a:r>
            <a:r>
              <a:rPr lang="fi-FI" sz="3000" dirty="0" smtClean="0">
                <a:solidFill>
                  <a:srgbClr val="C00000"/>
                </a:solidFill>
              </a:rPr>
              <a:t>,</a:t>
            </a:r>
            <a:r>
              <a:rPr lang="fi-FI" sz="3000" dirty="0" smtClean="0"/>
              <a:t> yhteenkuuluvuutta, </a:t>
            </a:r>
            <a:r>
              <a:rPr lang="fi-FI" sz="3000" dirty="0"/>
              <a:t>herkkyyttä toisten </a:t>
            </a:r>
            <a:r>
              <a:rPr lang="fi-FI" sz="3000" dirty="0" smtClean="0"/>
              <a:t>tarpeille</a:t>
            </a:r>
          </a:p>
          <a:p>
            <a:pPr marL="457200" indent="-457200">
              <a:lnSpc>
                <a:spcPct val="115000"/>
              </a:lnSpc>
              <a:buFont typeface="Wingdings" panose="05000000000000000000" pitchFamily="2" charset="2"/>
              <a:buChar char="v"/>
            </a:pPr>
            <a:endParaRPr lang="en-US" sz="3000" dirty="0"/>
          </a:p>
          <a:p>
            <a:pPr marL="457200" indent="-457200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fi-FI" sz="3000" dirty="0" smtClean="0"/>
              <a:t>Rukous ilmentää </a:t>
            </a:r>
            <a:r>
              <a:rPr lang="fi-FI" sz="30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Jumalan totuuden ja tahdon</a:t>
            </a:r>
            <a:r>
              <a:rPr lang="fi-FI" sz="3000" b="1" dirty="0" smtClean="0">
                <a:latin typeface="Tempus Sans ITC" panose="04020404030D07020202" pitchFamily="82" charset="0"/>
              </a:rPr>
              <a:t> </a:t>
            </a:r>
            <a:r>
              <a:rPr lang="fi-FI" sz="3000" dirty="0" smtClean="0"/>
              <a:t>etsimistä.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59964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2450" y="-310891"/>
            <a:ext cx="2811780" cy="286512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408394" y="501133"/>
            <a:ext cx="798303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4800" b="1" smtClean="0">
                <a:latin typeface="Tempus Sans ITC" panose="04020404030D07020202" pitchFamily="82" charset="0"/>
              </a:rPr>
              <a:t>Rukous heijastaa Jumalan rakastavaa mieltä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1180972" y="2659629"/>
            <a:ext cx="8743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600" dirty="0" smtClean="0"/>
              <a:t>Esirukous vaatii </a:t>
            </a:r>
            <a:r>
              <a:rPr lang="fi-FI" sz="3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itsensäkieltämistä</a:t>
            </a:r>
            <a:r>
              <a:rPr lang="fi-FI" sz="3600" dirty="0" smtClean="0"/>
              <a:t>:</a:t>
            </a:r>
          </a:p>
          <a:p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02225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2450" y="-310891"/>
            <a:ext cx="2811780" cy="28651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80972" y="2659629"/>
            <a:ext cx="8743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600" dirty="0" smtClean="0"/>
              <a:t>Esirukous vaatii </a:t>
            </a:r>
            <a:r>
              <a:rPr lang="fi-FI" sz="3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itsensäkieltämistä</a:t>
            </a:r>
            <a:r>
              <a:rPr lang="fi-FI" sz="3600" dirty="0" smtClean="0"/>
              <a:t>:</a:t>
            </a:r>
          </a:p>
          <a:p>
            <a:endParaRPr lang="en-US" sz="3600" dirty="0"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9097" y="3316943"/>
            <a:ext cx="882580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On </a:t>
            </a:r>
            <a:r>
              <a:rPr lang="en-US" sz="2800" dirty="0" err="1"/>
              <a:t>vaikeaa</a:t>
            </a:r>
            <a:r>
              <a:rPr lang="en-US" sz="2800" dirty="0"/>
              <a:t> </a:t>
            </a:r>
            <a:r>
              <a:rPr lang="en-US" sz="2800" dirty="0" err="1"/>
              <a:t>keskittyä</a:t>
            </a:r>
            <a:r>
              <a:rPr lang="en-US" sz="2800" dirty="0"/>
              <a:t> </a:t>
            </a:r>
            <a:r>
              <a:rPr lang="en-US" sz="2800" dirty="0" err="1"/>
              <a:t>hengellisiin</a:t>
            </a:r>
            <a:r>
              <a:rPr lang="en-US" sz="2800" dirty="0"/>
              <a:t> </a:t>
            </a:r>
            <a:r>
              <a:rPr lang="en-US" sz="2800" dirty="0" err="1" smtClean="0"/>
              <a:t>asioihin</a:t>
            </a:r>
            <a:r>
              <a:rPr lang="en-US" sz="28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16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 smtClean="0"/>
              <a:t>Rukousajan</a:t>
            </a:r>
            <a:r>
              <a:rPr lang="en-US" sz="2800" dirty="0" smtClean="0"/>
              <a:t> </a:t>
            </a:r>
            <a:r>
              <a:rPr lang="en-US" sz="2800" dirty="0" err="1"/>
              <a:t>järjestäminen</a:t>
            </a:r>
            <a:r>
              <a:rPr lang="en-US" sz="2800" dirty="0"/>
              <a:t> </a:t>
            </a:r>
            <a:r>
              <a:rPr lang="en-US" sz="2800" dirty="0" err="1"/>
              <a:t>vaatii</a:t>
            </a:r>
            <a:r>
              <a:rPr lang="en-US" sz="2800" dirty="0"/>
              <a:t> </a:t>
            </a:r>
            <a:r>
              <a:rPr lang="en-US" sz="2800" dirty="0" err="1" smtClean="0"/>
              <a:t>itsekuria</a:t>
            </a: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16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 smtClean="0"/>
              <a:t>Esirukous</a:t>
            </a:r>
            <a:r>
              <a:rPr lang="en-US" sz="2800" dirty="0" smtClean="0"/>
              <a:t> </a:t>
            </a:r>
            <a:r>
              <a:rPr lang="en-US" sz="2800" dirty="0"/>
              <a:t>on </a:t>
            </a:r>
            <a:r>
              <a:rPr lang="en-US" sz="2800" dirty="0" err="1"/>
              <a:t>henkisesti</a:t>
            </a:r>
            <a:r>
              <a:rPr lang="en-US" sz="2800" dirty="0"/>
              <a:t> </a:t>
            </a:r>
            <a:r>
              <a:rPr lang="en-US" sz="2800" dirty="0" err="1" smtClean="0"/>
              <a:t>vaikeaa</a:t>
            </a:r>
            <a:r>
              <a:rPr lang="en-US" sz="2800" dirty="0" smtClean="0"/>
              <a:t> ja </a:t>
            </a:r>
            <a:r>
              <a:rPr lang="en-US" sz="2800" dirty="0" err="1" smtClean="0"/>
              <a:t>liittyy</a:t>
            </a:r>
            <a:r>
              <a:rPr lang="en-US" sz="2800" dirty="0" smtClean="0"/>
              <a:t> </a:t>
            </a:r>
            <a:r>
              <a:rPr lang="en-US" sz="2800" dirty="0" err="1" smtClean="0"/>
              <a:t>kipeisiin</a:t>
            </a:r>
            <a:r>
              <a:rPr lang="en-US" sz="2800" dirty="0" smtClean="0"/>
              <a:t> </a:t>
            </a:r>
            <a:r>
              <a:rPr lang="en-US" sz="2800" dirty="0" err="1" smtClean="0"/>
              <a:t>asioihin</a:t>
            </a: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16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 smtClean="0"/>
              <a:t>Rukous</a:t>
            </a:r>
            <a:r>
              <a:rPr lang="en-US" sz="2800" dirty="0" smtClean="0"/>
              <a:t> </a:t>
            </a:r>
            <a:r>
              <a:rPr lang="en-US" sz="2800" dirty="0" err="1"/>
              <a:t>vaatii</a:t>
            </a:r>
            <a:r>
              <a:rPr lang="en-US" sz="2800" dirty="0"/>
              <a:t> </a:t>
            </a:r>
            <a:r>
              <a:rPr lang="en-US" sz="2800" dirty="0" err="1" smtClean="0"/>
              <a:t>nöyrtymistä</a:t>
            </a: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16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 smtClean="0"/>
              <a:t>Rukous</a:t>
            </a:r>
            <a:r>
              <a:rPr lang="en-US" sz="2800" dirty="0" smtClean="0"/>
              <a:t> </a:t>
            </a:r>
            <a:r>
              <a:rPr lang="en-US" sz="2800" dirty="0" err="1"/>
              <a:t>vaatii</a:t>
            </a:r>
            <a:r>
              <a:rPr lang="en-US" sz="2800" dirty="0"/>
              <a:t> </a:t>
            </a:r>
            <a:r>
              <a:rPr lang="en-US" sz="2800" dirty="0" err="1" smtClean="0"/>
              <a:t>kärsimättömyyden</a:t>
            </a:r>
            <a:r>
              <a:rPr lang="en-US" sz="2800" dirty="0" smtClean="0"/>
              <a:t> </a:t>
            </a:r>
            <a:r>
              <a:rPr lang="en-US" sz="2800" dirty="0" err="1" smtClean="0"/>
              <a:t>voittamista</a:t>
            </a:r>
            <a:r>
              <a:rPr lang="en-US" sz="2800" dirty="0" smtClean="0"/>
              <a:t> ja </a:t>
            </a:r>
            <a:r>
              <a:rPr lang="en-US" sz="2800" dirty="0" err="1" smtClean="0"/>
              <a:t>uskoa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2408394" y="501133"/>
            <a:ext cx="798303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4800" b="1" smtClean="0">
                <a:latin typeface="Tempus Sans ITC" panose="04020404030D07020202" pitchFamily="82" charset="0"/>
              </a:rPr>
              <a:t>Rukous heijastaa Jumalan rakastavaa mieltä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38234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095" y="125989"/>
            <a:ext cx="3544302" cy="330301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19271" y="428179"/>
            <a:ext cx="569366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4700" b="1" dirty="0">
                <a:latin typeface="Tempus Sans ITC" panose="04020404030D07020202" pitchFamily="82" charset="0"/>
              </a:rPr>
              <a:t>Rukous heijastaa </a:t>
            </a:r>
            <a:r>
              <a:rPr lang="fi-FI" sz="4700" b="1" dirty="0" smtClean="0">
                <a:latin typeface="Tempus Sans ITC" panose="04020404030D07020202" pitchFamily="82" charset="0"/>
              </a:rPr>
              <a:t>Jumalan rakastavaa mieltä</a:t>
            </a:r>
          </a:p>
          <a:p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400878" y="3429000"/>
            <a:ext cx="8743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600" dirty="0">
                <a:solidFill>
                  <a:srgbClr val="C00000"/>
                </a:solidFill>
              </a:rPr>
              <a:t>Askel pitemmälle rakastamisessa </a:t>
            </a:r>
            <a:r>
              <a:rPr lang="fi-FI" sz="3600" dirty="0" smtClean="0">
                <a:solidFill>
                  <a:srgbClr val="C00000"/>
                </a:solidFill>
              </a:rPr>
              <a:t>– </a:t>
            </a:r>
            <a:r>
              <a:rPr lang="fi-FI" sz="3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paasto</a:t>
            </a:r>
            <a:endParaRPr lang="en-US" sz="3600" b="1" dirty="0">
              <a:solidFill>
                <a:srgbClr val="C00000"/>
              </a:solidFill>
              <a:effectLst/>
              <a:latin typeface="Tempus Sans ITC" panose="04020404030D070202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8260" y="4010697"/>
            <a:ext cx="7925595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sz="2800" dirty="0" smtClean="0"/>
              <a:t>Sekä </a:t>
            </a:r>
            <a:r>
              <a:rPr lang="fi-FI" sz="2800" dirty="0"/>
              <a:t>rukous että paasto ovat Jumalan säätämys, Jumalan ja ihmisen yhteistyön muoto</a:t>
            </a:r>
            <a:r>
              <a:rPr lang="fi-FI" sz="2800" dirty="0" smtClean="0"/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fi-FI" sz="2800" b="1" dirty="0" smtClean="0">
              <a:solidFill>
                <a:srgbClr val="C00000"/>
              </a:solidFill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sz="2800" b="1" dirty="0" smtClean="0">
                <a:solidFill>
                  <a:srgbClr val="C00000"/>
                </a:solidFill>
              </a:rPr>
              <a:t> 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349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095" y="125989"/>
            <a:ext cx="3544302" cy="330301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19271" y="428179"/>
            <a:ext cx="569366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4700" b="1" dirty="0">
                <a:latin typeface="Tempus Sans ITC" panose="04020404030D07020202" pitchFamily="82" charset="0"/>
              </a:rPr>
              <a:t>Rukous heijastaa </a:t>
            </a:r>
            <a:r>
              <a:rPr lang="fi-FI" sz="4700" b="1" dirty="0" smtClean="0">
                <a:latin typeface="Tempus Sans ITC" panose="04020404030D07020202" pitchFamily="82" charset="0"/>
              </a:rPr>
              <a:t>Jumalan rakastavaa mieltä</a:t>
            </a:r>
          </a:p>
          <a:p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400878" y="3429000"/>
            <a:ext cx="8743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600" dirty="0">
                <a:solidFill>
                  <a:srgbClr val="C00000"/>
                </a:solidFill>
              </a:rPr>
              <a:t>Askel pitemmälle rakastamisessa </a:t>
            </a:r>
            <a:r>
              <a:rPr lang="fi-FI" sz="3600" dirty="0" smtClean="0">
                <a:solidFill>
                  <a:srgbClr val="C00000"/>
                </a:solidFill>
              </a:rPr>
              <a:t>– </a:t>
            </a:r>
            <a:r>
              <a:rPr lang="fi-FI" sz="3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paasto</a:t>
            </a:r>
            <a:endParaRPr lang="en-US" sz="3600" b="1" dirty="0">
              <a:solidFill>
                <a:srgbClr val="C00000"/>
              </a:solidFill>
              <a:effectLst/>
              <a:latin typeface="Tempus Sans ITC" panose="04020404030D070202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8260" y="4010697"/>
            <a:ext cx="7925595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sz="2800" dirty="0" smtClean="0"/>
              <a:t>Sekä </a:t>
            </a:r>
            <a:r>
              <a:rPr lang="fi-FI" sz="2800" dirty="0"/>
              <a:t>rukous että paasto ovat Jumalan säätämys, Jumalan ja ihmisen yhteistyön muoto</a:t>
            </a:r>
            <a:r>
              <a:rPr lang="fi-FI" sz="2800" dirty="0" smtClean="0"/>
              <a:t>.</a:t>
            </a:r>
          </a:p>
          <a:p>
            <a:pPr>
              <a:lnSpc>
                <a:spcPct val="115000"/>
              </a:lnSpc>
            </a:pPr>
            <a:r>
              <a:rPr lang="fi-FI" sz="2800" b="1" dirty="0" smtClean="0">
                <a:solidFill>
                  <a:srgbClr val="C00000"/>
                </a:solidFill>
              </a:rPr>
              <a:t>Paastossa </a:t>
            </a:r>
            <a:r>
              <a:rPr lang="fi-FI" sz="2800" b="1" dirty="0">
                <a:solidFill>
                  <a:srgbClr val="C00000"/>
                </a:solidFill>
              </a:rPr>
              <a:t>on kysymys  luvallisten, </a:t>
            </a:r>
            <a:endParaRPr lang="fi-FI" sz="2800" b="1" dirty="0" smtClean="0">
              <a:solidFill>
                <a:srgbClr val="C00000"/>
              </a:solidFill>
            </a:endParaRPr>
          </a:p>
          <a:p>
            <a:pPr>
              <a:lnSpc>
                <a:spcPct val="115000"/>
              </a:lnSpc>
            </a:pPr>
            <a:r>
              <a:rPr lang="fi-FI" sz="2800" b="1" dirty="0" smtClean="0">
                <a:solidFill>
                  <a:srgbClr val="C00000"/>
                </a:solidFill>
              </a:rPr>
              <a:t>jopa </a:t>
            </a:r>
            <a:r>
              <a:rPr lang="fi-FI" sz="2800" b="1" dirty="0">
                <a:solidFill>
                  <a:srgbClr val="C00000"/>
                </a:solidFill>
              </a:rPr>
              <a:t>hyödyllisten asioiden alistamisesta </a:t>
            </a:r>
            <a:endParaRPr lang="fi-FI" sz="2800" b="1" dirty="0" smtClean="0">
              <a:solidFill>
                <a:srgbClr val="C00000"/>
              </a:solidFill>
            </a:endParaRPr>
          </a:p>
          <a:p>
            <a:pPr>
              <a:lnSpc>
                <a:spcPct val="115000"/>
              </a:lnSpc>
            </a:pPr>
            <a:r>
              <a:rPr lang="fi-FI" sz="2800" b="1" dirty="0" smtClean="0">
                <a:solidFill>
                  <a:srgbClr val="C00000"/>
                </a:solidFill>
              </a:rPr>
              <a:t>hengellisten </a:t>
            </a:r>
            <a:r>
              <a:rPr lang="fi-FI" sz="2800" b="1" dirty="0">
                <a:solidFill>
                  <a:srgbClr val="C00000"/>
                </a:solidFill>
              </a:rPr>
              <a:t>tavoitteiden alaisuuteen.</a:t>
            </a:r>
            <a:endParaRPr lang="en-US" sz="2800" b="1" dirty="0">
              <a:solidFill>
                <a:srgbClr val="C00000"/>
              </a:solidFill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sz="2800" b="1" dirty="0" smtClean="0">
                <a:solidFill>
                  <a:srgbClr val="C00000"/>
                </a:solidFill>
              </a:rPr>
              <a:t> 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93892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00878" y="3425527"/>
            <a:ext cx="8743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600" b="1" dirty="0" smtClean="0"/>
              <a:t>Mitä ilmaisemme Jumalalle paastolla?</a:t>
            </a:r>
            <a:endParaRPr lang="en-US" sz="3600" dirty="0"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4355" y="4071858"/>
            <a:ext cx="834887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fi-FI" sz="2800" dirty="0" smtClean="0"/>
              <a:t>Ilmaisemme, </a:t>
            </a:r>
            <a:r>
              <a:rPr lang="fi-FI" sz="2800" dirty="0"/>
              <a:t>että </a:t>
            </a:r>
            <a:r>
              <a:rPr lang="fi-FI" sz="28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olemme </a:t>
            </a:r>
            <a:r>
              <a:rPr lang="fi-FI" sz="28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tosissamme</a:t>
            </a:r>
            <a:r>
              <a:rPr lang="fi-FI" sz="2800" b="1" dirty="0" smtClean="0">
                <a:solidFill>
                  <a:srgbClr val="C00000"/>
                </a:solidFill>
              </a:rPr>
              <a:t>.</a:t>
            </a:r>
          </a:p>
          <a:p>
            <a:pPr marL="800100" indent="-342900">
              <a:lnSpc>
                <a:spcPct val="115000"/>
              </a:lnSpc>
              <a:buFontTx/>
              <a:buAutoNum type="arabicPeriod"/>
            </a:pPr>
            <a:r>
              <a:rPr lang="fi-FI" sz="2800" dirty="0" smtClean="0"/>
              <a:t>Ilmaisemme </a:t>
            </a:r>
            <a:r>
              <a:rPr lang="fi-FI" sz="28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nöyrtymisemme</a:t>
            </a:r>
            <a:r>
              <a:rPr lang="fi-FI" sz="2800" dirty="0" smtClean="0">
                <a:solidFill>
                  <a:srgbClr val="C00000"/>
                </a:solidFill>
              </a:rPr>
              <a:t>,</a:t>
            </a:r>
            <a:r>
              <a:rPr lang="fi-FI" sz="2800" dirty="0" smtClean="0"/>
              <a:t> riippuvuutumme Jumalasta.</a:t>
            </a:r>
          </a:p>
          <a:p>
            <a:pPr marL="800100" indent="-342900">
              <a:lnSpc>
                <a:spcPct val="115000"/>
              </a:lnSpc>
              <a:buFontTx/>
              <a:buAutoNum type="arabicPeriod"/>
            </a:pPr>
            <a:r>
              <a:rPr lang="fi-FI" sz="2800" dirty="0" smtClean="0"/>
              <a:t>Ilmaisemme </a:t>
            </a:r>
            <a:r>
              <a:rPr lang="fi-FI" sz="28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murheemme</a:t>
            </a:r>
            <a:r>
              <a:rPr lang="fi-FI" sz="2800" dirty="0" smtClean="0"/>
              <a:t> siitä, että asiat eivät ole Jumalan </a:t>
            </a:r>
            <a:r>
              <a:rPr lang="fi-FI" sz="2800" dirty="0"/>
              <a:t>tahdon </a:t>
            </a:r>
            <a:r>
              <a:rPr lang="fi-FI" sz="2800" dirty="0" smtClean="0"/>
              <a:t>mukaisia.</a:t>
            </a:r>
            <a:endParaRPr lang="en-US" dirty="0">
              <a:effectLst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095" y="125989"/>
            <a:ext cx="3544302" cy="330301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319271" y="428179"/>
            <a:ext cx="569366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4700" b="1" dirty="0">
                <a:latin typeface="Tempus Sans ITC" panose="04020404030D07020202" pitchFamily="82" charset="0"/>
              </a:rPr>
              <a:t>Rukous heijastaa </a:t>
            </a:r>
            <a:r>
              <a:rPr lang="fi-FI" sz="4700" b="1" dirty="0" smtClean="0">
                <a:latin typeface="Tempus Sans ITC" panose="04020404030D07020202" pitchFamily="82" charset="0"/>
              </a:rPr>
              <a:t>Jumalan rakastavaa mieltä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2242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095" y="125989"/>
            <a:ext cx="3544302" cy="330301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319271" y="428179"/>
            <a:ext cx="569366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4700" b="1" dirty="0">
                <a:latin typeface="Tempus Sans ITC" panose="04020404030D07020202" pitchFamily="82" charset="0"/>
              </a:rPr>
              <a:t>Rukous heijastaa </a:t>
            </a:r>
            <a:r>
              <a:rPr lang="fi-FI" sz="4700" b="1" dirty="0" smtClean="0">
                <a:latin typeface="Tempus Sans ITC" panose="04020404030D07020202" pitchFamily="82" charset="0"/>
              </a:rPr>
              <a:t>Jumalan rakastavaa mieltä</a:t>
            </a:r>
          </a:p>
          <a:p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359465" y="3508005"/>
            <a:ext cx="84250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3600" dirty="0">
                <a:solidFill>
                  <a:srgbClr val="C00000"/>
                </a:solidFill>
                <a:ea typeface="Calibri" panose="020F0502020204030204" pitchFamily="34" charset="0"/>
              </a:rPr>
              <a:t>Rakkaus on </a:t>
            </a:r>
            <a:r>
              <a:rPr lang="fi-FI" sz="3600" dirty="0" smtClean="0">
                <a:solidFill>
                  <a:srgbClr val="C00000"/>
                </a:solidFill>
                <a:ea typeface="Calibri" panose="020F0502020204030204" pitchFamily="34" charset="0"/>
              </a:rPr>
              <a:t>ainoa </a:t>
            </a:r>
            <a:r>
              <a:rPr lang="fi-FI" sz="3600" dirty="0" smtClean="0">
                <a:solidFill>
                  <a:srgbClr val="C00000"/>
                </a:solidFill>
                <a:ea typeface="Calibri" panose="020F0502020204030204" pitchFamily="34" charset="0"/>
              </a:rPr>
              <a:t>kelvollinen vaikutin</a:t>
            </a:r>
          </a:p>
          <a:p>
            <a:pPr algn="ctr"/>
            <a:r>
              <a:rPr lang="fi-FI" sz="3600" dirty="0" smtClean="0">
                <a:solidFill>
                  <a:srgbClr val="C00000"/>
                </a:solidFill>
                <a:ea typeface="Calibri" panose="020F0502020204030204" pitchFamily="34" charset="0"/>
              </a:rPr>
              <a:t>niin </a:t>
            </a:r>
            <a:r>
              <a:rPr lang="fi-FI" sz="3600" dirty="0">
                <a:solidFill>
                  <a:srgbClr val="C00000"/>
                </a:solidFill>
                <a:ea typeface="Calibri" panose="020F0502020204030204" pitchFamily="34" charset="0"/>
              </a:rPr>
              <a:t>rukoukseen kuin paastoon</a:t>
            </a:r>
            <a:r>
              <a:rPr lang="fi-FI" sz="3600" dirty="0" smtClean="0">
                <a:solidFill>
                  <a:srgbClr val="C00000"/>
                </a:solidFill>
                <a:ea typeface="Calibri" panose="020F0502020204030204" pitchFamily="34" charset="0"/>
              </a:rPr>
              <a:t>.</a:t>
            </a:r>
          </a:p>
          <a:p>
            <a:pPr algn="ctr"/>
            <a:r>
              <a:rPr lang="fi-FI" sz="3600" dirty="0"/>
              <a:t>Rukouksen ja paaston kautta </a:t>
            </a:r>
            <a:r>
              <a:rPr lang="fi-FI" sz="3600" u="sng" dirty="0"/>
              <a:t>etsimme epäitsekkäästi toisten ihmisten todellista parasta</a:t>
            </a:r>
            <a:r>
              <a:rPr lang="fi-FI" sz="3600" dirty="0"/>
              <a:t>, että </a:t>
            </a:r>
            <a:r>
              <a:rPr lang="fi-FI" sz="3600" dirty="0" smtClean="0"/>
              <a:t>heidän </a:t>
            </a:r>
            <a:r>
              <a:rPr lang="fi-FI" sz="3600" dirty="0"/>
              <a:t>elämässään toteutuisi Jumalan tahto.</a:t>
            </a:r>
            <a:endParaRPr lang="en-US" sz="3600" dirty="0"/>
          </a:p>
          <a:p>
            <a:pPr algn="ctr"/>
            <a:r>
              <a:rPr lang="fi-FI" sz="3600" dirty="0" smtClean="0">
                <a:ea typeface="Calibri" panose="020F0502020204030204" pitchFamily="34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6604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10730" y="420288"/>
            <a:ext cx="798303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5000" b="1" dirty="0">
                <a:latin typeface="Tempus Sans ITC" panose="04020404030D07020202" pitchFamily="82" charset="0"/>
              </a:rPr>
              <a:t>Rakkaus, lämpö, into </a:t>
            </a:r>
            <a:endParaRPr lang="fi-FI" sz="5000" b="1" dirty="0" smtClean="0">
              <a:latin typeface="Tempus Sans ITC" panose="04020404030D07020202" pitchFamily="82" charset="0"/>
            </a:endParaRPr>
          </a:p>
          <a:p>
            <a:r>
              <a:rPr lang="fi-FI" sz="5000" b="1" dirty="0" smtClean="0">
                <a:latin typeface="Tempus Sans ITC" panose="04020404030D07020202" pitchFamily="82" charset="0"/>
              </a:rPr>
              <a:t>– </a:t>
            </a:r>
            <a:r>
              <a:rPr lang="fi-FI" sz="5000" b="1" dirty="0">
                <a:latin typeface="Tempus Sans ITC" panose="04020404030D07020202" pitchFamily="82" charset="0"/>
              </a:rPr>
              <a:t>mistä sitä voi saada?</a:t>
            </a:r>
            <a:endParaRPr lang="en-US" sz="5000" dirty="0">
              <a:latin typeface="Tempus Sans ITC" panose="04020404030D070202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7686" y="2533785"/>
            <a:ext cx="8461514" cy="2198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i-FI" sz="3000" dirty="0">
                <a:ea typeface="Times New Roman" panose="02020603050405020304" pitchFamily="18" charset="0"/>
                <a:cs typeface="Times New Roman" panose="02020603050405020304" pitchFamily="18" charset="0"/>
              </a:rPr>
              <a:t>Jeesus haluaisi, että hänen seuraajansa </a:t>
            </a:r>
            <a:r>
              <a:rPr lang="fi-FI" sz="3000" b="1" dirty="0">
                <a:solidFill>
                  <a:srgbClr val="C00000"/>
                </a:solidFill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koko sydämestään rakastaisivat Jumalaa ja ihmisiä, </a:t>
            </a:r>
            <a:r>
              <a:rPr lang="fi-FI" sz="3000" b="1" dirty="0" smtClean="0">
                <a:solidFill>
                  <a:srgbClr val="C00000"/>
                </a:solidFill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fi-FI" sz="3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tahtoisivat </a:t>
            </a:r>
            <a:r>
              <a:rPr lang="fi-FI" sz="3000" dirty="0">
                <a:ea typeface="Times New Roman" panose="02020603050405020304" pitchFamily="18" charset="0"/>
                <a:cs typeface="Times New Roman" panose="02020603050405020304" pitchFamily="18" charset="0"/>
              </a:rPr>
              <a:t>Jumalan asioita, </a:t>
            </a:r>
            <a:r>
              <a:rPr lang="fi-FI" sz="3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ja </a:t>
            </a:r>
            <a:r>
              <a:rPr lang="fi-FI" sz="3000" dirty="0">
                <a:ea typeface="Times New Roman" panose="02020603050405020304" pitchFamily="18" charset="0"/>
                <a:cs typeface="Times New Roman" panose="02020603050405020304" pitchFamily="18" charset="0"/>
              </a:rPr>
              <a:t>että </a:t>
            </a:r>
            <a:r>
              <a:rPr lang="fi-FI" sz="3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tämä </a:t>
            </a:r>
            <a:r>
              <a:rPr lang="fi-FI" sz="3000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i-FI" sz="3000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i-FI" sz="3000" b="1" dirty="0" smtClean="0">
                <a:solidFill>
                  <a:srgbClr val="C00000"/>
                </a:solidFill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rakkaus </a:t>
            </a:r>
            <a:r>
              <a:rPr lang="fi-FI" sz="3000" b="1" dirty="0">
                <a:solidFill>
                  <a:srgbClr val="C00000"/>
                </a:solidFill>
                <a:latin typeface="Tempus Sans ITC" panose="04020404030D070202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saisi heidät rukoilemaan palavasti.</a:t>
            </a:r>
            <a:endParaRPr lang="en-US" sz="3000" b="1" dirty="0">
              <a:solidFill>
                <a:srgbClr val="C00000"/>
              </a:solidFill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6592" y="4854400"/>
            <a:ext cx="8441635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i-FI" sz="3000" dirty="0" smtClean="0"/>
              <a:t>”Jumalan </a:t>
            </a:r>
            <a:r>
              <a:rPr lang="fi-FI" sz="3000" dirty="0"/>
              <a:t>rakkaus on vuodatettu meidän sydämiimme </a:t>
            </a:r>
            <a:r>
              <a:rPr lang="fi-FI" sz="30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Pyhän Hengen kautta</a:t>
            </a:r>
            <a:r>
              <a:rPr lang="fi-FI" sz="3000" dirty="0">
                <a:latin typeface="Tempus Sans ITC" panose="04020404030D07020202" pitchFamily="82" charset="0"/>
              </a:rPr>
              <a:t>, </a:t>
            </a:r>
            <a:endParaRPr lang="fi-FI" sz="3000" dirty="0" smtClean="0">
              <a:latin typeface="Tempus Sans ITC" panose="04020404030D07020202" pitchFamily="82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i-FI" sz="3000" dirty="0" smtClean="0"/>
              <a:t>joka </a:t>
            </a:r>
            <a:r>
              <a:rPr lang="fi-FI" sz="3000" dirty="0"/>
              <a:t>on meille annettu</a:t>
            </a:r>
            <a:r>
              <a:rPr lang="fi-FI" sz="3000" dirty="0" smtClean="0"/>
              <a:t>.” (Room</a:t>
            </a:r>
            <a:r>
              <a:rPr lang="fi-FI" sz="3000" dirty="0"/>
              <a:t>. </a:t>
            </a:r>
            <a:r>
              <a:rPr lang="fi-FI" sz="3000" dirty="0" smtClean="0"/>
              <a:t>5:5) </a:t>
            </a:r>
            <a:endParaRPr lang="en-US" sz="3000" dirty="0">
              <a:effectLst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2994" y="-221607"/>
            <a:ext cx="2811780" cy="286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159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8142" y="537187"/>
            <a:ext cx="65858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4800" b="1" dirty="0">
                <a:latin typeface="Tempus Sans ITC" panose="04020404030D07020202" pitchFamily="82" charset="0"/>
              </a:rPr>
              <a:t>Rukous ja paasto ovat yhteistyötä Jumalan </a:t>
            </a:r>
            <a:r>
              <a:rPr lang="fi-FI" sz="4800" b="1" dirty="0" smtClean="0">
                <a:latin typeface="Tempus Sans ITC" panose="04020404030D07020202" pitchFamily="82" charset="0"/>
              </a:rPr>
              <a:t>kanssa</a:t>
            </a:r>
            <a:endParaRPr lang="en-US" sz="3200" dirty="0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11303" y="3102419"/>
            <a:ext cx="521459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600" dirty="0"/>
              <a:t>Tahdomme </a:t>
            </a:r>
            <a:r>
              <a:rPr lang="fi-FI" sz="3600" dirty="0" smtClean="0"/>
              <a:t>samoja </a:t>
            </a:r>
            <a:r>
              <a:rPr lang="fi-FI" sz="3600" dirty="0"/>
              <a:t>asioita kuin Jumala, </a:t>
            </a:r>
            <a:endParaRPr lang="fi-FI" sz="3600" dirty="0" smtClean="0"/>
          </a:p>
          <a:p>
            <a:r>
              <a:rPr lang="fi-FI" sz="3600" dirty="0" smtClean="0"/>
              <a:t>ja  </a:t>
            </a:r>
            <a:r>
              <a:rPr lang="fi-FI" sz="3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rakastamme ihmisiä  </a:t>
            </a:r>
            <a:r>
              <a:rPr lang="fi-FI" sz="3600" b="1" dirty="0"/>
              <a:t>	</a:t>
            </a:r>
            <a:endParaRPr lang="fi-FI" sz="3600" b="1" dirty="0" smtClean="0"/>
          </a:p>
          <a:p>
            <a:r>
              <a:rPr lang="fi-FI" sz="3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yhdessä </a:t>
            </a:r>
            <a:r>
              <a:rPr lang="fi-FI" sz="3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Jumalan kanssa </a:t>
            </a:r>
            <a:r>
              <a:rPr lang="fi-FI" sz="3600" dirty="0"/>
              <a:t>Hänen itsensäkieltävällä, lämpimällä rakkaudellaan.</a:t>
            </a:r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3638" y="-19609"/>
            <a:ext cx="2811780" cy="286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433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866"/>
            <a:ext cx="1859754" cy="15782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94082" y="2164148"/>
            <a:ext cx="803709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400" dirty="0" err="1">
                <a:solidFill>
                  <a:srgbClr val="C00000"/>
                </a:solidFill>
              </a:rPr>
              <a:t>Rakkaus</a:t>
            </a:r>
            <a:r>
              <a:rPr lang="en-US" sz="3400" dirty="0">
                <a:solidFill>
                  <a:srgbClr val="C00000"/>
                </a:solidFill>
              </a:rPr>
              <a:t> on </a:t>
            </a:r>
            <a:r>
              <a:rPr lang="en-US" sz="3400" dirty="0" err="1" smtClean="0">
                <a:solidFill>
                  <a:srgbClr val="C00000"/>
                </a:solidFill>
              </a:rPr>
              <a:t>itsens</a:t>
            </a:r>
            <a:r>
              <a:rPr lang="fi-FI" sz="3400" dirty="0" smtClean="0">
                <a:solidFill>
                  <a:srgbClr val="C00000"/>
                </a:solidFill>
              </a:rPr>
              <a:t>äkieltävä </a:t>
            </a:r>
            <a:r>
              <a:rPr lang="en-US" sz="3400" b="1" u="sng" dirty="0" err="1" smtClean="0">
                <a:solidFill>
                  <a:srgbClr val="C00000"/>
                </a:solidFill>
                <a:latin typeface="Tempus Sans ITC" panose="04020404030D07020202" pitchFamily="82" charset="0"/>
              </a:rPr>
              <a:t>mielenlaatu</a:t>
            </a:r>
            <a:endParaRPr lang="en-US" sz="3400" b="1" u="sng" dirty="0" smtClean="0">
              <a:solidFill>
                <a:srgbClr val="C00000"/>
              </a:solidFill>
              <a:latin typeface="Tempus Sans ITC" panose="04020404030D07020202" pitchFamily="82" charset="0"/>
            </a:endParaRPr>
          </a:p>
          <a:p>
            <a:endParaRPr lang="en-US" sz="34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3400" dirty="0" err="1" smtClean="0"/>
          </a:p>
        </p:txBody>
      </p:sp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1203156" y="477582"/>
            <a:ext cx="8073190" cy="1175995"/>
          </a:xfrm>
        </p:spPr>
        <p:txBody>
          <a:bodyPr>
            <a:normAutofit/>
          </a:bodyPr>
          <a:lstStyle/>
          <a:p>
            <a:r>
              <a:rPr lang="fi-FI" sz="5800" b="1" dirty="0" smtClean="0">
                <a:latin typeface="Tempus Sans ITC" panose="04020404030D07020202" pitchFamily="82" charset="0"/>
              </a:rPr>
              <a:t>Millaista on rakkaus?</a:t>
            </a:r>
            <a:endParaRPr lang="en-US" sz="5800" b="1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56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6114" y="2152116"/>
            <a:ext cx="803709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400" dirty="0" err="1"/>
              <a:t>Rakkaus</a:t>
            </a:r>
            <a:r>
              <a:rPr lang="en-US" sz="3400" dirty="0"/>
              <a:t> on </a:t>
            </a:r>
            <a:r>
              <a:rPr lang="en-US" sz="3400" dirty="0" err="1" smtClean="0"/>
              <a:t>itsens</a:t>
            </a:r>
            <a:r>
              <a:rPr lang="fi-FI" sz="3400" dirty="0" smtClean="0"/>
              <a:t>äkieltävä </a:t>
            </a:r>
            <a:r>
              <a:rPr lang="en-US" sz="3400" dirty="0" err="1" smtClean="0">
                <a:latin typeface="Tempus Sans ITC" panose="04020404030D07020202" pitchFamily="82" charset="0"/>
              </a:rPr>
              <a:t>mielenlaatu</a:t>
            </a:r>
            <a:r>
              <a:rPr lang="en-US" sz="3400" dirty="0" smtClean="0">
                <a:latin typeface="Tempus Sans ITC" panose="04020404030D07020202" pitchFamily="82" charset="0"/>
              </a:rPr>
              <a:t>.</a:t>
            </a:r>
          </a:p>
          <a:p>
            <a:endParaRPr lang="en-US" sz="34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3400" dirty="0" err="1" smtClean="0"/>
          </a:p>
        </p:txBody>
      </p:sp>
      <p:sp>
        <p:nvSpPr>
          <p:cNvPr id="7" name="Rectangle 6"/>
          <p:cNvSpPr/>
          <p:nvPr/>
        </p:nvSpPr>
        <p:spPr>
          <a:xfrm>
            <a:off x="1173954" y="2833372"/>
            <a:ext cx="797004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i-FI" sz="3000" b="1" dirty="0">
                <a:solidFill>
                  <a:srgbClr val="C00000"/>
                </a:solidFill>
              </a:rPr>
              <a:t>Jumalan </a:t>
            </a:r>
            <a:r>
              <a:rPr lang="fi-FI" sz="3000" b="1" dirty="0" smtClean="0">
                <a:solidFill>
                  <a:srgbClr val="C00000"/>
                </a:solidFill>
              </a:rPr>
              <a:t>rakkaudellinen mielenlaatu </a:t>
            </a:r>
            <a:r>
              <a:rPr lang="fi-FI" sz="3000" b="1" dirty="0">
                <a:solidFill>
                  <a:srgbClr val="C00000"/>
                </a:solidFill>
              </a:rPr>
              <a:t>on </a:t>
            </a:r>
            <a:endParaRPr lang="fi-FI" sz="3000" b="1" dirty="0" smtClean="0">
              <a:solidFill>
                <a:srgbClr val="C00000"/>
              </a:solidFill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000" dirty="0" smtClean="0">
                <a:solidFill>
                  <a:srgbClr val="C00000"/>
                </a:solidFill>
              </a:rPr>
              <a:t>hyväntahtoinen</a:t>
            </a:r>
            <a:r>
              <a:rPr lang="fi-FI" sz="3000" dirty="0">
                <a:solidFill>
                  <a:srgbClr val="C00000"/>
                </a:solidFill>
              </a:rPr>
              <a:t>, </a:t>
            </a:r>
            <a:endParaRPr lang="fi-FI" sz="3000" dirty="0" smtClean="0">
              <a:solidFill>
                <a:srgbClr val="C00000"/>
              </a:solidFill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000" dirty="0" smtClean="0">
                <a:solidFill>
                  <a:srgbClr val="C00000"/>
                </a:solidFill>
              </a:rPr>
              <a:t>epäitsekäs ja toisen </a:t>
            </a:r>
            <a:r>
              <a:rPr lang="fi-FI" sz="3000" dirty="0">
                <a:solidFill>
                  <a:srgbClr val="C00000"/>
                </a:solidFill>
              </a:rPr>
              <a:t>hyvää etsivä, </a:t>
            </a:r>
            <a:endParaRPr lang="fi-FI" sz="3000" dirty="0" smtClean="0">
              <a:solidFill>
                <a:srgbClr val="C00000"/>
              </a:solidFill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000" dirty="0" smtClean="0">
                <a:solidFill>
                  <a:srgbClr val="C00000"/>
                </a:solidFill>
              </a:rPr>
              <a:t>armahtava ja jalo </a:t>
            </a:r>
            <a:endParaRPr lang="en-US" sz="3000" dirty="0">
              <a:solidFill>
                <a:srgbClr val="C00000"/>
              </a:solidFill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000" dirty="0" smtClean="0">
                <a:solidFill>
                  <a:srgbClr val="C00000"/>
                </a:solidFill>
              </a:rPr>
              <a:t>aina uskollinen ja luotettava</a:t>
            </a:r>
            <a:r>
              <a:rPr lang="fi-FI" sz="3000" dirty="0">
                <a:solidFill>
                  <a:srgbClr val="C00000"/>
                </a:solidFill>
              </a:rPr>
              <a:t>. </a:t>
            </a:r>
            <a:endParaRPr lang="en-US" sz="3000" dirty="0">
              <a:solidFill>
                <a:srgbClr val="C00000"/>
              </a:solidFill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000" dirty="0" smtClean="0">
                <a:solidFill>
                  <a:srgbClr val="C00000"/>
                </a:solidFill>
              </a:rPr>
              <a:t>riippumaton olosuhteista ja vastarakkaudesta,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sz="3000" dirty="0" smtClean="0">
                <a:solidFill>
                  <a:srgbClr val="C00000"/>
                </a:solidFill>
              </a:rPr>
              <a:t>se ei </a:t>
            </a:r>
            <a:r>
              <a:rPr lang="fi-FI" sz="3000" dirty="0">
                <a:solidFill>
                  <a:srgbClr val="C00000"/>
                </a:solidFill>
              </a:rPr>
              <a:t>muutu eikä heikkene</a:t>
            </a:r>
            <a:r>
              <a:rPr lang="fi-FI" sz="3000" dirty="0" smtClean="0">
                <a:solidFill>
                  <a:srgbClr val="C00000"/>
                </a:solidFill>
              </a:rPr>
              <a:t>.</a:t>
            </a:r>
            <a:r>
              <a:rPr lang="fi-FI" sz="3000" dirty="0">
                <a:solidFill>
                  <a:srgbClr val="C00000"/>
                </a:solidFill>
              </a:rPr>
              <a:t> </a:t>
            </a:r>
            <a:endParaRPr lang="en-US" sz="3000" dirty="0">
              <a:solidFill>
                <a:srgbClr val="C00000"/>
              </a:solidFill>
              <a:effectLst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866"/>
            <a:ext cx="1859754" cy="1578278"/>
          </a:xfrm>
          <a:prstGeom prst="rect">
            <a:avLst/>
          </a:prstGeom>
        </p:spPr>
      </p:pic>
      <p:sp>
        <p:nvSpPr>
          <p:cNvPr id="12" name="Title 3"/>
          <p:cNvSpPr>
            <a:spLocks noGrp="1"/>
          </p:cNvSpPr>
          <p:nvPr>
            <p:ph type="ctrTitle"/>
          </p:nvPr>
        </p:nvSpPr>
        <p:spPr>
          <a:xfrm>
            <a:off x="1203156" y="477582"/>
            <a:ext cx="8073190" cy="1175995"/>
          </a:xfrm>
        </p:spPr>
        <p:txBody>
          <a:bodyPr>
            <a:normAutofit/>
          </a:bodyPr>
          <a:lstStyle/>
          <a:p>
            <a:r>
              <a:rPr lang="fi-FI" sz="5800" b="1" dirty="0" smtClean="0">
                <a:latin typeface="Tempus Sans ITC" panose="04020404030D07020202" pitchFamily="82" charset="0"/>
              </a:rPr>
              <a:t>Millaista on rakkaus?</a:t>
            </a:r>
            <a:endParaRPr lang="en-US" sz="5800" b="1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897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6114" y="2152116"/>
            <a:ext cx="803709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400" dirty="0" err="1"/>
              <a:t>Rakkaus</a:t>
            </a:r>
            <a:r>
              <a:rPr lang="en-US" sz="3400" dirty="0"/>
              <a:t> on </a:t>
            </a:r>
            <a:r>
              <a:rPr lang="en-US" sz="3400" dirty="0" err="1" smtClean="0"/>
              <a:t>itsens</a:t>
            </a:r>
            <a:r>
              <a:rPr lang="fi-FI" sz="3400" dirty="0" smtClean="0"/>
              <a:t>äkieltävä </a:t>
            </a:r>
            <a:r>
              <a:rPr lang="en-US" sz="3400" dirty="0" err="1" smtClean="0">
                <a:latin typeface="Tempus Sans ITC" panose="04020404030D07020202" pitchFamily="82" charset="0"/>
              </a:rPr>
              <a:t>mielenlaatu</a:t>
            </a:r>
            <a:r>
              <a:rPr lang="en-US" sz="3400" dirty="0" smtClean="0">
                <a:latin typeface="Tempus Sans ITC" panose="04020404030D07020202" pitchFamily="82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5189" y="2958641"/>
            <a:ext cx="671362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i-FI" sz="3000" b="1" dirty="0"/>
              <a:t>Rakkautta voi mitata sillä, kuinka paljon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3000" dirty="0"/>
              <a:t>ajattelemme toisia,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3000" dirty="0"/>
              <a:t>aikaa annamme,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3000" dirty="0" smtClean="0"/>
              <a:t>näemme </a:t>
            </a:r>
            <a:r>
              <a:rPr lang="fi-FI" sz="3000" dirty="0"/>
              <a:t>vaivaa,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3000" dirty="0" smtClean="0"/>
              <a:t>kiellämme </a:t>
            </a:r>
            <a:r>
              <a:rPr lang="fi-FI" sz="3000" dirty="0"/>
              <a:t>itseämme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3000" dirty="0" smtClean="0"/>
              <a:t>uhraamme </a:t>
            </a:r>
            <a:r>
              <a:rPr lang="fi-FI" sz="3000" dirty="0"/>
              <a:t>mukavuuttamme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3000" dirty="0"/>
              <a:t>annamaan omaamme  toisten hyväksi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866"/>
            <a:ext cx="1859754" cy="1578278"/>
          </a:xfrm>
          <a:prstGeom prst="rect">
            <a:avLst/>
          </a:prstGeom>
        </p:spPr>
      </p:pic>
      <p:sp>
        <p:nvSpPr>
          <p:cNvPr id="13" name="Title 3"/>
          <p:cNvSpPr>
            <a:spLocks noGrp="1"/>
          </p:cNvSpPr>
          <p:nvPr>
            <p:ph type="ctrTitle"/>
          </p:nvPr>
        </p:nvSpPr>
        <p:spPr>
          <a:xfrm>
            <a:off x="1203156" y="477582"/>
            <a:ext cx="8073190" cy="1175995"/>
          </a:xfrm>
        </p:spPr>
        <p:txBody>
          <a:bodyPr>
            <a:normAutofit/>
          </a:bodyPr>
          <a:lstStyle/>
          <a:p>
            <a:r>
              <a:rPr lang="fi-FI" sz="5800" b="1" dirty="0" smtClean="0">
                <a:latin typeface="Tempus Sans ITC" panose="04020404030D07020202" pitchFamily="82" charset="0"/>
              </a:rPr>
              <a:t>Millaista on rakkaus?</a:t>
            </a:r>
            <a:endParaRPr lang="en-US" sz="5800" b="1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18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6114" y="1995706"/>
            <a:ext cx="803709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400" dirty="0" err="1"/>
              <a:t>Rakkaus</a:t>
            </a:r>
            <a:r>
              <a:rPr lang="en-US" sz="3400" dirty="0"/>
              <a:t> on </a:t>
            </a:r>
            <a:r>
              <a:rPr lang="en-US" sz="3400" dirty="0" err="1" smtClean="0"/>
              <a:t>itsens</a:t>
            </a:r>
            <a:r>
              <a:rPr lang="fi-FI" sz="3400" dirty="0" smtClean="0"/>
              <a:t>äkieltävä </a:t>
            </a:r>
            <a:r>
              <a:rPr lang="en-US" sz="3400" dirty="0" err="1" smtClean="0">
                <a:latin typeface="Tempus Sans ITC" panose="04020404030D07020202" pitchFamily="82" charset="0"/>
              </a:rPr>
              <a:t>mielenlaatu</a:t>
            </a:r>
            <a:r>
              <a:rPr lang="en-US" sz="3400" dirty="0" smtClean="0">
                <a:latin typeface="Tempus Sans ITC" panose="04020404030D07020202" pitchFamily="82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34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400" dirty="0" err="1" smtClean="0">
                <a:solidFill>
                  <a:srgbClr val="C00000"/>
                </a:solidFill>
              </a:rPr>
              <a:t>Rakkaus</a:t>
            </a:r>
            <a:r>
              <a:rPr lang="en-US" sz="3400" dirty="0" smtClean="0">
                <a:solidFill>
                  <a:srgbClr val="C00000"/>
                </a:solidFill>
              </a:rPr>
              <a:t> </a:t>
            </a:r>
            <a:r>
              <a:rPr lang="en-US" sz="3400" dirty="0">
                <a:solidFill>
                  <a:srgbClr val="C00000"/>
                </a:solidFill>
              </a:rPr>
              <a:t>on </a:t>
            </a:r>
            <a:r>
              <a:rPr lang="en-US" sz="3400" dirty="0" err="1" smtClean="0">
                <a:solidFill>
                  <a:srgbClr val="C00000"/>
                </a:solidFill>
              </a:rPr>
              <a:t>syvää</a:t>
            </a:r>
            <a:r>
              <a:rPr lang="en-US" sz="3400" dirty="0" smtClean="0">
                <a:solidFill>
                  <a:srgbClr val="C00000"/>
                </a:solidFill>
              </a:rPr>
              <a:t> </a:t>
            </a:r>
            <a:r>
              <a:rPr lang="en-US" sz="3400" dirty="0" err="1" smtClean="0">
                <a:solidFill>
                  <a:srgbClr val="C00000"/>
                </a:solidFill>
              </a:rPr>
              <a:t>kiintymyksen</a:t>
            </a:r>
            <a:r>
              <a:rPr lang="en-US" sz="3400" dirty="0" smtClean="0">
                <a:solidFill>
                  <a:srgbClr val="C00000"/>
                </a:solidFill>
              </a:rPr>
              <a:t> </a:t>
            </a:r>
            <a:r>
              <a:rPr lang="en-US" sz="3400" b="1" u="sng" dirty="0" err="1" smtClean="0">
                <a:solidFill>
                  <a:srgbClr val="C00000"/>
                </a:solidFill>
                <a:latin typeface="Tempus Sans ITC" panose="04020404030D07020202" pitchFamily="82" charset="0"/>
              </a:rPr>
              <a:t>tunnetta</a:t>
            </a:r>
            <a:r>
              <a:rPr lang="en-US" sz="3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.</a:t>
            </a:r>
            <a:endParaRPr lang="en-US" sz="3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95664" y="3599773"/>
            <a:ext cx="735129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000" dirty="0" smtClean="0">
                <a:solidFill>
                  <a:srgbClr val="C00000"/>
                </a:solidFill>
              </a:rPr>
              <a:t>lämmintä </a:t>
            </a:r>
            <a:r>
              <a:rPr lang="fi-FI" sz="3000" dirty="0">
                <a:solidFill>
                  <a:srgbClr val="C00000"/>
                </a:solidFill>
              </a:rPr>
              <a:t>yhteenkuuluvuuden </a:t>
            </a:r>
            <a:r>
              <a:rPr lang="fi-FI" sz="3000" dirty="0" smtClean="0">
                <a:solidFill>
                  <a:srgbClr val="C00000"/>
                </a:solidFill>
              </a:rPr>
              <a:t>tunnetta</a:t>
            </a:r>
            <a:endParaRPr lang="en-US" sz="3000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000" dirty="0" smtClean="0">
                <a:solidFill>
                  <a:srgbClr val="C00000"/>
                </a:solidFill>
              </a:rPr>
              <a:t>henkistä läheisyyttä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000" dirty="0" smtClean="0">
                <a:solidFill>
                  <a:srgbClr val="C00000"/>
                </a:solidFill>
              </a:rPr>
              <a:t>ystävyyttä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000" dirty="0" smtClean="0">
                <a:solidFill>
                  <a:srgbClr val="C00000"/>
                </a:solidFill>
              </a:rPr>
              <a:t>lempeyttä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000" dirty="0" smtClean="0">
                <a:solidFill>
                  <a:srgbClr val="C00000"/>
                </a:solidFill>
              </a:rPr>
              <a:t>herkkyyttä </a:t>
            </a:r>
            <a:endParaRPr lang="en-US" sz="3000" dirty="0">
              <a:solidFill>
                <a:srgbClr val="C00000"/>
              </a:solidFill>
              <a:effectLst/>
            </a:endParaRPr>
          </a:p>
        </p:txBody>
      </p:sp>
      <p:sp>
        <p:nvSpPr>
          <p:cNvPr id="8" name="Title 3"/>
          <p:cNvSpPr>
            <a:spLocks noGrp="1"/>
          </p:cNvSpPr>
          <p:nvPr>
            <p:ph type="ctrTitle"/>
          </p:nvPr>
        </p:nvSpPr>
        <p:spPr>
          <a:xfrm>
            <a:off x="1552067" y="477582"/>
            <a:ext cx="8073190" cy="1175995"/>
          </a:xfrm>
        </p:spPr>
        <p:txBody>
          <a:bodyPr>
            <a:normAutofit/>
          </a:bodyPr>
          <a:lstStyle/>
          <a:p>
            <a:r>
              <a:rPr lang="fi-FI" sz="5800" b="1" dirty="0" smtClean="0">
                <a:latin typeface="Tempus Sans ITC" panose="04020404030D07020202" pitchFamily="82" charset="0"/>
              </a:rPr>
              <a:t>Millaista on rakkaus?</a:t>
            </a:r>
            <a:endParaRPr lang="en-US" sz="5800" b="1" dirty="0">
              <a:latin typeface="Tempus Sans ITC" panose="04020404030D07020202" pitchFamily="8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6" y="550372"/>
            <a:ext cx="2278380" cy="151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671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6114" y="1995706"/>
            <a:ext cx="8037097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400" dirty="0" err="1"/>
              <a:t>Rakkaus</a:t>
            </a:r>
            <a:r>
              <a:rPr lang="en-US" sz="3400" dirty="0"/>
              <a:t> on </a:t>
            </a:r>
            <a:r>
              <a:rPr lang="en-US" sz="3400" dirty="0" err="1" smtClean="0"/>
              <a:t>itsens</a:t>
            </a:r>
            <a:r>
              <a:rPr lang="fi-FI" sz="3400" dirty="0" smtClean="0"/>
              <a:t>äkieltävä </a:t>
            </a:r>
            <a:r>
              <a:rPr lang="en-US" sz="3400" dirty="0" err="1" smtClean="0">
                <a:latin typeface="Tempus Sans ITC" panose="04020404030D07020202" pitchFamily="82" charset="0"/>
              </a:rPr>
              <a:t>mielenlaatu</a:t>
            </a:r>
            <a:r>
              <a:rPr lang="en-US" sz="3400" dirty="0" smtClean="0">
                <a:latin typeface="Tempus Sans ITC" panose="04020404030D07020202" pitchFamily="82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34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400" dirty="0" err="1" smtClean="0"/>
              <a:t>Rakkaus</a:t>
            </a:r>
            <a:r>
              <a:rPr lang="en-US" sz="3400" dirty="0" smtClean="0"/>
              <a:t> </a:t>
            </a:r>
            <a:r>
              <a:rPr lang="en-US" sz="3400" dirty="0"/>
              <a:t>on </a:t>
            </a:r>
            <a:r>
              <a:rPr lang="en-US" sz="3400" dirty="0" err="1" smtClean="0"/>
              <a:t>syvää</a:t>
            </a:r>
            <a:r>
              <a:rPr lang="en-US" sz="3400" dirty="0" smtClean="0"/>
              <a:t> </a:t>
            </a:r>
            <a:r>
              <a:rPr lang="en-US" sz="3400" dirty="0" err="1" smtClean="0"/>
              <a:t>kiintymyksen</a:t>
            </a:r>
            <a:r>
              <a:rPr lang="en-US" sz="3400" dirty="0" smtClean="0"/>
              <a:t> </a:t>
            </a:r>
            <a:r>
              <a:rPr lang="en-US" sz="3400" dirty="0" err="1" smtClean="0">
                <a:latin typeface="Tempus Sans ITC" panose="04020404030D07020202" pitchFamily="82" charset="0"/>
              </a:rPr>
              <a:t>tunnetta</a:t>
            </a:r>
            <a:r>
              <a:rPr lang="en-US" sz="3400" dirty="0" smtClean="0">
                <a:latin typeface="Tempus Sans ITC" panose="04020404030D07020202" pitchFamily="82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34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400" dirty="0" err="1" smtClean="0">
                <a:solidFill>
                  <a:srgbClr val="C00000"/>
                </a:solidFill>
              </a:rPr>
              <a:t>Rakkaus</a:t>
            </a:r>
            <a:r>
              <a:rPr lang="en-US" sz="3400" dirty="0" smtClean="0">
                <a:solidFill>
                  <a:srgbClr val="C00000"/>
                </a:solidFill>
              </a:rPr>
              <a:t> </a:t>
            </a:r>
            <a:r>
              <a:rPr lang="en-US" sz="3400" dirty="0">
                <a:solidFill>
                  <a:srgbClr val="C00000"/>
                </a:solidFill>
              </a:rPr>
              <a:t>on </a:t>
            </a:r>
            <a:r>
              <a:rPr lang="en-US" sz="3400" b="1" u="sng" dirty="0" err="1">
                <a:solidFill>
                  <a:srgbClr val="C00000"/>
                </a:solidFill>
                <a:latin typeface="Tempus Sans ITC" panose="04020404030D07020202" pitchFamily="82" charset="0"/>
              </a:rPr>
              <a:t>sopusoinnussa</a:t>
            </a:r>
            <a:r>
              <a:rPr lang="en-US" sz="3400" b="1" u="sng" dirty="0">
                <a:solidFill>
                  <a:srgbClr val="C00000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u="sng" dirty="0" err="1">
                <a:solidFill>
                  <a:srgbClr val="C00000"/>
                </a:solidFill>
                <a:latin typeface="Tempus Sans ITC" panose="04020404030D07020202" pitchFamily="82" charset="0"/>
              </a:rPr>
              <a:t>totuuden</a:t>
            </a:r>
            <a:r>
              <a:rPr lang="en-US" sz="3400" b="1" u="sng" dirty="0">
                <a:solidFill>
                  <a:srgbClr val="C00000"/>
                </a:solidFill>
                <a:latin typeface="Tempus Sans ITC" panose="04020404030D07020202" pitchFamily="82" charset="0"/>
              </a:rPr>
              <a:t> </a:t>
            </a:r>
            <a:r>
              <a:rPr lang="en-US" sz="3400" b="1" u="sng" dirty="0" err="1" smtClean="0">
                <a:solidFill>
                  <a:srgbClr val="C00000"/>
                </a:solidFill>
                <a:latin typeface="Tempus Sans ITC" panose="04020404030D07020202" pitchFamily="82" charset="0"/>
              </a:rPr>
              <a:t>kanssa</a:t>
            </a:r>
            <a:r>
              <a:rPr lang="en-US" sz="3400" b="1" u="sng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.</a:t>
            </a:r>
            <a:endParaRPr lang="en-US" sz="3400" b="1" u="sng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958" y="-30111"/>
            <a:ext cx="3823837" cy="1894999"/>
          </a:xfrm>
          <a:prstGeom prst="rect">
            <a:avLst/>
          </a:prstGeom>
        </p:spPr>
      </p:pic>
      <p:sp>
        <p:nvSpPr>
          <p:cNvPr id="14" name="Title 3"/>
          <p:cNvSpPr>
            <a:spLocks noGrp="1"/>
          </p:cNvSpPr>
          <p:nvPr>
            <p:ph type="ctrTitle"/>
          </p:nvPr>
        </p:nvSpPr>
        <p:spPr>
          <a:xfrm>
            <a:off x="1624261" y="417428"/>
            <a:ext cx="8073190" cy="1175995"/>
          </a:xfrm>
        </p:spPr>
        <p:txBody>
          <a:bodyPr>
            <a:normAutofit/>
          </a:bodyPr>
          <a:lstStyle/>
          <a:p>
            <a:r>
              <a:rPr lang="fi-FI" sz="5800" b="1" dirty="0" smtClean="0">
                <a:latin typeface="Tempus Sans ITC" panose="04020404030D07020202" pitchFamily="82" charset="0"/>
              </a:rPr>
              <a:t>Millaista on rakkaus?</a:t>
            </a:r>
            <a:endParaRPr lang="en-US" sz="5800" b="1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307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958" y="-30111"/>
            <a:ext cx="3823837" cy="1894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06114" y="1995706"/>
            <a:ext cx="8037097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400" dirty="0" err="1"/>
              <a:t>Rakkaus</a:t>
            </a:r>
            <a:r>
              <a:rPr lang="en-US" sz="3400" dirty="0"/>
              <a:t> on </a:t>
            </a:r>
            <a:r>
              <a:rPr lang="en-US" sz="3400" dirty="0" err="1" smtClean="0"/>
              <a:t>itsens</a:t>
            </a:r>
            <a:r>
              <a:rPr lang="fi-FI" sz="3400" dirty="0" smtClean="0"/>
              <a:t>äkieltävä </a:t>
            </a:r>
            <a:r>
              <a:rPr lang="en-US" sz="3400" dirty="0" err="1" smtClean="0"/>
              <a:t>mielenlaatu</a:t>
            </a:r>
            <a:endParaRPr lang="en-US" sz="34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34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400" dirty="0" err="1" smtClean="0"/>
              <a:t>Rakkaus</a:t>
            </a:r>
            <a:r>
              <a:rPr lang="en-US" sz="3400" dirty="0" smtClean="0"/>
              <a:t> </a:t>
            </a:r>
            <a:r>
              <a:rPr lang="en-US" sz="3400" dirty="0"/>
              <a:t>on </a:t>
            </a:r>
            <a:r>
              <a:rPr lang="en-US" sz="3400" dirty="0" err="1" smtClean="0"/>
              <a:t>syvää</a:t>
            </a:r>
            <a:r>
              <a:rPr lang="en-US" sz="3400" dirty="0" smtClean="0"/>
              <a:t> </a:t>
            </a:r>
            <a:r>
              <a:rPr lang="en-US" sz="3400" dirty="0" err="1" smtClean="0"/>
              <a:t>kiintymyksen</a:t>
            </a:r>
            <a:r>
              <a:rPr lang="en-US" sz="3400" dirty="0" smtClean="0"/>
              <a:t> </a:t>
            </a:r>
            <a:r>
              <a:rPr lang="en-US" sz="3400" dirty="0" err="1" smtClean="0"/>
              <a:t>tunnetta</a:t>
            </a:r>
            <a:endParaRPr lang="en-US" sz="34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34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400" dirty="0" err="1"/>
              <a:t>Rakkaus</a:t>
            </a:r>
            <a:r>
              <a:rPr lang="en-US" sz="3400" dirty="0"/>
              <a:t> on </a:t>
            </a:r>
            <a:r>
              <a:rPr lang="en-US" sz="3400" dirty="0" err="1"/>
              <a:t>sopusoinnussa</a:t>
            </a:r>
            <a:r>
              <a:rPr lang="en-US" sz="3400" dirty="0"/>
              <a:t> </a:t>
            </a:r>
            <a:r>
              <a:rPr lang="en-US" sz="3400" dirty="0" err="1"/>
              <a:t>totuuden</a:t>
            </a:r>
            <a:r>
              <a:rPr lang="en-US" sz="3400" dirty="0"/>
              <a:t> </a:t>
            </a:r>
            <a:r>
              <a:rPr lang="en-US" sz="3400" dirty="0" err="1" smtClean="0"/>
              <a:t>kanssa</a:t>
            </a:r>
            <a:r>
              <a:rPr lang="en-US" sz="3400" dirty="0" smtClean="0"/>
              <a:t>. </a:t>
            </a:r>
            <a:r>
              <a:rPr lang="en-US" sz="3400" dirty="0" err="1" smtClean="0">
                <a:solidFill>
                  <a:srgbClr val="C00000"/>
                </a:solidFill>
              </a:rPr>
              <a:t>Rakkaus</a:t>
            </a:r>
            <a:r>
              <a:rPr lang="en-US" sz="3400" dirty="0" smtClean="0">
                <a:solidFill>
                  <a:srgbClr val="C00000"/>
                </a:solidFill>
              </a:rPr>
              <a:t> on</a:t>
            </a:r>
            <a:endParaRPr lang="en-US" sz="3400" dirty="0">
              <a:solidFill>
                <a:srgbClr val="C00000"/>
              </a:solidFill>
            </a:endParaRPr>
          </a:p>
        </p:txBody>
      </p:sp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1624261" y="417428"/>
            <a:ext cx="8073190" cy="1175995"/>
          </a:xfrm>
        </p:spPr>
        <p:txBody>
          <a:bodyPr>
            <a:normAutofit/>
          </a:bodyPr>
          <a:lstStyle/>
          <a:p>
            <a:r>
              <a:rPr lang="fi-FI" sz="5800" b="1" dirty="0" smtClean="0">
                <a:latin typeface="Tempus Sans ITC" panose="04020404030D07020202" pitchFamily="82" charset="0"/>
              </a:rPr>
              <a:t>Millaista on rakkaus?</a:t>
            </a:r>
            <a:endParaRPr lang="en-US" sz="5800" b="1" dirty="0">
              <a:latin typeface="Tempus Sans ITC" panose="04020404030D070202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9644" y="5193607"/>
            <a:ext cx="70700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fi-FI" sz="3000" b="1" dirty="0" smtClean="0">
                <a:solidFill>
                  <a:srgbClr val="C00000"/>
                </a:solidFill>
              </a:rPr>
              <a:t>puhdasta ja pyhää</a:t>
            </a:r>
          </a:p>
          <a:p>
            <a:pPr marL="457200" indent="-457200">
              <a:buFontTx/>
              <a:buChar char="-"/>
            </a:pPr>
            <a:r>
              <a:rPr lang="fi-FI" sz="3000" b="1" dirty="0" smtClean="0">
                <a:solidFill>
                  <a:srgbClr val="C00000"/>
                </a:solidFill>
              </a:rPr>
              <a:t>aina </a:t>
            </a:r>
            <a:r>
              <a:rPr lang="fi-FI" sz="3000" b="1" dirty="0">
                <a:solidFill>
                  <a:srgbClr val="C00000"/>
                </a:solidFill>
              </a:rPr>
              <a:t>yhteensopiva </a:t>
            </a:r>
            <a:r>
              <a:rPr lang="fi-FI" sz="3000" b="1" dirty="0" smtClean="0">
                <a:solidFill>
                  <a:srgbClr val="C00000"/>
                </a:solidFill>
              </a:rPr>
              <a:t>oikean, kauniin </a:t>
            </a:r>
            <a:r>
              <a:rPr lang="fi-FI" sz="3000" b="1" dirty="0">
                <a:solidFill>
                  <a:srgbClr val="C00000"/>
                </a:solidFill>
              </a:rPr>
              <a:t>ja jalon kanssa. </a:t>
            </a:r>
            <a:endParaRPr lang="en-US" sz="3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683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64"/>
            <a:ext cx="2498096" cy="246647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9972" y="2297517"/>
            <a:ext cx="803709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400" dirty="0">
                <a:solidFill>
                  <a:srgbClr val="C00000"/>
                </a:solidFill>
              </a:rPr>
              <a:t>Kolmiyhteinen Jumala haluaa sulkea ihmisen </a:t>
            </a:r>
            <a:r>
              <a:rPr lang="fi-FI" sz="3400" dirty="0" smtClean="0">
                <a:solidFill>
                  <a:srgbClr val="C00000"/>
                </a:solidFill>
              </a:rPr>
              <a:t>omaan rakkauteensa.</a:t>
            </a:r>
            <a:endParaRPr lang="en-US" sz="3400" dirty="0">
              <a:solidFill>
                <a:srgbClr val="C00000"/>
              </a:solidFill>
            </a:endParaRPr>
          </a:p>
        </p:txBody>
      </p:sp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1684415" y="417428"/>
            <a:ext cx="8073190" cy="1175995"/>
          </a:xfrm>
        </p:spPr>
        <p:txBody>
          <a:bodyPr>
            <a:normAutofit/>
          </a:bodyPr>
          <a:lstStyle/>
          <a:p>
            <a:r>
              <a:rPr lang="fi-FI" sz="5800" b="1" dirty="0" smtClean="0">
                <a:latin typeface="Tempus Sans ITC" panose="04020404030D07020202" pitchFamily="82" charset="0"/>
              </a:rPr>
              <a:t>Millaista on rakkaus?</a:t>
            </a:r>
            <a:endParaRPr lang="en-US" sz="5800" b="1" dirty="0">
              <a:latin typeface="Tempus Sans ITC" panose="04020404030D070202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50720" y="3809986"/>
            <a:ext cx="6718576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fi-FI" sz="3000" dirty="0" smtClean="0">
                <a:ea typeface="Times New Roman" panose="02020603050405020304" pitchFamily="18" charset="0"/>
              </a:rPr>
              <a:t>Joh. 17:26 </a:t>
            </a:r>
            <a:r>
              <a:rPr lang="fi-FI" sz="3000" dirty="0">
                <a:ea typeface="Times New Roman" panose="02020603050405020304" pitchFamily="18" charset="0"/>
              </a:rPr>
              <a:t>Ja minä olen tehnyt sinun nimesi heille tunnetuksi ja teen vastakin, </a:t>
            </a:r>
            <a:r>
              <a:rPr lang="fi-FI" sz="3000" b="1" dirty="0">
                <a:ea typeface="Times New Roman" panose="02020603050405020304" pitchFamily="18" charset="0"/>
              </a:rPr>
              <a:t>että se rakkaus, jolla sinä olet minua rakastanut, olisi heissä ja minä olisin heissä</a:t>
            </a:r>
            <a:r>
              <a:rPr lang="fi-FI" sz="3000" b="1" dirty="0" smtClean="0">
                <a:ea typeface="Times New Roman" panose="02020603050405020304" pitchFamily="18" charset="0"/>
              </a:rPr>
              <a:t>. </a:t>
            </a:r>
            <a:endParaRPr lang="en-US" sz="3000" b="1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04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712"/>
            <a:ext cx="1859754" cy="15782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35588" y="1800342"/>
            <a:ext cx="803709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3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Rakkaus </a:t>
            </a:r>
            <a:r>
              <a:rPr lang="fi-FI" sz="3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on</a:t>
            </a:r>
            <a:r>
              <a:rPr lang="fi-FI" sz="3600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fi-FI" sz="3600" dirty="0" smtClean="0"/>
              <a:t>myötätuntoa</a:t>
            </a:r>
            <a:r>
              <a:rPr lang="fi-FI" sz="3600" dirty="0"/>
              <a:t>, hyväntahtoisuutta ja kiintymystä </a:t>
            </a:r>
            <a:endParaRPr lang="fi-FI" sz="3600" dirty="0" smtClean="0"/>
          </a:p>
          <a:p>
            <a:pPr algn="ctr"/>
            <a:r>
              <a:rPr lang="fi-FI" sz="3600" dirty="0" smtClean="0"/>
              <a:t>toimivassa </a:t>
            </a:r>
            <a:r>
              <a:rPr lang="fi-FI" sz="3600" dirty="0"/>
              <a:t>muodossa</a:t>
            </a:r>
            <a:r>
              <a:rPr lang="fi-FI" sz="3600" dirty="0" smtClean="0"/>
              <a:t>.</a:t>
            </a:r>
          </a:p>
          <a:p>
            <a:pPr algn="ctr"/>
            <a:endParaRPr lang="fi-FI" sz="2400" dirty="0" smtClean="0">
              <a:solidFill>
                <a:srgbClr val="C00000"/>
              </a:solidFill>
            </a:endParaRPr>
          </a:p>
          <a:p>
            <a:pPr algn="ctr"/>
            <a:r>
              <a:rPr lang="fi-FI" sz="3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Rakkaus </a:t>
            </a:r>
            <a:r>
              <a:rPr lang="fi-FI" sz="3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on</a:t>
            </a:r>
            <a:r>
              <a:rPr lang="fi-FI" sz="3600" b="1" dirty="0">
                <a:latin typeface="Tempus Sans ITC" panose="04020404030D07020202" pitchFamily="82" charset="0"/>
              </a:rPr>
              <a:t> </a:t>
            </a:r>
            <a:endParaRPr lang="fi-FI" sz="3600" b="1" dirty="0" smtClean="0">
              <a:latin typeface="Tempus Sans ITC" panose="04020404030D07020202" pitchFamily="82" charset="0"/>
            </a:endParaRPr>
          </a:p>
          <a:p>
            <a:pPr algn="ctr"/>
            <a:r>
              <a:rPr lang="fi-FI" sz="3600" dirty="0" smtClean="0"/>
              <a:t>osallistumista muiden </a:t>
            </a:r>
            <a:r>
              <a:rPr lang="fi-FI" sz="3600" dirty="0"/>
              <a:t>elämään itsensäkieltävällä tavalla </a:t>
            </a:r>
            <a:endParaRPr lang="fi-FI" sz="3600" dirty="0" smtClean="0"/>
          </a:p>
          <a:p>
            <a:pPr algn="ctr"/>
            <a:r>
              <a:rPr lang="fi-FI" sz="3600" dirty="0" smtClean="0"/>
              <a:t>Jumalan </a:t>
            </a:r>
            <a:r>
              <a:rPr lang="fi-FI" sz="3600" dirty="0"/>
              <a:t>tahdon mukaan.</a:t>
            </a:r>
            <a:endParaRPr lang="en-US" sz="3600" dirty="0"/>
          </a:p>
        </p:txBody>
      </p:sp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1070810" y="417428"/>
            <a:ext cx="8073190" cy="1175995"/>
          </a:xfrm>
        </p:spPr>
        <p:txBody>
          <a:bodyPr>
            <a:normAutofit/>
          </a:bodyPr>
          <a:lstStyle/>
          <a:p>
            <a:r>
              <a:rPr lang="fi-FI" b="1" dirty="0" smtClean="0">
                <a:latin typeface="Tempus Sans ITC" panose="04020404030D07020202" pitchFamily="82" charset="0"/>
              </a:rPr>
              <a:t>Millaista on rakkaus?</a:t>
            </a:r>
            <a:endParaRPr lang="en-US" b="1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102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668</TotalTime>
  <Words>525</Words>
  <Application>Microsoft Office PowerPoint</Application>
  <PresentationFormat>On-screen Show (4:3)</PresentationFormat>
  <Paragraphs>111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Tempus Sans ITC</vt:lpstr>
      <vt:lpstr>Times New Roman</vt:lpstr>
      <vt:lpstr>Vijaya</vt:lpstr>
      <vt:lpstr>Wingdings</vt:lpstr>
      <vt:lpstr>Office Theme</vt:lpstr>
      <vt:lpstr>Rukous on rakkautta</vt:lpstr>
      <vt:lpstr>Millaista on rakkaus?</vt:lpstr>
      <vt:lpstr>Millaista on rakkaus?</vt:lpstr>
      <vt:lpstr>Millaista on rakkaus?</vt:lpstr>
      <vt:lpstr>Millaista on rakkaus?</vt:lpstr>
      <vt:lpstr>Millaista on rakkaus?</vt:lpstr>
      <vt:lpstr>Millaista on rakkaus?</vt:lpstr>
      <vt:lpstr>Millaista on rakkaus?</vt:lpstr>
      <vt:lpstr>Millaista on rakkaus?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Mirjami</dc:creator>
  <cp:lastModifiedBy>Mirjami</cp:lastModifiedBy>
  <cp:revision>37</cp:revision>
  <dcterms:created xsi:type="dcterms:W3CDTF">2016-09-13T18:20:20Z</dcterms:created>
  <dcterms:modified xsi:type="dcterms:W3CDTF">2016-09-30T10:57:29Z</dcterms:modified>
</cp:coreProperties>
</file>