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4" r:id="rId2"/>
    <p:sldId id="268" r:id="rId3"/>
    <p:sldId id="270" r:id="rId4"/>
    <p:sldId id="269" r:id="rId5"/>
    <p:sldId id="273" r:id="rId6"/>
    <p:sldId id="278" r:id="rId7"/>
    <p:sldId id="279" r:id="rId8"/>
    <p:sldId id="280" r:id="rId9"/>
    <p:sldId id="281" r:id="rId10"/>
    <p:sldId id="293" r:id="rId11"/>
    <p:sldId id="294" r:id="rId12"/>
    <p:sldId id="295" r:id="rId13"/>
    <p:sldId id="286" r:id="rId14"/>
    <p:sldId id="288" r:id="rId15"/>
    <p:sldId id="289" r:id="rId16"/>
    <p:sldId id="290" r:id="rId17"/>
    <p:sldId id="296" r:id="rId18"/>
    <p:sldId id="291" r:id="rId19"/>
    <p:sldId id="271" r:id="rId20"/>
    <p:sldId id="276" r:id="rId21"/>
    <p:sldId id="277" r:id="rId22"/>
    <p:sldId id="305" r:id="rId23"/>
    <p:sldId id="29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93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F7831-28DD-4B73-80C6-41D7D9A28EF8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0899C-1916-4734-BBED-05E09C26D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02BAC-E822-4B7D-B2D3-953E1F1C29E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DCE2-4D1C-47B7-BA4A-BFF139697EE9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9832-DADA-4BB6-93E6-BA9968002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DCE2-4D1C-47B7-BA4A-BFF139697EE9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9832-DADA-4BB6-93E6-BA9968002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DCE2-4D1C-47B7-BA4A-BFF139697EE9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9832-DADA-4BB6-93E6-BA9968002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DCE2-4D1C-47B7-BA4A-BFF139697EE9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9832-DADA-4BB6-93E6-BA9968002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DCE2-4D1C-47B7-BA4A-BFF139697EE9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9832-DADA-4BB6-93E6-BA9968002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DCE2-4D1C-47B7-BA4A-BFF139697EE9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9832-DADA-4BB6-93E6-BA9968002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DCE2-4D1C-47B7-BA4A-BFF139697EE9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9832-DADA-4BB6-93E6-BA9968002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DCE2-4D1C-47B7-BA4A-BFF139697EE9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9832-DADA-4BB6-93E6-BA9968002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DCE2-4D1C-47B7-BA4A-BFF139697EE9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9832-DADA-4BB6-93E6-BA9968002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DCE2-4D1C-47B7-BA4A-BFF139697EE9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9832-DADA-4BB6-93E6-BA9968002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DCE2-4D1C-47B7-BA4A-BFF139697EE9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9832-DADA-4BB6-93E6-BA9968002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FDCE2-4D1C-47B7-BA4A-BFF139697EE9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99832-DADA-4BB6-93E6-BA9968002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981200"/>
            <a:ext cx="8839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600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fi-FI" sz="3600" b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Yhteiset askeleet hengen maailmassa  – </a:t>
            </a:r>
          </a:p>
          <a:p>
            <a:r>
              <a:rPr lang="fi-FI" sz="3600" b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Seurakunta rukoilee oman tilansa puolesta</a:t>
            </a:r>
          </a:p>
        </p:txBody>
      </p:sp>
      <p:pic>
        <p:nvPicPr>
          <p:cNvPr id="6" name="Picture 5" descr="C:\Users\Ivo\Desktop\Molitva\molitva malko ban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447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2362200" y="764694"/>
            <a:ext cx="6172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440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Yhteisen rukouksen voima</a:t>
            </a:r>
            <a:endParaRPr lang="fi-FI" sz="4400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228601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b="1" smtClean="0">
                <a:solidFill>
                  <a:schemeClr val="tx2"/>
                </a:solidFill>
              </a:rPr>
              <a:t>Esimerkki tämän päivän paikallisseurakunnan näystä:</a:t>
            </a:r>
          </a:p>
          <a:p>
            <a:pPr algn="ctr"/>
            <a:r>
              <a:rPr lang="fi-FI" sz="2800" b="1" smtClean="0">
                <a:solidFill>
                  <a:schemeClr val="tx2"/>
                </a:solidFill>
              </a:rPr>
              <a:t>Ensimmäinen Baptistiseurakunta</a:t>
            </a:r>
          </a:p>
          <a:p>
            <a:pPr algn="ctr"/>
            <a:r>
              <a:rPr lang="fi-FI" sz="2800" b="1" smtClean="0">
                <a:solidFill>
                  <a:schemeClr val="tx2"/>
                </a:solidFill>
              </a:rPr>
              <a:t>Fort Lauderdale, Florida</a:t>
            </a:r>
          </a:p>
        </p:txBody>
      </p:sp>
      <p:pic>
        <p:nvPicPr>
          <p:cNvPr id="1026" name="Picture 2" descr="C:\Documents and Settings\mirjami\Desktop\Rukousviikko 6-10.9.2010 Korso\Perjantai_yhteiset askeleet hengen maailmassa\vlcsnap-51719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4600"/>
            <a:ext cx="3733800" cy="330135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419600" y="2514600"/>
            <a:ext cx="44196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000" b="1" smtClean="0">
                <a:solidFill>
                  <a:srgbClr val="C00000"/>
                </a:solidFill>
              </a:rPr>
              <a:t>”Meidän näkymme on olla Raamattuun perustuva, monikansallinen uskovien yhteisö, joka korottaa Jeesusta Kristusta ja rakentaa radikaaleja, elämää luovia yhteyksiä.”</a:t>
            </a:r>
            <a:endParaRPr lang="en-US" sz="30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228600"/>
            <a:ext cx="8991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smtClean="0">
                <a:solidFill>
                  <a:srgbClr val="C00000"/>
                </a:solidFill>
              </a:rPr>
              <a:t>3. Yhteiset ratkaisut, jotka vaikuttavat seurakunnan hengelliseen suuntaan </a:t>
            </a:r>
          </a:p>
          <a:p>
            <a:endParaRPr lang="fi-FI" sz="3200" b="1" smtClean="0"/>
          </a:p>
          <a:p>
            <a:r>
              <a:rPr lang="fi-FI" sz="3000" b="1" smtClean="0">
                <a:solidFill>
                  <a:schemeClr val="tx2"/>
                </a:solidFill>
              </a:rPr>
              <a:t>Esim. henkilöiden asettaminen hengellisiin virkoihin ja tehtäviin on tällainen tärkeä yhteinen ratkaisu, </a:t>
            </a:r>
          </a:p>
          <a:p>
            <a:r>
              <a:rPr lang="fi-FI" sz="3000" b="1" smtClean="0">
                <a:solidFill>
                  <a:schemeClr val="tx2"/>
                </a:solidFill>
              </a:rPr>
              <a:t>koska se voi ratkaisevasti vaikuttaa seurakunnan hengelliseen suuntaan ja toimintaan.  </a:t>
            </a:r>
          </a:p>
          <a:p>
            <a:pPr lvl="1"/>
            <a:r>
              <a:rPr lang="fi-FI" sz="3000" b="1" i="1" smtClean="0">
                <a:solidFill>
                  <a:schemeClr val="tx2"/>
                </a:solidFill>
              </a:rPr>
              <a:t>Apt. 13:1-3</a:t>
            </a:r>
            <a:r>
              <a:rPr lang="fi-FI" sz="3000" i="1" smtClean="0">
                <a:solidFill>
                  <a:schemeClr val="tx2"/>
                </a:solidFill>
              </a:rPr>
              <a:t>: </a:t>
            </a:r>
            <a:r>
              <a:rPr lang="fi-FI" sz="3000" b="1" i="1" smtClean="0">
                <a:solidFill>
                  <a:schemeClr val="tx2"/>
                </a:solidFill>
              </a:rPr>
              <a:t>Ja heidän toimittaessaan palvelusta Herralle ja paastotessaan Pyhä Henki sanoi: 'Erottakaa minulle Barnabas ja Saulus siihen työhön, johon minä olen heidät kutsunut.’</a:t>
            </a:r>
          </a:p>
          <a:p>
            <a:pPr lvl="1"/>
            <a:endParaRPr lang="fi-FI" sz="3000" b="1" i="1" smtClean="0">
              <a:solidFill>
                <a:srgbClr val="C00000"/>
              </a:solidFill>
            </a:endParaRPr>
          </a:p>
          <a:p>
            <a:r>
              <a:rPr lang="fi-FI" sz="3000" b="1" smtClean="0">
                <a:solidFill>
                  <a:srgbClr val="C00000"/>
                </a:solidFill>
              </a:rPr>
              <a:t>Henki johtaa rukoilevaa seurakuntaa päätöksenteossa.</a:t>
            </a:r>
            <a:endParaRPr lang="fi-FI" sz="3200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228600"/>
            <a:ext cx="899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smtClean="0">
                <a:solidFill>
                  <a:srgbClr val="C00000"/>
                </a:solidFill>
              </a:rPr>
              <a:t>4. Herätyksen tulo</a:t>
            </a:r>
          </a:p>
          <a:p>
            <a:endParaRPr lang="fi-FI" sz="3200" b="1" smtClean="0">
              <a:solidFill>
                <a:schemeClr val="tx2"/>
              </a:solidFill>
            </a:endParaRPr>
          </a:p>
          <a:p>
            <a:r>
              <a:rPr lang="fi-FI" sz="3200" b="1" smtClean="0">
                <a:solidFill>
                  <a:schemeClr val="tx2"/>
                </a:solidFill>
              </a:rPr>
              <a:t>Seurakunta yhdistää voimansa ja sydämensä rukoilemaan herätystä seurakuntaan tai  paikkakunnalleen.</a:t>
            </a:r>
            <a:endParaRPr lang="en-US" sz="320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fi-FI" sz="3200" b="1" smtClean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3352800"/>
            <a:ext cx="4724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b="1" u="sng" smtClean="0">
                <a:solidFill>
                  <a:schemeClr val="tx2"/>
                </a:solidFill>
              </a:rPr>
              <a:t>Esimerkki</a:t>
            </a:r>
            <a:r>
              <a:rPr lang="fi-FI" sz="2800" b="1" smtClean="0">
                <a:solidFill>
                  <a:schemeClr val="tx2"/>
                </a:solidFill>
              </a:rPr>
              <a:t>:</a:t>
            </a:r>
          </a:p>
          <a:p>
            <a:r>
              <a:rPr lang="fi-FI" sz="2800" b="1" smtClean="0">
                <a:solidFill>
                  <a:schemeClr val="tx2"/>
                </a:solidFill>
              </a:rPr>
              <a:t>Hebridien saarten herätys Skotlannissa 1949-1952 </a:t>
            </a:r>
          </a:p>
          <a:p>
            <a:r>
              <a:rPr lang="fi-FI" sz="2800" b="1" smtClean="0">
                <a:solidFill>
                  <a:schemeClr val="tx2"/>
                </a:solidFill>
              </a:rPr>
              <a:t>– yksi vuosisadan voimakkaimmista paikallisista herätyksistä Euroopassa</a:t>
            </a:r>
          </a:p>
        </p:txBody>
      </p:sp>
      <p:pic>
        <p:nvPicPr>
          <p:cNvPr id="7" name="Picture 2" descr="C:\Documents and Settings\mirjami\Desktop\Rukousviikko 6-10.9.2010 Korso\Perjantai_yhteiset askeleet hengen maailmassa\BarbhasPC.jpg"/>
          <p:cNvPicPr>
            <a:picLocks noChangeAspect="1" noChangeArrowheads="1"/>
          </p:cNvPicPr>
          <p:nvPr/>
        </p:nvPicPr>
        <p:blipFill>
          <a:blip r:embed="rId2" cstate="print"/>
          <a:srcRect l="2024" r="6905"/>
          <a:stretch>
            <a:fillRect/>
          </a:stretch>
        </p:blipFill>
        <p:spPr bwMode="auto">
          <a:xfrm>
            <a:off x="4724400" y="3124200"/>
            <a:ext cx="4267200" cy="2939627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724400" y="6172200"/>
            <a:ext cx="4143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2000" b="1" smtClean="0">
                <a:solidFill>
                  <a:schemeClr val="tx2"/>
                </a:solidFill>
              </a:rPr>
              <a:t>Herätys alkoi Barvasin seurakunnasta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04800" y="457201"/>
            <a:ext cx="791923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i-FI" sz="2400" b="1" smtClean="0">
                <a:solidFill>
                  <a:srgbClr val="C00000"/>
                </a:solidFill>
              </a:rPr>
              <a:t>Pastori ja 7 henkeä Barvasin seurakunnasta alkoi   määrätietoisesti rukoilla  herätystä.</a:t>
            </a:r>
            <a:r>
              <a:rPr lang="fi-FI" sz="2400" smtClean="0">
                <a:solidFill>
                  <a:srgbClr val="C00000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fi-FI" sz="2400" smtClean="0">
              <a:solidFill>
                <a:srgbClr val="C00000"/>
              </a:solidFill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fi-FI" sz="2400" smtClean="0">
              <a:solidFill>
                <a:srgbClr val="C00000"/>
              </a:solidFill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fi-FI" sz="2400" smtClean="0">
              <a:solidFill>
                <a:srgbClr val="C00000"/>
              </a:solidFill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fi-FI" sz="2400" smtClean="0">
              <a:solidFill>
                <a:srgbClr val="C00000"/>
              </a:solidFill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fi-FI" sz="2400" smtClean="0">
              <a:solidFill>
                <a:srgbClr val="C00000"/>
              </a:solidFill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fi-FI" sz="2400" smtClean="0">
              <a:solidFill>
                <a:srgbClr val="C00000"/>
              </a:solidFill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04800" y="457200"/>
            <a:ext cx="791923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i-FI" sz="2400" b="1" smtClean="0">
                <a:solidFill>
                  <a:srgbClr val="C00000"/>
                </a:solidFill>
              </a:rPr>
              <a:t>Pastori ja 7 henkeä Barvasin seurakunnasta alkoi   määrätietoisesti rukoilla  herätystä.</a:t>
            </a:r>
            <a:r>
              <a:rPr lang="fi-FI" sz="2400" smtClean="0">
                <a:solidFill>
                  <a:srgbClr val="C00000"/>
                </a:solidFill>
              </a:rPr>
              <a:t> </a:t>
            </a:r>
            <a:endParaRPr lang="en-US" sz="2400" smtClean="0">
              <a:solidFill>
                <a:srgbClr val="C0000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fi-FI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u="sng" smtClean="0">
                <a:solidFill>
                  <a:schemeClr val="tx2"/>
                </a:solidFill>
              </a:rPr>
              <a:t>HENKI PUHUI SEURAKUNNALLE:</a:t>
            </a:r>
            <a:r>
              <a:rPr lang="fi-FI" sz="2400" b="1" smtClean="0">
                <a:solidFill>
                  <a:schemeClr val="tx2"/>
                </a:solidFill>
              </a:rPr>
              <a:t>  </a:t>
            </a:r>
            <a:r>
              <a:rPr lang="fi-FI" sz="2400" smtClean="0"/>
              <a:t>J</a:t>
            </a:r>
            <a:r>
              <a:rPr kumimoji="0" lang="fi-FI" sz="240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umala antoi sanan, että Hän pitää liittonsa ja lupaukset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04800" y="457200"/>
            <a:ext cx="791923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i-FI" sz="2400" b="1" smtClean="0">
                <a:solidFill>
                  <a:srgbClr val="C00000"/>
                </a:solidFill>
              </a:rPr>
              <a:t>Pastori ja 7 henkeä Barvasin seurakunnasta alkoi   määrätietoisesti rukoilla  herätystä.</a:t>
            </a:r>
            <a:r>
              <a:rPr lang="fi-FI" sz="2400" smtClean="0">
                <a:solidFill>
                  <a:srgbClr val="C00000"/>
                </a:solidFill>
              </a:rPr>
              <a:t> </a:t>
            </a:r>
            <a:endParaRPr lang="en-US" sz="2400" smtClean="0">
              <a:solidFill>
                <a:srgbClr val="C0000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fi-FI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u="sng" smtClean="0">
                <a:solidFill>
                  <a:schemeClr val="tx2"/>
                </a:solidFill>
              </a:rPr>
              <a:t>HENKI PUHUI SEURAKUNNALLE:</a:t>
            </a:r>
            <a:r>
              <a:rPr lang="fi-FI" sz="2400" b="1" smtClean="0">
                <a:solidFill>
                  <a:schemeClr val="tx2"/>
                </a:solidFill>
              </a:rPr>
              <a:t>  </a:t>
            </a:r>
            <a:r>
              <a:rPr lang="fi-FI" sz="2400" smtClean="0"/>
              <a:t>J</a:t>
            </a:r>
            <a:r>
              <a:rPr kumimoji="0" lang="fi-FI" sz="240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umala antoi sanan, että Hän pitää liittonsa ja lupaukset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smtClean="0">
                <a:solidFill>
                  <a:srgbClr val="C00000"/>
                </a:solidFill>
              </a:rPr>
              <a:t>Seurakunta päätti tehdä oman osuutensa: 5 kuukauden ajan 3 kertaa viikossa yörukouskokouksia.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kumimoji="0" lang="fi-FI" sz="2400" b="1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fi-FI" sz="2400" b="1" smtClean="0">
              <a:solidFill>
                <a:srgbClr val="C00000"/>
              </a:solidFill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kumimoji="0" lang="fi-FI" sz="2400" b="1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fi-FI" sz="2400" b="1" smtClean="0">
              <a:solidFill>
                <a:srgbClr val="C00000"/>
              </a:solidFill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kumimoji="0" lang="fi-FI" sz="2400" b="1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fi-FI" sz="2400" b="1" smtClean="0">
              <a:solidFill>
                <a:srgbClr val="C00000"/>
              </a:solidFill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kumimoji="0" lang="fi-FI" sz="2400" b="1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04800" y="457200"/>
            <a:ext cx="791923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i-FI" sz="2400" b="1" smtClean="0">
                <a:solidFill>
                  <a:srgbClr val="C00000"/>
                </a:solidFill>
              </a:rPr>
              <a:t>Pastori ja 7 henkeä Barvasin seurakunnasta alkoi   määrätietoisesti rukoilla  herätystä.</a:t>
            </a:r>
            <a:r>
              <a:rPr lang="fi-FI" sz="2400" smtClean="0">
                <a:solidFill>
                  <a:srgbClr val="C00000"/>
                </a:solidFill>
              </a:rPr>
              <a:t> </a:t>
            </a:r>
            <a:endParaRPr lang="en-US" sz="2400" smtClean="0">
              <a:solidFill>
                <a:srgbClr val="C0000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fi-FI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u="sng" smtClean="0">
                <a:solidFill>
                  <a:schemeClr val="tx2"/>
                </a:solidFill>
              </a:rPr>
              <a:t>HENKI PUHUI SEURAKUNNALLE:</a:t>
            </a:r>
            <a:r>
              <a:rPr lang="fi-FI" sz="2400" b="1" smtClean="0">
                <a:solidFill>
                  <a:schemeClr val="tx2"/>
                </a:solidFill>
              </a:rPr>
              <a:t>  </a:t>
            </a:r>
            <a:r>
              <a:rPr lang="fi-FI" sz="2400" smtClean="0"/>
              <a:t>J</a:t>
            </a:r>
            <a:r>
              <a:rPr kumimoji="0" lang="fi-FI" sz="240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umala antoi sanan, että Hän pitää liittonsa ja lupaukset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smtClean="0">
                <a:solidFill>
                  <a:srgbClr val="C00000"/>
                </a:solidFill>
              </a:rPr>
              <a:t>Seurakunta päätti tehdä oman osuutensa: 5 kuukauden ajan 3 kertaa viikossa yörukouskokouksia.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fi-FI" sz="2400" b="1" smtClean="0">
              <a:solidFill>
                <a:schemeClr val="tx2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u="sng" smtClean="0">
                <a:solidFill>
                  <a:schemeClr val="tx2"/>
                </a:solidFill>
              </a:rPr>
              <a:t>HENKI PUHUI TAAS SEURAKUNNALLE:</a:t>
            </a:r>
            <a:r>
              <a:rPr lang="fi-FI" sz="2400" b="1" smtClean="0">
                <a:solidFill>
                  <a:schemeClr val="tx2"/>
                </a:solidFill>
              </a:rPr>
              <a:t> </a:t>
            </a:r>
            <a:r>
              <a:rPr lang="fi-FI" sz="2400" smtClean="0">
                <a:solidFill>
                  <a:schemeClr val="tx2"/>
                </a:solidFill>
              </a:rPr>
              <a:t>Parannuksen teko ja voimakas katumusrukous vastauksena Herran sanaan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i-FI" sz="2400" smtClean="0">
              <a:solidFill>
                <a:schemeClr val="tx2"/>
              </a:solidFill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i-FI" sz="2400" smtClean="0">
              <a:solidFill>
                <a:schemeClr val="tx2"/>
              </a:solidFill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04800" y="457200"/>
            <a:ext cx="791923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i-FI" sz="2400" b="1" smtClean="0">
                <a:solidFill>
                  <a:srgbClr val="C00000"/>
                </a:solidFill>
              </a:rPr>
              <a:t>Pastori ja 7 henkeä Barvasin seurakunnasta alkoi   määrätietoisesti rukoilla  herätystä.</a:t>
            </a:r>
            <a:r>
              <a:rPr lang="fi-FI" sz="2400" smtClean="0">
                <a:solidFill>
                  <a:srgbClr val="C00000"/>
                </a:solidFill>
              </a:rPr>
              <a:t> </a:t>
            </a:r>
            <a:endParaRPr lang="en-US" sz="2400" smtClean="0">
              <a:solidFill>
                <a:srgbClr val="C0000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fi-FI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u="sng" smtClean="0">
                <a:solidFill>
                  <a:schemeClr val="tx2"/>
                </a:solidFill>
              </a:rPr>
              <a:t>HENKI PUHUI SEURAKUNNALLE:</a:t>
            </a:r>
            <a:r>
              <a:rPr lang="fi-FI" sz="2400" b="1" smtClean="0">
                <a:solidFill>
                  <a:schemeClr val="tx2"/>
                </a:solidFill>
              </a:rPr>
              <a:t>  </a:t>
            </a:r>
            <a:r>
              <a:rPr lang="fi-FI" sz="2400" smtClean="0"/>
              <a:t>J</a:t>
            </a:r>
            <a:r>
              <a:rPr kumimoji="0" lang="fi-FI" sz="240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umala antoi sanan, että Hän pitää liittonsa ja lupaukset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smtClean="0">
                <a:solidFill>
                  <a:srgbClr val="C00000"/>
                </a:solidFill>
              </a:rPr>
              <a:t>Seurakunta päätti tehdä oman osuutensa: 5 kuukauden ajan 3 kertaa viikossa yörukouskokouksia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fi-FI" sz="2400" b="1" smtClean="0">
              <a:solidFill>
                <a:schemeClr val="tx2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u="sng" smtClean="0">
                <a:solidFill>
                  <a:schemeClr val="tx2"/>
                </a:solidFill>
              </a:rPr>
              <a:t>HENKI PUHUI TAAS SEURAKUNNALLE:</a:t>
            </a:r>
            <a:r>
              <a:rPr lang="fi-FI" sz="2400" b="1" smtClean="0">
                <a:solidFill>
                  <a:schemeClr val="tx2"/>
                </a:solidFill>
              </a:rPr>
              <a:t> </a:t>
            </a:r>
            <a:r>
              <a:rPr lang="fi-FI" sz="2400" smtClean="0">
                <a:solidFill>
                  <a:schemeClr val="tx2"/>
                </a:solidFill>
              </a:rPr>
              <a:t>Parannuksen teko ja voimakas katumusrukous vastauksena Herran sanaan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fi-FI" sz="2400" b="1" smtClean="0">
              <a:solidFill>
                <a:schemeClr val="tx2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smtClean="0">
                <a:solidFill>
                  <a:srgbClr val="C00000"/>
                </a:solidFill>
              </a:rPr>
              <a:t>Läpimurto rukouksessa, herätys alkoi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fi-FI" sz="2400" b="1" smtClean="0">
              <a:solidFill>
                <a:schemeClr val="tx2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i-FI" sz="2400" b="1" smtClean="0">
              <a:solidFill>
                <a:schemeClr val="tx2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i-FI" sz="2400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04800" y="457200"/>
            <a:ext cx="791923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i-FI" sz="2400" b="1" smtClean="0">
                <a:solidFill>
                  <a:srgbClr val="C00000"/>
                </a:solidFill>
              </a:rPr>
              <a:t>Pastori ja 7 henkeä Barvasin seurakunnasta alkoi   määrätietoisesti rukoilla  herätystä.</a:t>
            </a:r>
            <a:r>
              <a:rPr lang="fi-FI" sz="2400" smtClean="0">
                <a:solidFill>
                  <a:srgbClr val="C00000"/>
                </a:solidFill>
              </a:rPr>
              <a:t> </a:t>
            </a:r>
            <a:endParaRPr lang="en-US" sz="2400" smtClean="0">
              <a:solidFill>
                <a:srgbClr val="C0000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fi-FI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u="sng" smtClean="0">
                <a:solidFill>
                  <a:schemeClr val="tx2"/>
                </a:solidFill>
              </a:rPr>
              <a:t>HENKI PUHUI SEURAKUNNALLE:</a:t>
            </a:r>
            <a:r>
              <a:rPr lang="fi-FI" sz="2400" b="1" smtClean="0">
                <a:solidFill>
                  <a:schemeClr val="tx2"/>
                </a:solidFill>
              </a:rPr>
              <a:t>  </a:t>
            </a:r>
            <a:r>
              <a:rPr lang="fi-FI" sz="2400" smtClean="0"/>
              <a:t>J</a:t>
            </a:r>
            <a:r>
              <a:rPr kumimoji="0" lang="fi-FI" sz="240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umala antoi sanan, että Hän pitää liittonsa ja lupaukset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fi-FI" sz="2400" b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smtClean="0">
                <a:solidFill>
                  <a:srgbClr val="C00000"/>
                </a:solidFill>
              </a:rPr>
              <a:t>Seurakunta päätti tehdä oman osuutensa: 5 kuukauden ajan 3 kertaa viikossa yörukouskokouksia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fi-FI" sz="2400" b="1" smtClean="0">
              <a:solidFill>
                <a:schemeClr val="tx2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u="sng" smtClean="0">
                <a:solidFill>
                  <a:schemeClr val="tx2"/>
                </a:solidFill>
              </a:rPr>
              <a:t>HENKI PUHUI TAAS SEURAKUNNALLE:</a:t>
            </a:r>
            <a:r>
              <a:rPr lang="fi-FI" sz="2400" b="1" smtClean="0">
                <a:solidFill>
                  <a:schemeClr val="tx2"/>
                </a:solidFill>
              </a:rPr>
              <a:t> </a:t>
            </a:r>
            <a:r>
              <a:rPr lang="fi-FI" sz="2400" smtClean="0">
                <a:solidFill>
                  <a:schemeClr val="tx2"/>
                </a:solidFill>
              </a:rPr>
              <a:t>Parannuksen teko ja voimakas katumusrukous vastauksena Herran sanaan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fi-FI" sz="2400" b="1" smtClean="0">
              <a:solidFill>
                <a:schemeClr val="tx2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smtClean="0">
                <a:solidFill>
                  <a:srgbClr val="C00000"/>
                </a:solidFill>
              </a:rPr>
              <a:t>Läpimurto rukouksessa, herätys alkoi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fi-FI" sz="2400" b="1" smtClean="0">
              <a:solidFill>
                <a:schemeClr val="tx2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i-FI" sz="2400" b="1" smtClean="0">
                <a:solidFill>
                  <a:schemeClr val="tx2"/>
                </a:solidFill>
              </a:rPr>
              <a:t>Herätys levisi joka kylään ja kaupunkiin ja jatkui kahden vuoden ajan.</a:t>
            </a: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302127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400" b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Seurakunnan rukous oman </a:t>
            </a:r>
          </a:p>
          <a:p>
            <a:pPr algn="ctr"/>
            <a:r>
              <a:rPr lang="fi-FI" sz="4400" b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tilansa puolesta on yhteisen rukouksen vaikein alue</a:t>
            </a:r>
          </a:p>
          <a:p>
            <a:pPr algn="ctr"/>
            <a:endParaRPr lang="fi-FI" sz="4400" b="1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2">
              <a:buFont typeface="Wingdings" pitchFamily="2" charset="2"/>
              <a:buChar char="Ø"/>
            </a:pPr>
            <a:r>
              <a:rPr lang="fi-FI" sz="4000" b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Vaatii itsetutkiskelua</a:t>
            </a:r>
          </a:p>
          <a:p>
            <a:pPr lvl="2">
              <a:buFont typeface="Wingdings" pitchFamily="2" charset="2"/>
              <a:buChar char="Ø"/>
            </a:pPr>
            <a:r>
              <a:rPr lang="fi-FI" sz="4000" b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Vaatii aikaa ja paneutumista asiaan</a:t>
            </a:r>
            <a:endParaRPr lang="fi-FI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76200"/>
            <a:ext cx="89916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400" b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Yhteisen rukouksen tarkoitus:</a:t>
            </a:r>
          </a:p>
          <a:p>
            <a:endParaRPr lang="fi-FI" sz="3600" smtClean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fi-FI" sz="4000" b="1" smtClean="0">
                <a:ln w="1905"/>
                <a:solidFill>
                  <a:schemeClr val="bg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i-FI" sz="3200" b="1" smtClean="0">
                <a:ln w="1905"/>
                <a:solidFill>
                  <a:schemeClr val="bg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Yhteinen ylistys ja kiitos - Seurakunta kunnioittaa Jumalaa</a:t>
            </a:r>
          </a:p>
          <a:p>
            <a:endParaRPr lang="fi-FI" sz="2400" b="1" smtClean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fi-FI" sz="3200" b="1" smtClean="0">
                <a:ln w="1905"/>
                <a:solidFill>
                  <a:schemeClr val="bg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Toisten kuormien kantaminen – Seurakuntalaiset siunaavat toisiaan</a:t>
            </a:r>
          </a:p>
          <a:p>
            <a:pPr>
              <a:buFont typeface="Wingdings" pitchFamily="2" charset="2"/>
              <a:buChar char="Ø"/>
            </a:pPr>
            <a:endParaRPr lang="fi-FI" sz="3200" b="1" smtClean="0">
              <a:ln w="1905"/>
              <a:solidFill>
                <a:schemeClr val="bg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fi-FI" sz="3200" b="1" smtClean="0">
                <a:ln w="1905"/>
                <a:solidFill>
                  <a:schemeClr val="bg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Voiman moninkertaistaminen – Seurakunta kantaa yhteisiä rukousprojekteja</a:t>
            </a:r>
          </a:p>
          <a:p>
            <a:endParaRPr lang="fi-FI" sz="2400" b="1" smtClean="0">
              <a:ln w="1905"/>
              <a:solidFill>
                <a:schemeClr val="bg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fi-FI" sz="3200" b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Yhteiset askelet hengen maailmassa - Seurakunta etsii yhdessä Jumalan tahtoa, tekee parannusta.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158180"/>
            <a:ext cx="85344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200" b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Otetaan yksi asia kerrallaan:</a:t>
            </a:r>
          </a:p>
          <a:p>
            <a:pPr algn="ctr"/>
            <a:endParaRPr lang="fi-FI" sz="4200" b="1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fi-FI" sz="4200" b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Tällaista vakavaa, </a:t>
            </a:r>
          </a:p>
          <a:p>
            <a:pPr algn="ctr"/>
            <a:r>
              <a:rPr lang="fi-FI" sz="4200" b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yhteistä Herran etsimistä </a:t>
            </a:r>
          </a:p>
          <a:p>
            <a:pPr algn="ctr"/>
            <a:r>
              <a:rPr lang="fi-FI" sz="4200" b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ei voi olla kovin monella alueella yhdellä kertaa. </a:t>
            </a:r>
          </a:p>
          <a:p>
            <a:pPr algn="ctr"/>
            <a:endParaRPr lang="fi-FI" sz="4400" b="1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fi-FI" sz="3600" b="1" smtClean="0">
              <a:solidFill>
                <a:schemeClr val="tx2"/>
              </a:solidFill>
            </a:endParaRPr>
          </a:p>
          <a:p>
            <a:pPr lvl="2"/>
            <a:endParaRPr lang="fi-FI" sz="3600" b="1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914400"/>
            <a:ext cx="89916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400" b="1" smtClean="0">
                <a:solidFill>
                  <a:srgbClr val="C00000"/>
                </a:solidFill>
              </a:rPr>
              <a:t>Yhteinen rukous seurakunnan puolesta nivoutuu aina </a:t>
            </a:r>
          </a:p>
          <a:p>
            <a:pPr algn="ctr"/>
            <a:r>
              <a:rPr lang="fi-FI" sz="4400" b="1" smtClean="0">
                <a:solidFill>
                  <a:srgbClr val="C00000"/>
                </a:solidFill>
              </a:rPr>
              <a:t>seurakunnan kaikkeen opetukseen ja toimintaan.</a:t>
            </a:r>
          </a:p>
          <a:p>
            <a:pPr algn="ctr"/>
            <a:endParaRPr lang="fi-FI" sz="4400" b="1" smtClean="0">
              <a:solidFill>
                <a:srgbClr val="FF0000"/>
              </a:solidFill>
            </a:endParaRPr>
          </a:p>
          <a:p>
            <a:pPr algn="ctr"/>
            <a:r>
              <a:rPr lang="fi-FI" sz="4400" b="1" smtClean="0">
                <a:solidFill>
                  <a:srgbClr val="002060"/>
                </a:solidFill>
              </a:rPr>
              <a:t>Toiminta heijastuu rukoukseen</a:t>
            </a:r>
          </a:p>
          <a:p>
            <a:pPr algn="ctr"/>
            <a:r>
              <a:rPr lang="fi-FI" sz="4400" b="1" smtClean="0">
                <a:solidFill>
                  <a:srgbClr val="002060"/>
                </a:solidFill>
              </a:rPr>
              <a:t>ja rukous toimintaan.</a:t>
            </a:r>
            <a:r>
              <a:rPr lang="fi-FI" sz="4400" b="1" smtClean="0"/>
              <a:t> </a:t>
            </a:r>
            <a:endParaRPr lang="en-US" sz="4400" smtClean="0"/>
          </a:p>
          <a:p>
            <a:pPr algn="ctr"/>
            <a:r>
              <a:rPr lang="fi-FI" sz="4400" b="1" smtClean="0"/>
              <a:t/>
            </a:r>
            <a:br>
              <a:rPr lang="fi-FI" sz="4400" b="1" smtClean="0"/>
            </a:br>
            <a:endParaRPr lang="fi-FI" sz="4400" b="1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endParaRPr lang="fi-FI" sz="3600" b="1" smtClean="0">
              <a:solidFill>
                <a:schemeClr val="tx2"/>
              </a:solidFill>
            </a:endParaRPr>
          </a:p>
          <a:p>
            <a:pPr lvl="2"/>
            <a:endParaRPr lang="fi-FI" sz="3600" b="1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2590800"/>
            <a:ext cx="807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400" b="1" smtClean="0">
                <a:solidFill>
                  <a:srgbClr val="C00000"/>
                </a:solidFill>
              </a:rPr>
              <a:t>Lisää materiaalia rukouksesta:</a:t>
            </a:r>
          </a:p>
          <a:p>
            <a:pPr algn="ctr"/>
            <a:r>
              <a:rPr lang="fi-FI" sz="6000" b="1" smtClean="0">
                <a:solidFill>
                  <a:srgbClr val="002060"/>
                </a:solidFill>
              </a:rPr>
              <a:t>www.rukous.net</a:t>
            </a:r>
            <a:endParaRPr lang="fi-FI" sz="3600" b="1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3600" b="1">
              <a:solidFill>
                <a:schemeClr val="tx2"/>
              </a:solidFill>
            </a:endParaRPr>
          </a:p>
        </p:txBody>
      </p:sp>
      <p:pic>
        <p:nvPicPr>
          <p:cNvPr id="1026" name="Picture 2" descr="E:\1data\RUKOUSNET UUSI\images\logo_39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2514600" cy="12350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753606"/>
            <a:ext cx="89916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4400" b="1" smtClean="0">
              <a:solidFill>
                <a:srgbClr val="C00000"/>
              </a:solidFill>
            </a:endParaRPr>
          </a:p>
          <a:p>
            <a:pPr algn="ctr"/>
            <a:r>
              <a:rPr lang="fi-FI" sz="4400" b="1" u="sng" smtClean="0">
                <a:solidFill>
                  <a:srgbClr val="C00000"/>
                </a:solidFill>
              </a:rPr>
              <a:t>Rukousaiheena tänään:</a:t>
            </a:r>
          </a:p>
          <a:p>
            <a:pPr algn="ctr"/>
            <a:endParaRPr lang="fi-FI" sz="4400" b="1" smtClean="0">
              <a:solidFill>
                <a:srgbClr val="FF0000"/>
              </a:solidFill>
            </a:endParaRPr>
          </a:p>
          <a:p>
            <a:pPr algn="ctr"/>
            <a:r>
              <a:rPr lang="fi-FI" sz="6600" b="1" smtClean="0">
                <a:solidFill>
                  <a:srgbClr val="002060"/>
                </a:solidFill>
              </a:rPr>
              <a:t>Että Henki puhuisi </a:t>
            </a:r>
          </a:p>
          <a:p>
            <a:pPr algn="ctr"/>
            <a:r>
              <a:rPr lang="fi-FI" sz="6600" b="1" smtClean="0">
                <a:solidFill>
                  <a:srgbClr val="002060"/>
                </a:solidFill>
              </a:rPr>
              <a:t>seurakunnallemme</a:t>
            </a:r>
            <a:r>
              <a:rPr lang="fi-FI" sz="4400" b="1" smtClean="0">
                <a:solidFill>
                  <a:srgbClr val="002060"/>
                </a:solidFill>
              </a:rPr>
              <a:t/>
            </a:r>
            <a:br>
              <a:rPr lang="fi-FI" sz="4400" b="1" smtClean="0">
                <a:solidFill>
                  <a:srgbClr val="002060"/>
                </a:solidFill>
              </a:rPr>
            </a:br>
            <a:r>
              <a:rPr lang="fi-FI" sz="4400" b="1" smtClean="0"/>
              <a:t/>
            </a:r>
            <a:br>
              <a:rPr lang="fi-FI" sz="4400" b="1" smtClean="0"/>
            </a:br>
            <a:endParaRPr lang="fi-FI" sz="4400" b="1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endParaRPr lang="fi-FI" sz="3600" b="1" smtClean="0">
              <a:solidFill>
                <a:schemeClr val="tx2"/>
              </a:solidFill>
            </a:endParaRPr>
          </a:p>
          <a:p>
            <a:pPr lvl="2"/>
            <a:endParaRPr lang="fi-FI" sz="3600" b="1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228600"/>
            <a:ext cx="89916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400" b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Seurakunta rukoilee oman hengellisen tilansa puolesta</a:t>
            </a:r>
          </a:p>
          <a:p>
            <a:endParaRPr lang="fi-FI" sz="3600" smtClean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en-US" sz="2800" smtClean="0"/>
          </a:p>
          <a:p>
            <a:pPr>
              <a:buFont typeface="Wingdings" pitchFamily="2" charset="2"/>
              <a:buChar char="Ø"/>
            </a:pPr>
            <a:r>
              <a:rPr lang="fi-FI" sz="2800" b="1" smtClean="0">
                <a:solidFill>
                  <a:schemeClr val="tx2"/>
                </a:solidFill>
              </a:rPr>
              <a:t>Yhdessä rukoillen ja Sanaa tutkien </a:t>
            </a:r>
            <a:r>
              <a:rPr lang="fi-FI" sz="2800" b="1" u="sng" smtClean="0">
                <a:solidFill>
                  <a:schemeClr val="tx2"/>
                </a:solidFill>
              </a:rPr>
              <a:t>seurakunta tunnistaa asiat, joissa sen tulee ottaa askeleita eteenpäin.</a:t>
            </a:r>
            <a:endParaRPr lang="en-US" sz="2800" u="sng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endParaRPr lang="fi-FI" sz="2800" b="1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i-FI" sz="2800" b="1" smtClean="0">
                <a:solidFill>
                  <a:schemeClr val="tx2"/>
                </a:solidFill>
              </a:rPr>
              <a:t>Yhdessä rukoillen</a:t>
            </a:r>
            <a:r>
              <a:rPr lang="fi-FI" sz="2800" b="1" u="sng" smtClean="0">
                <a:solidFill>
                  <a:schemeClr val="tx2"/>
                </a:solidFill>
              </a:rPr>
              <a:t> seurakunta tekee ratkaisuja, jotka vaikuttavat sen  hengelliseen elämään ja toimintaan.</a:t>
            </a:r>
            <a:endParaRPr lang="en-US" sz="2800" u="sng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endParaRPr lang="fi-FI" sz="2800" b="1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i-FI" sz="2800" b="1" smtClean="0">
                <a:solidFill>
                  <a:schemeClr val="tx2"/>
                </a:solidFill>
              </a:rPr>
              <a:t>Yhdessä rukoillen </a:t>
            </a:r>
            <a:r>
              <a:rPr lang="fi-FI" sz="2800" b="1" u="sng" smtClean="0">
                <a:solidFill>
                  <a:schemeClr val="tx2"/>
                </a:solidFill>
              </a:rPr>
              <a:t>seurakunta kulkee kohti asetettuja päämääriä.</a:t>
            </a:r>
            <a:endParaRPr lang="en-US" sz="2800" smtClean="0">
              <a:solidFill>
                <a:schemeClr val="tx2"/>
              </a:solidFill>
            </a:endParaRPr>
          </a:p>
          <a:p>
            <a:endParaRPr lang="en-US" sz="2800" smtClean="0"/>
          </a:p>
          <a:p>
            <a:pPr marL="514350" indent="-514350"/>
            <a:endParaRPr lang="en-US" sz="2800" smtClean="0">
              <a:solidFill>
                <a:srgbClr val="C00000"/>
              </a:solidFill>
            </a:endParaRPr>
          </a:p>
          <a:p>
            <a:endParaRPr lang="fi-FI" sz="2800" b="1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228600"/>
            <a:ext cx="89916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400" b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Miten tunnistamme seurakunnan tilaa koskevan rukousaiheen?</a:t>
            </a:r>
          </a:p>
          <a:p>
            <a:endParaRPr lang="fi-FI" sz="3600" smtClean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fi-FI" sz="3600" b="1" smtClean="0">
                <a:solidFill>
                  <a:schemeClr val="tx2"/>
                </a:solidFill>
              </a:rPr>
              <a:t>Esittämällä kysymyksen: </a:t>
            </a:r>
          </a:p>
          <a:p>
            <a:endParaRPr lang="fi-FI" sz="3600" b="1" smtClean="0">
              <a:solidFill>
                <a:schemeClr val="tx2"/>
              </a:solidFill>
            </a:endParaRPr>
          </a:p>
          <a:p>
            <a:pPr algn="ctr"/>
            <a:r>
              <a:rPr lang="fi-FI" sz="36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"Jos Henki nyt puhuisi seurakunnallemme niin kuin Ilmestyskirjan alkuluvuissa, </a:t>
            </a:r>
          </a:p>
          <a:p>
            <a:pPr algn="ctr"/>
            <a:r>
              <a:rPr lang="fi-FI" sz="36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missä asioissa Hän haluaisi </a:t>
            </a:r>
          </a:p>
          <a:p>
            <a:pPr algn="ctr"/>
            <a:r>
              <a:rPr lang="fi-FI" sz="36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meidän erityisesti etsivän Herraa?”</a:t>
            </a:r>
            <a:endParaRPr lang="fi-FI" sz="3200" b="1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i-FI" sz="3200" b="1" smtClean="0">
              <a:solidFill>
                <a:schemeClr val="tx2"/>
              </a:solidFill>
            </a:endParaRPr>
          </a:p>
          <a:p>
            <a:endParaRPr lang="fi-FI" sz="3600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228600"/>
            <a:ext cx="89916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”Jolla on korva, se kuulkoon, </a:t>
            </a:r>
          </a:p>
          <a:p>
            <a:pPr algn="ctr"/>
            <a:r>
              <a:rPr lang="fi-FI" sz="3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mitä Henki seurakunnille sanoo.”</a:t>
            </a:r>
            <a:endParaRPr lang="en-US" sz="3600" b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i-FI" sz="2800" b="1" i="1" smtClean="0"/>
          </a:p>
          <a:p>
            <a:r>
              <a:rPr lang="fi-FI" sz="2800" b="1" i="1" smtClean="0">
                <a:solidFill>
                  <a:schemeClr val="tx2"/>
                </a:solidFill>
              </a:rPr>
              <a:t>Ilm. 2: 1-5: </a:t>
            </a:r>
            <a:r>
              <a:rPr lang="fi-FI" sz="2800" smtClean="0">
                <a:solidFill>
                  <a:schemeClr val="tx2"/>
                </a:solidFill>
              </a:rPr>
              <a:t>Efeson seurakunnan enkelille kirjoita: Minä tiedän sinun tekosi ja vaivannäkösi ja kärsivällisyytesi, ja ettet voi sietää pahoja /ihmisiä/; sinä olet koetellut niitä, jotka sanovat itseänsä apostoleiksi, eivätkä ole, ja olet havainnut heidät valehtelijoiksi;  ja sinulla on kärsivällisyyttä, ja paljon sinä olet saanut kantaa minun nimeni tähden, etkä ole uupunut. </a:t>
            </a:r>
            <a:r>
              <a:rPr lang="fi-FI" sz="2800" b="1" smtClean="0">
                <a:solidFill>
                  <a:schemeClr val="tx2"/>
                </a:solidFill>
              </a:rPr>
              <a:t>Mutta se minulla on sinua vastaan, että olet hylännyt ensimmäisen rakkautesi.  Muista siis, mistä olet langennut, ja tee parannus, ja tee niitä ensimmäisiä tekoja.</a:t>
            </a:r>
          </a:p>
          <a:p>
            <a:endParaRPr lang="fi-FI" sz="2800" b="1" smtClean="0">
              <a:solidFill>
                <a:schemeClr val="tx2"/>
              </a:solidFill>
            </a:endParaRPr>
          </a:p>
          <a:p>
            <a:r>
              <a:rPr lang="fi-FI" sz="2800" b="1" smtClean="0">
                <a:solidFill>
                  <a:srgbClr val="C00000"/>
                </a:solidFill>
              </a:rPr>
              <a:t>Henki puhui seurakunnalle Jumala-suhteen uudistuksesta.</a:t>
            </a:r>
            <a:endParaRPr lang="en-US" sz="280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522268"/>
            <a:ext cx="82296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b="1" smtClean="0">
                <a:solidFill>
                  <a:schemeClr val="tx2"/>
                </a:solidFill>
              </a:rPr>
              <a:t>Asiat, joista Henki meille puhuu, </a:t>
            </a:r>
          </a:p>
          <a:p>
            <a:pPr algn="ctr"/>
            <a:r>
              <a:rPr lang="fi-FI" sz="4000" b="1" smtClean="0">
                <a:solidFill>
                  <a:schemeClr val="tx2"/>
                </a:solidFill>
              </a:rPr>
              <a:t>ovat niitä, joiden vuoksi </a:t>
            </a:r>
          </a:p>
          <a:p>
            <a:pPr algn="ctr"/>
            <a:r>
              <a:rPr lang="fi-FI" sz="4000" b="1" smtClean="0">
                <a:solidFill>
                  <a:schemeClr val="tx2"/>
                </a:solidFill>
              </a:rPr>
              <a:t>haluamme </a:t>
            </a:r>
            <a:r>
              <a:rPr lang="fi-FI" sz="4000" b="1" u="sng" smtClean="0">
                <a:solidFill>
                  <a:schemeClr val="tx2"/>
                </a:solidFill>
              </a:rPr>
              <a:t>kokoontua seurakuntana rukoukseen yhdestä sydämestä odottamaan Herraa</a:t>
            </a:r>
            <a:r>
              <a:rPr lang="fi-FI" sz="4000" b="1" smtClean="0">
                <a:solidFill>
                  <a:schemeClr val="tx2"/>
                </a:solidFill>
              </a:rPr>
              <a:t>.</a:t>
            </a:r>
          </a:p>
          <a:p>
            <a:endParaRPr lang="fi-FI" sz="4400" b="1" smtClean="0">
              <a:solidFill>
                <a:schemeClr val="tx2"/>
              </a:solidFill>
            </a:endParaRPr>
          </a:p>
          <a:p>
            <a:pPr algn="ctr"/>
            <a:r>
              <a:rPr lang="fi-FI" sz="4400" b="1" smtClean="0">
                <a:solidFill>
                  <a:srgbClr val="C00000"/>
                </a:solidFill>
              </a:rPr>
              <a:t>Näissä asioissa haluamme ottaa yhteisiä askeleita hengen maailmassa.</a:t>
            </a:r>
            <a:endParaRPr lang="en-US" sz="440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228600"/>
            <a:ext cx="89916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200" b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Esimerkkejä seurakunnan tilaa </a:t>
            </a:r>
          </a:p>
          <a:p>
            <a:pPr algn="ctr"/>
            <a:r>
              <a:rPr lang="fi-FI" sz="4200" b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koskevista rukousaiheista:</a:t>
            </a:r>
            <a:r>
              <a:rPr lang="fi-FI" sz="4200" b="1" smtClean="0"/>
              <a:t> </a:t>
            </a:r>
          </a:p>
          <a:p>
            <a:endParaRPr lang="en-US" sz="320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sz="3200" b="1" smtClean="0">
                <a:solidFill>
                  <a:schemeClr val="tx2"/>
                </a:solidFill>
              </a:rPr>
              <a:t>Seurakunnan hengellinen kasvu ja eheytyminen</a:t>
            </a:r>
          </a:p>
          <a:p>
            <a:pPr marL="514350" indent="-514350">
              <a:buFont typeface="+mj-lt"/>
              <a:buAutoNum type="arabicPeriod"/>
            </a:pPr>
            <a:endParaRPr lang="fi-FI" sz="3200" b="1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sz="3200" b="1" smtClean="0">
                <a:solidFill>
                  <a:schemeClr val="tx2"/>
                </a:solidFill>
              </a:rPr>
              <a:t>Seurakunta etsii Jumalan tahtoa ja näkyä</a:t>
            </a:r>
          </a:p>
          <a:p>
            <a:pPr marL="514350" indent="-514350">
              <a:buFont typeface="+mj-lt"/>
              <a:buAutoNum type="arabicPeriod"/>
            </a:pPr>
            <a:endParaRPr lang="fi-FI" sz="3200" b="1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sz="3200" b="1" smtClean="0">
                <a:solidFill>
                  <a:schemeClr val="tx2"/>
                </a:solidFill>
              </a:rPr>
              <a:t>Yhteiset ratkaisut, jotka vaikuttavat seurakunnan hengelliseen suuntaan </a:t>
            </a:r>
          </a:p>
          <a:p>
            <a:pPr marL="514350" indent="-514350">
              <a:buFont typeface="+mj-lt"/>
              <a:buAutoNum type="arabicPeriod"/>
            </a:pPr>
            <a:endParaRPr lang="fi-FI" sz="3200" b="1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sz="3200" b="1" smtClean="0">
                <a:solidFill>
                  <a:schemeClr val="tx2"/>
                </a:solidFill>
              </a:rPr>
              <a:t>Herätyksen tulo</a:t>
            </a:r>
            <a:endParaRPr lang="fi-FI" sz="3200" b="1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228600"/>
            <a:ext cx="89916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sz="3200" b="1" smtClean="0">
                <a:solidFill>
                  <a:srgbClr val="C00000"/>
                </a:solidFill>
              </a:rPr>
              <a:t> Seurakunnan hengellinen kasvu ja eheytyminen</a:t>
            </a:r>
          </a:p>
          <a:p>
            <a:endParaRPr lang="fi-FI" sz="2800" b="1" smtClean="0"/>
          </a:p>
          <a:p>
            <a:r>
              <a:rPr lang="fi-FI" sz="2800" b="1" smtClean="0">
                <a:solidFill>
                  <a:srgbClr val="C00000"/>
                </a:solidFill>
              </a:rPr>
              <a:t>Tähän sisältyy mm: </a:t>
            </a:r>
          </a:p>
          <a:p>
            <a:endParaRPr lang="fi-FI" sz="2800" b="1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i-FI" sz="2800" b="1" smtClean="0">
                <a:solidFill>
                  <a:schemeClr val="tx2"/>
                </a:solidFill>
              </a:rPr>
              <a:t> </a:t>
            </a:r>
            <a:r>
              <a:rPr lang="fi-FI" sz="2800" smtClean="0">
                <a:solidFill>
                  <a:schemeClr val="tx2"/>
                </a:solidFill>
              </a:rPr>
              <a:t>Parannuksenteko, laiminlyöntien korjaaminen</a:t>
            </a:r>
            <a:endParaRPr lang="en-US" sz="280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i-FI" sz="2800" smtClean="0"/>
              <a:t> </a:t>
            </a:r>
            <a:r>
              <a:rPr lang="fi-FI" sz="2800" smtClean="0">
                <a:solidFill>
                  <a:srgbClr val="C00000"/>
                </a:solidFill>
              </a:rPr>
              <a:t>Suunnan ja toimintatapojen tarkistaminen, jos on tarpeen</a:t>
            </a:r>
            <a:endParaRPr lang="en-US" sz="280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i-FI" sz="2800" smtClean="0"/>
              <a:t> </a:t>
            </a:r>
            <a:r>
              <a:rPr lang="fi-FI" sz="2800" smtClean="0">
                <a:solidFill>
                  <a:schemeClr val="tx2"/>
                </a:solidFill>
              </a:rPr>
              <a:t>Rukousherätys</a:t>
            </a:r>
            <a:endParaRPr lang="en-US" sz="280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i-FI" sz="2800" smtClean="0">
                <a:solidFill>
                  <a:srgbClr val="C00000"/>
                </a:solidFill>
              </a:rPr>
              <a:t> Ensimmäinen rakkaus: jumalasuhteen uudistuminen</a:t>
            </a:r>
            <a:endParaRPr lang="en-US" sz="280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i-FI" sz="2800" smtClean="0">
                <a:solidFill>
                  <a:schemeClr val="tx2"/>
                </a:solidFill>
              </a:rPr>
              <a:t> Hätä sieluista, näky evankelioinnista</a:t>
            </a:r>
            <a:endParaRPr lang="en-US" sz="280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i-FI" sz="2800" smtClean="0">
                <a:solidFill>
                  <a:srgbClr val="C00000"/>
                </a:solidFill>
              </a:rPr>
              <a:t> Uskovien keskinäinen yhteys </a:t>
            </a:r>
            <a:endParaRPr lang="en-US" sz="280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i-FI" sz="2800" smtClean="0">
                <a:solidFill>
                  <a:schemeClr val="tx2"/>
                </a:solidFill>
              </a:rPr>
              <a:t> Uskovien henkilökohtainen vapautuminen ja eheytyminen</a:t>
            </a:r>
            <a:endParaRPr lang="en-US" sz="280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i-FI" sz="2800" smtClean="0">
                <a:solidFill>
                  <a:srgbClr val="C00000"/>
                </a:solidFill>
              </a:rPr>
              <a:t> Seurakunnan sananjulistus – profeetallisuus, systemaattisuus, tiedon ja innoituksen tasapaino</a:t>
            </a:r>
            <a:endParaRPr lang="en-US" sz="280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i-FI" sz="2800" smtClean="0"/>
              <a:t> </a:t>
            </a:r>
            <a:r>
              <a:rPr lang="fi-FI" sz="2800" smtClean="0">
                <a:solidFill>
                  <a:schemeClr val="tx2"/>
                </a:solidFill>
              </a:rPr>
              <a:t>Jäsenten aktiivisuus, uusien vastuunkantajien löytäminen</a:t>
            </a:r>
            <a:endParaRPr lang="en-US" sz="280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i-FI" sz="2800" smtClean="0">
                <a:solidFill>
                  <a:srgbClr val="C00000"/>
                </a:solidFill>
              </a:rPr>
              <a:t> Oikeat asenteet ja motiivit toiminnassa</a:t>
            </a:r>
            <a:endParaRPr lang="fi-FI" sz="3200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228600"/>
            <a:ext cx="899160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fi-FI" sz="3200" b="1" smtClean="0">
                <a:solidFill>
                  <a:srgbClr val="C00000"/>
                </a:solidFill>
              </a:rPr>
              <a:t>2. Seurakunta etsii Jumalan tahtoa ja näkyä</a:t>
            </a:r>
          </a:p>
          <a:p>
            <a:endParaRPr lang="fi-FI" sz="2800" b="1" smtClean="0"/>
          </a:p>
          <a:p>
            <a:r>
              <a:rPr lang="fi-FI" sz="3000" b="1" smtClean="0">
                <a:solidFill>
                  <a:schemeClr val="tx2"/>
                </a:solidFill>
              </a:rPr>
              <a:t>Kun yhteinen näky on löydetty, sitä pidetään seurakunnassa ja sen rukouksessa jatkuvasti esillä.</a:t>
            </a:r>
            <a:endParaRPr lang="en-US" sz="3000" smtClean="0">
              <a:solidFill>
                <a:schemeClr val="tx2"/>
              </a:solidFill>
            </a:endParaRPr>
          </a:p>
          <a:p>
            <a:pPr algn="ctr"/>
            <a:r>
              <a:rPr lang="fi-FI" sz="3200" b="1" smtClean="0"/>
              <a:t>________</a:t>
            </a:r>
          </a:p>
          <a:p>
            <a:pPr algn="ctr"/>
            <a:r>
              <a:rPr lang="fi-FI" sz="3200" b="1" smtClean="0"/>
              <a:t/>
            </a:r>
            <a:br>
              <a:rPr lang="fi-FI" sz="3200" b="1" smtClean="0"/>
            </a:br>
            <a:r>
              <a:rPr lang="fi-FI" sz="3000" b="1" smtClean="0">
                <a:solidFill>
                  <a:srgbClr val="C00000"/>
                </a:solidFill>
              </a:rPr>
              <a:t>ALKUSEURAKUNTA OLISI VOINUT</a:t>
            </a:r>
          </a:p>
          <a:p>
            <a:pPr algn="ctr"/>
            <a:r>
              <a:rPr lang="fi-FI" sz="3000" b="1" smtClean="0">
                <a:solidFill>
                  <a:srgbClr val="C00000"/>
                </a:solidFill>
              </a:rPr>
              <a:t>KIRJOITTAA NÄYKSEEN: </a:t>
            </a:r>
          </a:p>
          <a:p>
            <a:pPr algn="ctr"/>
            <a:r>
              <a:rPr lang="fi-FI" sz="3200" b="1" smtClean="0">
                <a:solidFill>
                  <a:srgbClr val="C00000"/>
                </a:solidFill>
              </a:rPr>
              <a:t>”Olemme Jumalan Sanaan perustuva seurakunta, joka haluaa rohkeasti ja vastustusta pelkäämättä levittää todistusta Jeesuksen Kristuksen ylösnousemuksesta ja julistaa täyttä evankeliumia ja viedä sen Jerusalemista aina maan ääriin saakka.”</a:t>
            </a:r>
            <a:endParaRPr lang="en-US" sz="3200" b="1" smtClean="0">
              <a:solidFill>
                <a:srgbClr val="C00000"/>
              </a:solidFill>
            </a:endParaRPr>
          </a:p>
          <a:p>
            <a:r>
              <a:rPr lang="fi-FI" sz="3200" smtClean="0"/>
              <a:t> </a:t>
            </a:r>
            <a:endParaRPr lang="en-US" sz="3200" smtClean="0"/>
          </a:p>
          <a:p>
            <a:pPr algn="ctr"/>
            <a:endParaRPr lang="fi-FI" sz="3200" b="1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fi-FI" sz="3200" b="1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fi-FI" sz="3200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1609</TotalTime>
  <Words>822</Words>
  <Application>Microsoft Office PowerPoint</Application>
  <PresentationFormat>On-screen Show (4:3)</PresentationFormat>
  <Paragraphs>186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Mirjami</dc:creator>
  <cp:lastModifiedBy>Mirjami</cp:lastModifiedBy>
  <cp:revision>258</cp:revision>
  <dcterms:created xsi:type="dcterms:W3CDTF">2010-05-10T08:45:47Z</dcterms:created>
  <dcterms:modified xsi:type="dcterms:W3CDTF">2018-02-02T16:44:21Z</dcterms:modified>
</cp:coreProperties>
</file>