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8" r:id="rId2"/>
    <p:sldId id="256" r:id="rId3"/>
    <p:sldId id="261" r:id="rId4"/>
    <p:sldId id="260" r:id="rId5"/>
    <p:sldId id="266" r:id="rId6"/>
    <p:sldId id="287" r:id="rId7"/>
    <p:sldId id="259" r:id="rId8"/>
    <p:sldId id="267" r:id="rId9"/>
    <p:sldId id="257" r:id="rId10"/>
    <p:sldId id="258" r:id="rId11"/>
    <p:sldId id="288" r:id="rId12"/>
    <p:sldId id="265" r:id="rId13"/>
    <p:sldId id="263" r:id="rId14"/>
    <p:sldId id="262" r:id="rId15"/>
    <p:sldId id="272" r:id="rId16"/>
    <p:sldId id="320" r:id="rId17"/>
    <p:sldId id="299" r:id="rId18"/>
    <p:sldId id="315" r:id="rId19"/>
    <p:sldId id="300" r:id="rId20"/>
    <p:sldId id="297" r:id="rId21"/>
    <p:sldId id="291" r:id="rId22"/>
    <p:sldId id="292" r:id="rId23"/>
    <p:sldId id="273" r:id="rId24"/>
    <p:sldId id="307" r:id="rId25"/>
    <p:sldId id="322" r:id="rId26"/>
    <p:sldId id="319" r:id="rId27"/>
    <p:sldId id="32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270"/>
    <a:srgbClr val="5068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28" autoAdjust="0"/>
  </p:normalViewPr>
  <p:slideViewPr>
    <p:cSldViewPr>
      <p:cViewPr varScale="1">
        <p:scale>
          <a:sx n="67" d="100"/>
          <a:sy n="67" d="100"/>
        </p:scale>
        <p:origin x="-864" y="-102"/>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53FD4-7983-4924-AE56-551064B48060}" type="datetimeFigureOut">
              <a:rPr lang="en-US" smtClean="0"/>
              <a:pPr/>
              <a:t>4/30/2011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74129D-D83B-4B76-94A0-8DB2C4287E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74129D-D83B-4B76-94A0-8DB2C4287E2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74129D-D83B-4B76-94A0-8DB2C4287E29}"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7D950-41CA-415F-BFD1-F20254A97569}" type="datetimeFigureOut">
              <a:rPr lang="en-US" smtClean="0"/>
              <a:pPr/>
              <a:t>4/30/2011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1D68-7E5F-4F00-AE66-9697A774E2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7D950-41CA-415F-BFD1-F20254A97569}" type="datetimeFigureOut">
              <a:rPr lang="en-US" smtClean="0"/>
              <a:pPr/>
              <a:t>4/30/2011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1D68-7E5F-4F00-AE66-9697A774E2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7D950-41CA-415F-BFD1-F20254A97569}" type="datetimeFigureOut">
              <a:rPr lang="en-US" smtClean="0"/>
              <a:pPr/>
              <a:t>4/30/2011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1D68-7E5F-4F00-AE66-9697A774E2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7D950-41CA-415F-BFD1-F20254A97569}" type="datetimeFigureOut">
              <a:rPr lang="en-US" smtClean="0"/>
              <a:pPr/>
              <a:t>4/30/2011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1D68-7E5F-4F00-AE66-9697A774E2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7D950-41CA-415F-BFD1-F20254A97569}" type="datetimeFigureOut">
              <a:rPr lang="en-US" smtClean="0"/>
              <a:pPr/>
              <a:t>4/30/2011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11D68-7E5F-4F00-AE66-9697A774E2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7D950-41CA-415F-BFD1-F20254A97569}" type="datetimeFigureOut">
              <a:rPr lang="en-US" smtClean="0"/>
              <a:pPr/>
              <a:t>4/30/2011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11D68-7E5F-4F00-AE66-9697A774E2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7D950-41CA-415F-BFD1-F20254A97569}" type="datetimeFigureOut">
              <a:rPr lang="en-US" smtClean="0"/>
              <a:pPr/>
              <a:t>4/30/2011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11D68-7E5F-4F00-AE66-9697A774E2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7D950-41CA-415F-BFD1-F20254A97569}" type="datetimeFigureOut">
              <a:rPr lang="en-US" smtClean="0"/>
              <a:pPr/>
              <a:t>4/30/2011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11D68-7E5F-4F00-AE66-9697A774E2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7D950-41CA-415F-BFD1-F20254A97569}" type="datetimeFigureOut">
              <a:rPr lang="en-US" smtClean="0"/>
              <a:pPr/>
              <a:t>4/30/2011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11D68-7E5F-4F00-AE66-9697A774E2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7D950-41CA-415F-BFD1-F20254A97569}" type="datetimeFigureOut">
              <a:rPr lang="en-US" smtClean="0"/>
              <a:pPr/>
              <a:t>4/30/2011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11D68-7E5F-4F00-AE66-9697A774E2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7D950-41CA-415F-BFD1-F20254A97569}" type="datetimeFigureOut">
              <a:rPr lang="en-US" smtClean="0"/>
              <a:pPr/>
              <a:t>4/30/2011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11D68-7E5F-4F00-AE66-9697A774E2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7D950-41CA-415F-BFD1-F20254A97569}" type="datetimeFigureOut">
              <a:rPr lang="en-US" smtClean="0"/>
              <a:pPr/>
              <a:t>4/30/2011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11D68-7E5F-4F00-AE66-9697A774E2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458200" cy="1477328"/>
          </a:xfrm>
          <a:prstGeom prst="rect">
            <a:avLst/>
          </a:prstGeom>
          <a:noFill/>
        </p:spPr>
        <p:txBody>
          <a:bodyPr wrap="square" rtlCol="0">
            <a:spAutoFit/>
          </a:bodyPr>
          <a:lstStyle/>
          <a:p>
            <a:pPr algn="ctr"/>
            <a:r>
              <a:rPr lang="fi-FI" sz="5400" b="1" smtClean="0">
                <a:solidFill>
                  <a:schemeClr val="bg2">
                    <a:lumMod val="25000"/>
                  </a:schemeClr>
                </a:solidFill>
                <a:latin typeface="Antique Olive" pitchFamily="34" charset="0"/>
              </a:rPr>
              <a:t>RUKOUS JA PAASTO</a:t>
            </a:r>
            <a:endParaRPr lang="fi-FI" sz="5400">
              <a:solidFill>
                <a:schemeClr val="bg2">
                  <a:lumMod val="25000"/>
                </a:schemeClr>
              </a:solidFill>
              <a:latin typeface="Antique Olive" pitchFamily="34" charset="0"/>
            </a:endParaRPr>
          </a:p>
          <a:p>
            <a:endParaRPr lang="fi-FI" smtClean="0"/>
          </a:p>
          <a:p>
            <a:endParaRPr lang="fi-FI"/>
          </a:p>
        </p:txBody>
      </p:sp>
      <p:pic>
        <p:nvPicPr>
          <p:cNvPr id="1026" name="Picture 2" descr="C:\Documents and Settings\mirjami\Desktop\PAASTOESITYS\LOGO JA JULISTE\paastojuliste.jpg"/>
          <p:cNvPicPr>
            <a:picLocks noChangeAspect="1" noChangeArrowheads="1"/>
          </p:cNvPicPr>
          <p:nvPr/>
        </p:nvPicPr>
        <p:blipFill>
          <a:blip r:embed="rId3" cstate="print"/>
          <a:srcRect/>
          <a:stretch>
            <a:fillRect/>
          </a:stretch>
        </p:blipFill>
        <p:spPr bwMode="auto">
          <a:xfrm>
            <a:off x="2133600" y="1295400"/>
            <a:ext cx="4851992" cy="4648200"/>
          </a:xfrm>
          <a:prstGeom prst="rect">
            <a:avLst/>
          </a:prstGeom>
          <a:noFill/>
        </p:spPr>
      </p:pic>
      <p:sp>
        <p:nvSpPr>
          <p:cNvPr id="5" name="Rectangle 4"/>
          <p:cNvSpPr/>
          <p:nvPr/>
        </p:nvSpPr>
        <p:spPr>
          <a:xfrm>
            <a:off x="4038600" y="5943600"/>
            <a:ext cx="1616148" cy="646331"/>
          </a:xfrm>
          <a:prstGeom prst="rect">
            <a:avLst/>
          </a:prstGeom>
        </p:spPr>
        <p:txBody>
          <a:bodyPr wrap="none">
            <a:spAutoFit/>
          </a:bodyPr>
          <a:lstStyle/>
          <a:p>
            <a:r>
              <a:rPr lang="fi-FI" sz="3600" b="1" smtClean="0">
                <a:solidFill>
                  <a:schemeClr val="bg2">
                    <a:lumMod val="25000"/>
                  </a:schemeClr>
                </a:solidFill>
                <a:latin typeface="Antique Olive" pitchFamily="34" charset="0"/>
              </a:rPr>
              <a:t>OSA 1</a:t>
            </a:r>
            <a:endParaRPr lang="en-US"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smtClean="0">
              <a:solidFill>
                <a:srgbClr val="4F2270"/>
              </a:solidFill>
            </a:endParaRPr>
          </a:p>
        </p:txBody>
      </p:sp>
      <p:sp>
        <p:nvSpPr>
          <p:cNvPr id="4" name="TextBox 3"/>
          <p:cNvSpPr txBox="1"/>
          <p:nvPr/>
        </p:nvSpPr>
        <p:spPr>
          <a:xfrm>
            <a:off x="152400" y="152400"/>
            <a:ext cx="5334000" cy="3416320"/>
          </a:xfrm>
          <a:prstGeom prst="rect">
            <a:avLst/>
          </a:prstGeom>
          <a:noFill/>
        </p:spPr>
        <p:txBody>
          <a:bodyPr wrap="square" rtlCol="0">
            <a:spAutoFit/>
          </a:bodyPr>
          <a:lstStyle/>
          <a:p>
            <a:r>
              <a:rPr lang="fi-FI" sz="3000" b="1" smtClean="0">
                <a:solidFill>
                  <a:srgbClr val="4F2270"/>
                </a:solidFill>
              </a:rPr>
              <a:t>1906 Azusa-kadun herätys: </a:t>
            </a:r>
          </a:p>
          <a:p>
            <a:r>
              <a:rPr lang="fi-FI" sz="3000" b="1" smtClean="0">
                <a:solidFill>
                  <a:srgbClr val="4F2270"/>
                </a:solidFill>
              </a:rPr>
              <a:t>Nykyajan helluntailiike alkoi </a:t>
            </a:r>
          </a:p>
          <a:p>
            <a:r>
              <a:rPr lang="fi-FI" sz="3000" b="1" smtClean="0">
                <a:solidFill>
                  <a:srgbClr val="4F2270"/>
                </a:solidFill>
              </a:rPr>
              <a:t>Los Angelesista Kaliforniasta</a:t>
            </a:r>
            <a:endParaRPr lang="en-US" sz="3000" smtClean="0">
              <a:solidFill>
                <a:srgbClr val="4F2270"/>
              </a:solidFill>
            </a:endParaRPr>
          </a:p>
          <a:p>
            <a:endParaRPr lang="fi-FI" sz="2400" smtClean="0">
              <a:solidFill>
                <a:srgbClr val="4F2270"/>
              </a:solidFill>
            </a:endParaRPr>
          </a:p>
          <a:p>
            <a:r>
              <a:rPr lang="fi-FI" sz="2800" b="1" smtClean="0">
                <a:solidFill>
                  <a:srgbClr val="506850"/>
                </a:solidFill>
              </a:rPr>
              <a:t>Walesin herätys innoitti ihmisiä rukoilemaan. 10 päivän paaston jälkeen tuli Hengen vuodatus. </a:t>
            </a:r>
          </a:p>
          <a:p>
            <a:endParaRPr lang="fi-FI"/>
          </a:p>
        </p:txBody>
      </p:sp>
      <p:pic>
        <p:nvPicPr>
          <p:cNvPr id="1028" name="Picture 4" descr="C:\Documents and Settings\mirjami\Desktop\PAASTOESITYS\Azusa Building.jpg"/>
          <p:cNvPicPr>
            <a:picLocks noChangeAspect="1" noChangeArrowheads="1"/>
          </p:cNvPicPr>
          <p:nvPr/>
        </p:nvPicPr>
        <p:blipFill>
          <a:blip r:embed="rId2" cstate="print"/>
          <a:srcRect r="8929"/>
          <a:stretch>
            <a:fillRect/>
          </a:stretch>
        </p:blipFill>
        <p:spPr bwMode="auto">
          <a:xfrm>
            <a:off x="5562600" y="304800"/>
            <a:ext cx="3429000" cy="2667000"/>
          </a:xfrm>
          <a:prstGeom prst="roundRect">
            <a:avLst/>
          </a:prstGeom>
          <a:ln>
            <a:noFill/>
          </a:ln>
          <a:effectLst>
            <a:outerShdw blurRad="292100" dist="139700" dir="2700000" algn="tl" rotWithShape="0">
              <a:srgbClr val="333333">
                <a:alpha val="65000"/>
              </a:srgbClr>
            </a:outerShdw>
          </a:effectLst>
        </p:spPr>
      </p:pic>
      <p:pic>
        <p:nvPicPr>
          <p:cNvPr id="4098" name="Picture 2" descr="C:\Documents and Settings\mirjami\Desktop\PAASTOESITYS\bartleman.jpg"/>
          <p:cNvPicPr>
            <a:picLocks noChangeAspect="1" noChangeArrowheads="1"/>
          </p:cNvPicPr>
          <p:nvPr/>
        </p:nvPicPr>
        <p:blipFill>
          <a:blip r:embed="rId3" cstate="print"/>
          <a:srcRect l="8108" t="3575" b="26712"/>
          <a:stretch>
            <a:fillRect/>
          </a:stretch>
        </p:blipFill>
        <p:spPr bwMode="auto">
          <a:xfrm>
            <a:off x="304800" y="3429000"/>
            <a:ext cx="2192215" cy="2514600"/>
          </a:xfrm>
          <a:prstGeom prst="roundRect">
            <a:avLst/>
          </a:prstGeom>
          <a:ln>
            <a:noFill/>
          </a:ln>
          <a:effectLst>
            <a:outerShdw blurRad="292100" dist="139700" dir="2700000" algn="tl" rotWithShape="0">
              <a:srgbClr val="333333">
                <a:alpha val="65000"/>
              </a:srgbClr>
            </a:outerShdw>
          </a:effectLst>
        </p:spPr>
      </p:pic>
      <p:pic>
        <p:nvPicPr>
          <p:cNvPr id="4099" name="Picture 3" descr="C:\Documents and Settings\mirjami\Desktop\PAASTOESITYS\William_seymour.png"/>
          <p:cNvPicPr>
            <a:picLocks noChangeAspect="1" noChangeArrowheads="1"/>
          </p:cNvPicPr>
          <p:nvPr/>
        </p:nvPicPr>
        <p:blipFill>
          <a:blip r:embed="rId4" cstate="print"/>
          <a:srcRect l="18729" t="2472" r="29051" b="40900"/>
          <a:stretch>
            <a:fillRect/>
          </a:stretch>
        </p:blipFill>
        <p:spPr bwMode="auto">
          <a:xfrm>
            <a:off x="3048000" y="3429000"/>
            <a:ext cx="2292724" cy="2514600"/>
          </a:xfrm>
          <a:prstGeom prst="roundRect">
            <a:avLst/>
          </a:prstGeom>
          <a:ln>
            <a:noFill/>
          </a:ln>
          <a:effectLst>
            <a:outerShdw blurRad="292100" dist="139700" dir="2700000" algn="tl" rotWithShape="0">
              <a:srgbClr val="333333">
                <a:alpha val="65000"/>
              </a:srgbClr>
            </a:outerShdw>
          </a:effectLst>
        </p:spPr>
      </p:pic>
      <p:pic>
        <p:nvPicPr>
          <p:cNvPr id="1026" name="Picture 2" descr="C:\Documents and Settings\mirjami\Desktop\joseph_smale.jpeg"/>
          <p:cNvPicPr>
            <a:picLocks noChangeAspect="1" noChangeArrowheads="1"/>
          </p:cNvPicPr>
          <p:nvPr/>
        </p:nvPicPr>
        <p:blipFill>
          <a:blip r:embed="rId5" cstate="print"/>
          <a:srcRect b="19079"/>
          <a:stretch>
            <a:fillRect/>
          </a:stretch>
        </p:blipFill>
        <p:spPr bwMode="auto">
          <a:xfrm>
            <a:off x="6172200" y="3505200"/>
            <a:ext cx="2289717" cy="2514600"/>
          </a:xfrm>
          <a:prstGeom prst="roundRect">
            <a:avLst/>
          </a:prstGeom>
          <a:ln>
            <a:noFill/>
          </a:ln>
          <a:effectLst>
            <a:outerShdw blurRad="292100" dist="139700" dir="2700000" algn="tl" rotWithShape="0">
              <a:srgbClr val="333333">
                <a:alpha val="65000"/>
              </a:srgbClr>
            </a:outerShdw>
          </a:effectLst>
        </p:spPr>
      </p:pic>
      <p:sp>
        <p:nvSpPr>
          <p:cNvPr id="9" name="Rectangle 8"/>
          <p:cNvSpPr/>
          <p:nvPr/>
        </p:nvSpPr>
        <p:spPr>
          <a:xfrm>
            <a:off x="76200" y="6028492"/>
            <a:ext cx="2819400" cy="677108"/>
          </a:xfrm>
          <a:prstGeom prst="rect">
            <a:avLst/>
          </a:prstGeom>
        </p:spPr>
        <p:txBody>
          <a:bodyPr wrap="square">
            <a:spAutoFit/>
          </a:bodyPr>
          <a:lstStyle/>
          <a:p>
            <a:pPr algn="ctr"/>
            <a:r>
              <a:rPr lang="fi-FI" sz="1900" b="1" smtClean="0">
                <a:solidFill>
                  <a:srgbClr val="506850"/>
                </a:solidFill>
              </a:rPr>
              <a:t>Frank Bartleman rukoili</a:t>
            </a:r>
          </a:p>
          <a:p>
            <a:pPr algn="ctr"/>
            <a:r>
              <a:rPr lang="fi-FI" sz="1900" b="1" smtClean="0">
                <a:solidFill>
                  <a:srgbClr val="506850"/>
                </a:solidFill>
              </a:rPr>
              <a:t> ja paastosi vuosia</a:t>
            </a:r>
            <a:endParaRPr lang="en-US" sz="1900"/>
          </a:p>
        </p:txBody>
      </p:sp>
      <p:sp>
        <p:nvSpPr>
          <p:cNvPr id="10" name="Rectangle 9"/>
          <p:cNvSpPr/>
          <p:nvPr/>
        </p:nvSpPr>
        <p:spPr>
          <a:xfrm>
            <a:off x="2667000" y="6019800"/>
            <a:ext cx="2971800" cy="677108"/>
          </a:xfrm>
          <a:prstGeom prst="rect">
            <a:avLst/>
          </a:prstGeom>
        </p:spPr>
        <p:txBody>
          <a:bodyPr wrap="square">
            <a:spAutoFit/>
          </a:bodyPr>
          <a:lstStyle/>
          <a:p>
            <a:pPr algn="ctr"/>
            <a:r>
              <a:rPr lang="fi-FI" sz="1900" b="1" smtClean="0">
                <a:solidFill>
                  <a:srgbClr val="506850"/>
                </a:solidFill>
                <a:cs typeface="Arial" pitchFamily="34" charset="0"/>
              </a:rPr>
              <a:t>William Seymour,  harvi-</a:t>
            </a:r>
          </a:p>
          <a:p>
            <a:pPr algn="ctr"/>
            <a:r>
              <a:rPr lang="fi-FI" sz="1900" b="1" smtClean="0">
                <a:solidFill>
                  <a:srgbClr val="506850"/>
                </a:solidFill>
                <a:cs typeface="Arial" pitchFamily="34" charset="0"/>
              </a:rPr>
              <a:t>nainen rukouksen mies</a:t>
            </a:r>
            <a:endParaRPr lang="en-US" sz="1900">
              <a:cs typeface="Arial" pitchFamily="34" charset="0"/>
            </a:endParaRPr>
          </a:p>
        </p:txBody>
      </p:sp>
      <p:sp>
        <p:nvSpPr>
          <p:cNvPr id="12" name="TextBox 11"/>
          <p:cNvSpPr txBox="1"/>
          <p:nvPr/>
        </p:nvSpPr>
        <p:spPr>
          <a:xfrm>
            <a:off x="5943600" y="6019800"/>
            <a:ext cx="2895600" cy="707886"/>
          </a:xfrm>
          <a:prstGeom prst="rect">
            <a:avLst/>
          </a:prstGeom>
          <a:noFill/>
        </p:spPr>
        <p:txBody>
          <a:bodyPr wrap="square" rtlCol="0">
            <a:spAutoFit/>
          </a:bodyPr>
          <a:lstStyle/>
          <a:p>
            <a:pPr algn="ctr"/>
            <a:r>
              <a:rPr lang="fi-FI" sz="2000" b="1" smtClean="0">
                <a:solidFill>
                  <a:srgbClr val="506850"/>
                </a:solidFill>
                <a:cs typeface="Arial" pitchFamily="34" charset="0"/>
              </a:rPr>
              <a:t>Joseph Smale aloitti rukouskokoukset</a:t>
            </a:r>
            <a:endParaRPr lang="en-US" sz="2000" b="1">
              <a:solidFill>
                <a:srgbClr val="506850"/>
              </a:solidFill>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304800"/>
            <a:ext cx="5638800" cy="6278642"/>
          </a:xfrm>
          <a:prstGeom prst="rect">
            <a:avLst/>
          </a:prstGeom>
          <a:noFill/>
        </p:spPr>
        <p:txBody>
          <a:bodyPr wrap="square" rtlCol="0">
            <a:spAutoFit/>
          </a:bodyPr>
          <a:lstStyle/>
          <a:p>
            <a:r>
              <a:rPr lang="fi-FI" sz="3200" b="1" smtClean="0">
                <a:solidFill>
                  <a:srgbClr val="4F2270"/>
                </a:solidFill>
              </a:rPr>
              <a:t>1900-luvulla Korean </a:t>
            </a:r>
          </a:p>
          <a:p>
            <a:r>
              <a:rPr lang="fi-FI" sz="3200" b="1" smtClean="0">
                <a:solidFill>
                  <a:srgbClr val="4F2270"/>
                </a:solidFill>
              </a:rPr>
              <a:t>herätyksen vaiheet</a:t>
            </a:r>
          </a:p>
          <a:p>
            <a:endParaRPr lang="fi-FI" sz="3000" smtClean="0">
              <a:solidFill>
                <a:srgbClr val="4F2270"/>
              </a:solidFill>
            </a:endParaRPr>
          </a:p>
          <a:p>
            <a:r>
              <a:rPr lang="fi-FI" sz="2800" b="1" smtClean="0">
                <a:solidFill>
                  <a:srgbClr val="506850"/>
                </a:solidFill>
              </a:rPr>
              <a:t>Walesin herätys vaikutti aina Koreassa asti rukousta.  1907 muutamassa kuukaudessa tuli uskoon 30000.</a:t>
            </a:r>
          </a:p>
          <a:p>
            <a:endParaRPr lang="fi-FI" sz="2800" b="1" smtClean="0">
              <a:solidFill>
                <a:srgbClr val="506850"/>
              </a:solidFill>
            </a:endParaRPr>
          </a:p>
          <a:p>
            <a:r>
              <a:rPr lang="fi-FI" sz="2800" b="1" smtClean="0">
                <a:solidFill>
                  <a:srgbClr val="506850"/>
                </a:solidFill>
              </a:rPr>
              <a:t>II maailmansodan aikana valtavan kokoisia rukouskokouksia.</a:t>
            </a:r>
          </a:p>
          <a:p>
            <a:endParaRPr lang="fi-FI" sz="2800" b="1" smtClean="0">
              <a:solidFill>
                <a:srgbClr val="506850"/>
              </a:solidFill>
            </a:endParaRPr>
          </a:p>
          <a:p>
            <a:r>
              <a:rPr lang="fi-FI" sz="2800" b="1" smtClean="0">
                <a:solidFill>
                  <a:srgbClr val="506850"/>
                </a:solidFill>
              </a:rPr>
              <a:t>Rukous ja paasto olleet olennainen osa Korean seurakuntien elämää tähän päivään asti.</a:t>
            </a:r>
            <a:endParaRPr lang="fi-FI" sz="2800"/>
          </a:p>
        </p:txBody>
      </p:sp>
      <p:pic>
        <p:nvPicPr>
          <p:cNvPr id="1026" name="Picture 2" descr="C:\Documents and Settings\mirjami\Desktop\PAASTOESITYS\seo51.jpg"/>
          <p:cNvPicPr>
            <a:picLocks noChangeAspect="1" noChangeArrowheads="1"/>
          </p:cNvPicPr>
          <p:nvPr/>
        </p:nvPicPr>
        <p:blipFill>
          <a:blip r:embed="rId2" cstate="print"/>
          <a:srcRect t="7143"/>
          <a:stretch>
            <a:fillRect/>
          </a:stretch>
        </p:blipFill>
        <p:spPr bwMode="auto">
          <a:xfrm>
            <a:off x="5638800" y="76200"/>
            <a:ext cx="3450120" cy="2133600"/>
          </a:xfrm>
          <a:prstGeom prst="roundRect">
            <a:avLst/>
          </a:prstGeom>
          <a:ln>
            <a:noFill/>
          </a:ln>
          <a:effectLst>
            <a:outerShdw blurRad="292100" dist="139700" dir="2700000" algn="tl" rotWithShape="0">
              <a:srgbClr val="333333">
                <a:alpha val="65000"/>
              </a:srgbClr>
            </a:outerShdw>
          </a:effectLst>
        </p:spPr>
      </p:pic>
      <p:pic>
        <p:nvPicPr>
          <p:cNvPr id="2" name="Picture 4" descr="C:\Documents and Settings\mirjami\Desktop\PAASTOESITYS\cho1.jpg"/>
          <p:cNvPicPr>
            <a:picLocks noChangeAspect="1" noChangeArrowheads="1"/>
          </p:cNvPicPr>
          <p:nvPr/>
        </p:nvPicPr>
        <p:blipFill>
          <a:blip r:embed="rId3" cstate="print">
            <a:lum bright="-10000"/>
          </a:blip>
          <a:srcRect t="3447" r="1859" b="6658"/>
          <a:stretch>
            <a:fillRect/>
          </a:stretch>
        </p:blipFill>
        <p:spPr bwMode="auto">
          <a:xfrm>
            <a:off x="5714999" y="2286000"/>
            <a:ext cx="3345055" cy="2057400"/>
          </a:xfrm>
          <a:prstGeom prst="round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562600" y="4395787"/>
            <a:ext cx="3505200" cy="2354491"/>
          </a:xfrm>
          <a:prstGeom prst="rect">
            <a:avLst/>
          </a:prstGeom>
          <a:noFill/>
        </p:spPr>
        <p:txBody>
          <a:bodyPr wrap="square" rtlCol="0">
            <a:spAutoFit/>
          </a:bodyPr>
          <a:lstStyle/>
          <a:p>
            <a:pPr algn="ctr"/>
            <a:r>
              <a:rPr lang="en-US" sz="2100" b="1" smtClean="0">
                <a:solidFill>
                  <a:srgbClr val="4F2270"/>
                </a:solidFill>
              </a:rPr>
              <a:t>David Yonggi Cho, 800 000 jäsenen srk:n pastori: </a:t>
            </a:r>
          </a:p>
          <a:p>
            <a:pPr algn="ctr"/>
            <a:r>
              <a:rPr lang="en-US" sz="2100" b="1" smtClean="0">
                <a:solidFill>
                  <a:srgbClr val="4F2270"/>
                </a:solidFill>
              </a:rPr>
              <a:t>“Opetan uusia uskovia paastoamaan 3 päivää. Kun he tottuvat siihen, he voivat paastota 7 päivää, sitten 10,  jotkut </a:t>
            </a:r>
            <a:r>
              <a:rPr lang="en-US" sz="2100" b="1" smtClean="0">
                <a:solidFill>
                  <a:srgbClr val="4F2270"/>
                </a:solidFill>
              </a:rPr>
              <a:t>pitempäänkin</a:t>
            </a:r>
            <a:r>
              <a:rPr lang="en-US" sz="2100" b="1" smtClean="0">
                <a:solidFill>
                  <a:srgbClr val="4F2270"/>
                </a:solidFill>
              </a:rPr>
              <a:t>.”</a:t>
            </a:r>
            <a:endParaRPr lang="en-US" sz="2100" b="1">
              <a:solidFill>
                <a:srgbClr val="4F227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228600"/>
            <a:ext cx="5410200" cy="4924425"/>
          </a:xfrm>
          <a:prstGeom prst="rect">
            <a:avLst/>
          </a:prstGeom>
          <a:noFill/>
        </p:spPr>
        <p:txBody>
          <a:bodyPr wrap="square" rtlCol="0">
            <a:spAutoFit/>
          </a:bodyPr>
          <a:lstStyle/>
          <a:p>
            <a:r>
              <a:rPr lang="fi-FI" sz="3200" b="1" smtClean="0">
                <a:solidFill>
                  <a:srgbClr val="4F2270"/>
                </a:solidFill>
              </a:rPr>
              <a:t>1986 alkaen UGANDA</a:t>
            </a:r>
          </a:p>
          <a:p>
            <a:endParaRPr lang="fi-FI" sz="3000" smtClean="0">
              <a:solidFill>
                <a:srgbClr val="4F2270"/>
              </a:solidFill>
            </a:endParaRPr>
          </a:p>
          <a:p>
            <a:r>
              <a:rPr lang="fi-FI" sz="2800" b="1" smtClean="0">
                <a:solidFill>
                  <a:srgbClr val="506850"/>
                </a:solidFill>
              </a:rPr>
              <a:t>Hirmuhallitsijoiden jälkeen AIDSin lyömässä maassa alkoi valtava rukous- ja paastoherätys.</a:t>
            </a:r>
          </a:p>
          <a:p>
            <a:endParaRPr lang="fi-FI" sz="2800" b="1" smtClean="0">
              <a:solidFill>
                <a:srgbClr val="4F2270"/>
              </a:solidFill>
            </a:endParaRPr>
          </a:p>
          <a:p>
            <a:r>
              <a:rPr lang="fi-FI" sz="2800" b="1" smtClean="0">
                <a:solidFill>
                  <a:srgbClr val="4F2270"/>
                </a:solidFill>
              </a:rPr>
              <a:t>Sadat paastosivat </a:t>
            </a:r>
          </a:p>
          <a:p>
            <a:r>
              <a:rPr lang="fi-FI" sz="2800" b="1" smtClean="0">
                <a:solidFill>
                  <a:srgbClr val="4F2270"/>
                </a:solidFill>
              </a:rPr>
              <a:t>kymmeniä päiviä. </a:t>
            </a:r>
          </a:p>
          <a:p>
            <a:endParaRPr lang="fi-FI" sz="2800" b="1" smtClean="0">
              <a:solidFill>
                <a:srgbClr val="4F2270"/>
              </a:solidFill>
            </a:endParaRPr>
          </a:p>
          <a:p>
            <a:r>
              <a:rPr lang="fi-FI" sz="2800" b="1" smtClean="0">
                <a:solidFill>
                  <a:srgbClr val="4F2270"/>
                </a:solidFill>
              </a:rPr>
              <a:t>Vaikutti koko maan hengelliseen ja yhteiskunnalliseen tilanteeseen.</a:t>
            </a:r>
            <a:endParaRPr lang="fi-FI" sz="2800"/>
          </a:p>
        </p:txBody>
      </p:sp>
      <p:pic>
        <p:nvPicPr>
          <p:cNvPr id="7170" name="Picture 2" descr="C:\Documents and Settings\mirjami\Desktop\PAASTOESITYS\uganda 1.jpg"/>
          <p:cNvPicPr>
            <a:picLocks noChangeAspect="1" noChangeArrowheads="1"/>
          </p:cNvPicPr>
          <p:nvPr/>
        </p:nvPicPr>
        <p:blipFill>
          <a:blip r:embed="rId2" cstate="print"/>
          <a:srcRect r="12851"/>
          <a:stretch>
            <a:fillRect/>
          </a:stretch>
        </p:blipFill>
        <p:spPr bwMode="auto">
          <a:xfrm>
            <a:off x="5638800" y="228600"/>
            <a:ext cx="3352800" cy="2562225"/>
          </a:xfrm>
          <a:prstGeom prst="roundRect">
            <a:avLst/>
          </a:prstGeom>
          <a:ln>
            <a:noFill/>
          </a:ln>
          <a:effectLst>
            <a:outerShdw blurRad="292100" dist="139700" dir="2700000" algn="tl" rotWithShape="0">
              <a:srgbClr val="333333">
                <a:alpha val="65000"/>
              </a:srgbClr>
            </a:outerShdw>
          </a:effectLst>
        </p:spPr>
      </p:pic>
      <p:pic>
        <p:nvPicPr>
          <p:cNvPr id="2050" name="Picture 2" descr="C:\Documents and Settings\mirjami\Desktop\PAASTOESITYS\uganda-church-praise.jpg"/>
          <p:cNvPicPr>
            <a:picLocks noChangeAspect="1" noChangeArrowheads="1"/>
          </p:cNvPicPr>
          <p:nvPr/>
        </p:nvPicPr>
        <p:blipFill>
          <a:blip r:embed="rId3" cstate="print"/>
          <a:srcRect r="29508"/>
          <a:stretch>
            <a:fillRect/>
          </a:stretch>
        </p:blipFill>
        <p:spPr bwMode="auto">
          <a:xfrm>
            <a:off x="5638800" y="3276600"/>
            <a:ext cx="3276600" cy="3028143"/>
          </a:xfrm>
          <a:prstGeom prst="round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0" y="533400"/>
            <a:ext cx="4572000" cy="5909310"/>
          </a:xfrm>
          <a:prstGeom prst="rect">
            <a:avLst/>
          </a:prstGeom>
        </p:spPr>
        <p:txBody>
          <a:bodyPr wrap="square">
            <a:spAutoFit/>
          </a:bodyPr>
          <a:lstStyle/>
          <a:p>
            <a:r>
              <a:rPr lang="en-US" sz="3000" b="1" smtClean="0">
                <a:solidFill>
                  <a:srgbClr val="4F2270"/>
                </a:solidFill>
              </a:rPr>
              <a:t>Raamatun henkilöt paastosivat:</a:t>
            </a:r>
            <a:r>
              <a:rPr lang="en-US" sz="3000" smtClean="0">
                <a:solidFill>
                  <a:srgbClr val="4F2270"/>
                </a:solidFill>
              </a:rPr>
              <a:t/>
            </a:r>
            <a:br>
              <a:rPr lang="en-US" sz="3000" smtClean="0">
                <a:solidFill>
                  <a:srgbClr val="4F2270"/>
                </a:solidFill>
              </a:rPr>
            </a:br>
            <a:endParaRPr lang="en-US" sz="3000" smtClean="0">
              <a:solidFill>
                <a:srgbClr val="4F2270"/>
              </a:solidFill>
            </a:endParaRPr>
          </a:p>
          <a:p>
            <a:r>
              <a:rPr lang="fi-FI" sz="3000" b="1" smtClean="0">
                <a:solidFill>
                  <a:srgbClr val="506850"/>
                </a:solidFill>
              </a:rPr>
              <a:t>Jeesus</a:t>
            </a:r>
            <a:br>
              <a:rPr lang="fi-FI" sz="3000" b="1" smtClean="0">
                <a:solidFill>
                  <a:srgbClr val="506850"/>
                </a:solidFill>
              </a:rPr>
            </a:br>
            <a:r>
              <a:rPr lang="fi-FI" sz="3000" b="1" smtClean="0">
                <a:solidFill>
                  <a:srgbClr val="506850"/>
                </a:solidFill>
              </a:rPr>
              <a:t>Mooses</a:t>
            </a:r>
            <a:br>
              <a:rPr lang="fi-FI" sz="3000" b="1" smtClean="0">
                <a:solidFill>
                  <a:srgbClr val="506850"/>
                </a:solidFill>
              </a:rPr>
            </a:br>
            <a:r>
              <a:rPr lang="fi-FI" sz="3000" b="1" smtClean="0">
                <a:solidFill>
                  <a:srgbClr val="506850"/>
                </a:solidFill>
              </a:rPr>
              <a:t>Elia</a:t>
            </a:r>
          </a:p>
          <a:p>
            <a:r>
              <a:rPr lang="fi-FI" sz="3000" b="1" smtClean="0">
                <a:solidFill>
                  <a:srgbClr val="506850"/>
                </a:solidFill>
              </a:rPr>
              <a:t>Daniel</a:t>
            </a:r>
          </a:p>
          <a:p>
            <a:r>
              <a:rPr lang="fi-FI" sz="3000" b="1" smtClean="0">
                <a:solidFill>
                  <a:srgbClr val="506850"/>
                </a:solidFill>
              </a:rPr>
              <a:t>Esra</a:t>
            </a:r>
          </a:p>
          <a:p>
            <a:r>
              <a:rPr lang="fi-FI" sz="3000" b="1" smtClean="0">
                <a:solidFill>
                  <a:srgbClr val="506850"/>
                </a:solidFill>
              </a:rPr>
              <a:t>Nehemia</a:t>
            </a:r>
          </a:p>
          <a:p>
            <a:r>
              <a:rPr lang="fi-FI" sz="3000" b="1" smtClean="0">
                <a:solidFill>
                  <a:srgbClr val="506850"/>
                </a:solidFill>
              </a:rPr>
              <a:t>Ester</a:t>
            </a:r>
          </a:p>
          <a:p>
            <a:r>
              <a:rPr lang="fi-FI" sz="3000" b="1" smtClean="0">
                <a:solidFill>
                  <a:srgbClr val="506850"/>
                </a:solidFill>
              </a:rPr>
              <a:t>Paavali</a:t>
            </a:r>
            <a:br>
              <a:rPr lang="fi-FI" sz="3000" b="1" smtClean="0">
                <a:solidFill>
                  <a:srgbClr val="506850"/>
                </a:solidFill>
              </a:rPr>
            </a:br>
            <a:r>
              <a:rPr lang="fi-FI" sz="3000" b="1" smtClean="0">
                <a:solidFill>
                  <a:srgbClr val="506850"/>
                </a:solidFill>
              </a:rPr>
              <a:t>Antiokian uskovat</a:t>
            </a:r>
            <a:endParaRPr lang="en-US" sz="3000" b="1" smtClean="0">
              <a:solidFill>
                <a:srgbClr val="506850"/>
              </a:solidFill>
            </a:endParaRPr>
          </a:p>
          <a:p>
            <a:endParaRPr lang="en-US" smtClean="0"/>
          </a:p>
        </p:txBody>
      </p:sp>
      <p:pic>
        <p:nvPicPr>
          <p:cNvPr id="6146" name="Picture 2" descr="C:\Documents and Settings\mirjami\Desktop\PAASTOESITYS\Jesus in wilderness.jpg"/>
          <p:cNvPicPr>
            <a:picLocks noChangeAspect="1" noChangeArrowheads="1"/>
          </p:cNvPicPr>
          <p:nvPr/>
        </p:nvPicPr>
        <p:blipFill>
          <a:blip r:embed="rId2" cstate="print"/>
          <a:srcRect l="16444" t="1942" r="11497" b="2913"/>
          <a:stretch>
            <a:fillRect/>
          </a:stretch>
        </p:blipFill>
        <p:spPr bwMode="auto">
          <a:xfrm>
            <a:off x="5638800" y="533400"/>
            <a:ext cx="3352800" cy="3886200"/>
          </a:xfrm>
          <a:prstGeom prst="roundRect">
            <a:avLst/>
          </a:prstGeom>
          <a:ln>
            <a:noFill/>
          </a:ln>
          <a:effectLst>
            <a:outerShdw blurRad="292100" dist="139700" dir="2700000" algn="tl" rotWithShape="0">
              <a:srgbClr val="333333">
                <a:alpha val="65000"/>
              </a:srgbClr>
            </a:outerShdw>
          </a:effectLst>
        </p:spPr>
      </p:pic>
      <p:sp>
        <p:nvSpPr>
          <p:cNvPr id="5" name="Rectangle 4"/>
          <p:cNvSpPr/>
          <p:nvPr/>
        </p:nvSpPr>
        <p:spPr>
          <a:xfrm>
            <a:off x="5715000" y="4648200"/>
            <a:ext cx="3276600" cy="1754326"/>
          </a:xfrm>
          <a:prstGeom prst="rect">
            <a:avLst/>
          </a:prstGeom>
        </p:spPr>
        <p:txBody>
          <a:bodyPr wrap="square">
            <a:spAutoFit/>
          </a:bodyPr>
          <a:lstStyle/>
          <a:p>
            <a:pPr algn="ctr"/>
            <a:r>
              <a:rPr lang="fi-FI" sz="3000" b="1" smtClean="0">
                <a:solidFill>
                  <a:srgbClr val="4F2270"/>
                </a:solidFill>
              </a:rPr>
              <a:t>Jeesus paastosi erämaassa 40 vuorokautta</a:t>
            </a:r>
            <a:endParaRPr lang="en-US" sz="3000" b="1" smtClean="0">
              <a:solidFill>
                <a:srgbClr val="4F2270"/>
              </a:solidFill>
            </a:endParaRP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MIRJAMIN KONE\IVANOV\RUKOUSOPETUSTA ja -PUHEITA\2011-05 RUKOUS JA PAASTO\FIERY TEXT slide.jpg"/>
          <p:cNvPicPr>
            <a:picLocks noChangeAspect="1" noChangeArrowheads="1"/>
          </p:cNvPicPr>
          <p:nvPr/>
        </p:nvPicPr>
        <p:blipFill>
          <a:blip r:embed="rId2" cstate="print"/>
          <a:srcRect/>
          <a:stretch>
            <a:fillRect/>
          </a:stretch>
        </p:blipFill>
        <p:spPr bwMode="auto">
          <a:xfrm>
            <a:off x="0" y="128918"/>
            <a:ext cx="9144000" cy="627188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5000" y="0"/>
            <a:ext cx="34290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5029200"/>
            <a:ext cx="5334000" cy="1754326"/>
          </a:xfrm>
          <a:prstGeom prst="rect">
            <a:avLst/>
          </a:prstGeom>
        </p:spPr>
        <p:txBody>
          <a:bodyPr wrap="square">
            <a:spAutoFit/>
          </a:bodyPr>
          <a:lstStyle/>
          <a:p>
            <a:pPr algn="ctr"/>
            <a:r>
              <a:rPr lang="fi-FI" sz="3600" b="1" smtClean="0">
                <a:solidFill>
                  <a:srgbClr val="506850"/>
                </a:solidFill>
              </a:rPr>
              <a:t>Paasto koskettaa ruumista, ei </a:t>
            </a:r>
            <a:r>
              <a:rPr lang="fi-FI" sz="3600" b="1" smtClean="0">
                <a:solidFill>
                  <a:srgbClr val="506850"/>
                </a:solidFill>
              </a:rPr>
              <a:t>ole olemassa </a:t>
            </a:r>
            <a:endParaRPr lang="fi-FI" sz="3600" b="1" smtClean="0">
              <a:solidFill>
                <a:srgbClr val="506850"/>
              </a:solidFill>
            </a:endParaRPr>
          </a:p>
          <a:p>
            <a:pPr algn="ctr"/>
            <a:r>
              <a:rPr lang="fi-FI" sz="3600" b="1" smtClean="0">
                <a:solidFill>
                  <a:srgbClr val="506850"/>
                </a:solidFill>
              </a:rPr>
              <a:t>”hengessä paastoamista”.</a:t>
            </a:r>
            <a:endParaRPr lang="fi-FI" sz="3600" b="1" smtClean="0">
              <a:solidFill>
                <a:srgbClr val="506850"/>
              </a:solidFill>
            </a:endParaRPr>
          </a:p>
        </p:txBody>
      </p:sp>
      <p:sp>
        <p:nvSpPr>
          <p:cNvPr id="4" name="Rectangle 3"/>
          <p:cNvSpPr/>
          <p:nvPr/>
        </p:nvSpPr>
        <p:spPr>
          <a:xfrm>
            <a:off x="304800" y="228600"/>
            <a:ext cx="8305800" cy="4524315"/>
          </a:xfrm>
          <a:prstGeom prst="rect">
            <a:avLst/>
          </a:prstGeom>
        </p:spPr>
        <p:txBody>
          <a:bodyPr wrap="square">
            <a:spAutoFit/>
          </a:bodyPr>
          <a:lstStyle/>
          <a:p>
            <a:r>
              <a:rPr lang="fi-FI" sz="3600" b="1" smtClean="0">
                <a:solidFill>
                  <a:srgbClr val="4F2270"/>
                </a:solidFill>
              </a:rPr>
              <a:t>MITÄ PAASTO ON?</a:t>
            </a:r>
            <a:endParaRPr lang="en-US" sz="3600" smtClean="0">
              <a:solidFill>
                <a:srgbClr val="4F2270"/>
              </a:solidFill>
            </a:endParaRPr>
          </a:p>
          <a:p>
            <a:endParaRPr lang="fi-FI" sz="3600" b="1" smtClean="0">
              <a:solidFill>
                <a:srgbClr val="4F2270"/>
              </a:solidFill>
            </a:endParaRPr>
          </a:p>
          <a:p>
            <a:r>
              <a:rPr lang="fi-FI" sz="3600" b="1" smtClean="0">
                <a:solidFill>
                  <a:srgbClr val="4F2270"/>
                </a:solidFill>
              </a:rPr>
              <a:t>Raamatullinen paasto </a:t>
            </a:r>
            <a:endParaRPr lang="fi-FI" sz="3600" b="1" smtClean="0">
              <a:solidFill>
                <a:srgbClr val="4F2270"/>
              </a:solidFill>
            </a:endParaRPr>
          </a:p>
          <a:p>
            <a:r>
              <a:rPr lang="fi-FI" sz="3600" b="1" smtClean="0">
                <a:solidFill>
                  <a:srgbClr val="4F2270"/>
                </a:solidFill>
              </a:rPr>
              <a:t>on kieltäytymistä</a:t>
            </a:r>
          </a:p>
          <a:p>
            <a:r>
              <a:rPr lang="fi-FI" sz="3600" b="1" smtClean="0">
                <a:solidFill>
                  <a:srgbClr val="4F2270"/>
                </a:solidFill>
              </a:rPr>
              <a:t>ruuasta ja mahdollisesti</a:t>
            </a:r>
          </a:p>
          <a:p>
            <a:r>
              <a:rPr lang="fi-FI" sz="3600" b="1" smtClean="0">
                <a:solidFill>
                  <a:srgbClr val="4F2270"/>
                </a:solidFill>
              </a:rPr>
              <a:t>muiden ruumiin tarpeiden</a:t>
            </a:r>
          </a:p>
          <a:p>
            <a:r>
              <a:rPr lang="fi-FI" sz="3600" b="1" smtClean="0">
                <a:solidFill>
                  <a:srgbClr val="4F2270"/>
                </a:solidFill>
              </a:rPr>
              <a:t>tyydyttämisestä tietyksi</a:t>
            </a:r>
          </a:p>
          <a:p>
            <a:r>
              <a:rPr lang="fi-FI" sz="3600" b="1" smtClean="0">
                <a:solidFill>
                  <a:srgbClr val="4F2270"/>
                </a:solidFill>
              </a:rPr>
              <a:t>ajaksi.</a:t>
            </a:r>
          </a:p>
        </p:txBody>
      </p:sp>
      <p:pic>
        <p:nvPicPr>
          <p:cNvPr id="3075" name="Picture 3" descr="C:\Documents and Settings\mirjami\Desktop\PAASTOESITYS\no food sign.jpg"/>
          <p:cNvPicPr>
            <a:picLocks noChangeAspect="1" noChangeArrowheads="1"/>
          </p:cNvPicPr>
          <p:nvPr/>
        </p:nvPicPr>
        <p:blipFill>
          <a:blip r:embed="rId2" cstate="print"/>
          <a:srcRect/>
          <a:stretch>
            <a:fillRect/>
          </a:stretch>
        </p:blipFill>
        <p:spPr bwMode="auto">
          <a:xfrm>
            <a:off x="5943600" y="1371600"/>
            <a:ext cx="2919592" cy="304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15000" y="0"/>
            <a:ext cx="34290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Documents and Settings\mirjami\Desktop\PAASTOESITYS\no food sign.jpg"/>
          <p:cNvPicPr>
            <a:picLocks noChangeAspect="1" noChangeArrowheads="1"/>
          </p:cNvPicPr>
          <p:nvPr/>
        </p:nvPicPr>
        <p:blipFill>
          <a:blip r:embed="rId2" cstate="print"/>
          <a:srcRect/>
          <a:stretch>
            <a:fillRect/>
          </a:stretch>
        </p:blipFill>
        <p:spPr bwMode="auto">
          <a:xfrm>
            <a:off x="5995808" y="1371600"/>
            <a:ext cx="2919592" cy="3048000"/>
          </a:xfrm>
          <a:prstGeom prst="rect">
            <a:avLst/>
          </a:prstGeom>
          <a:noFill/>
        </p:spPr>
      </p:pic>
      <p:sp>
        <p:nvSpPr>
          <p:cNvPr id="6" name="Rectangle 5"/>
          <p:cNvSpPr/>
          <p:nvPr/>
        </p:nvSpPr>
        <p:spPr>
          <a:xfrm>
            <a:off x="76200" y="152400"/>
            <a:ext cx="5791200" cy="6524863"/>
          </a:xfrm>
          <a:prstGeom prst="rect">
            <a:avLst/>
          </a:prstGeom>
        </p:spPr>
        <p:txBody>
          <a:bodyPr wrap="square">
            <a:spAutoFit/>
          </a:bodyPr>
          <a:lstStyle/>
          <a:p>
            <a:r>
              <a:rPr lang="fi-FI" sz="3600" b="1" smtClean="0">
                <a:solidFill>
                  <a:srgbClr val="4F2270"/>
                </a:solidFill>
              </a:rPr>
              <a:t>Termiä ”paasto” käytetään usein laajassa merkityksessä.</a:t>
            </a:r>
          </a:p>
          <a:p>
            <a:endParaRPr lang="fi-FI" b="1" smtClean="0">
              <a:solidFill>
                <a:srgbClr val="4F2270"/>
              </a:solidFill>
            </a:endParaRPr>
          </a:p>
          <a:p>
            <a:r>
              <a:rPr lang="fi-FI" sz="3600" b="1" smtClean="0">
                <a:solidFill>
                  <a:srgbClr val="506850"/>
                </a:solidFill>
              </a:rPr>
              <a:t>Onko esim. TV:n katsomi-sesta luopuminen joksikin aikaa ja sen ajan käyttämi-nen rukoukseen paastoa?</a:t>
            </a:r>
          </a:p>
          <a:p>
            <a:endParaRPr lang="fi-FI" sz="2400" b="1" smtClean="0">
              <a:solidFill>
                <a:srgbClr val="506850"/>
              </a:solidFill>
            </a:endParaRPr>
          </a:p>
          <a:p>
            <a:r>
              <a:rPr lang="fi-FI" sz="3200" b="1" u="sng" smtClean="0">
                <a:solidFill>
                  <a:srgbClr val="506850"/>
                </a:solidFill>
              </a:rPr>
              <a:t>Vastaus</a:t>
            </a:r>
            <a:r>
              <a:rPr lang="fi-FI" sz="3200" b="1" smtClean="0">
                <a:solidFill>
                  <a:srgbClr val="506850"/>
                </a:solidFill>
              </a:rPr>
              <a:t>: Se on pikemminkin ajankäytön priorisointia.</a:t>
            </a:r>
          </a:p>
          <a:p>
            <a:r>
              <a:rPr lang="fi-FI" sz="3200" b="1" smtClean="0">
                <a:solidFill>
                  <a:srgbClr val="506850"/>
                </a:solidFill>
              </a:rPr>
              <a:t>Raamatussa paasto kohdistuu tuntuvalla tavalla ravintoon ja fyysisiin tarpeisiin.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839200" cy="6247864"/>
          </a:xfrm>
          <a:prstGeom prst="rect">
            <a:avLst/>
          </a:prstGeom>
        </p:spPr>
        <p:txBody>
          <a:bodyPr wrap="square">
            <a:spAutoFit/>
          </a:bodyPr>
          <a:lstStyle/>
          <a:p>
            <a:r>
              <a:rPr lang="fi-FI" sz="3200" b="1" smtClean="0">
                <a:solidFill>
                  <a:srgbClr val="4F2270"/>
                </a:solidFill>
              </a:rPr>
              <a:t>”Mutta eikö Jesaja 58:ssa sanota, ettei paastoon tarvita syömättömyyttä vaan hyviä tekoja?”</a:t>
            </a:r>
            <a:r>
              <a:rPr lang="fi-FI" sz="2800" b="1" smtClean="0">
                <a:solidFill>
                  <a:srgbClr val="4F2270"/>
                </a:solidFill>
              </a:rPr>
              <a:t>	</a:t>
            </a:r>
          </a:p>
          <a:p>
            <a:endParaRPr lang="fi-FI" sz="2400" b="1" smtClean="0">
              <a:solidFill>
                <a:srgbClr val="506850"/>
              </a:solidFill>
            </a:endParaRPr>
          </a:p>
          <a:p>
            <a:r>
              <a:rPr lang="fi-FI" sz="2400" b="1" smtClean="0">
                <a:solidFill>
                  <a:srgbClr val="4F2270"/>
                </a:solidFill>
              </a:rPr>
              <a:t>Jes. 58:3-7:</a:t>
            </a:r>
            <a:r>
              <a:rPr lang="fi-FI" sz="2400" b="1" smtClean="0">
                <a:solidFill>
                  <a:srgbClr val="506850"/>
                </a:solidFill>
              </a:rPr>
              <a:t> "Miksi me paastoamme, kun et sinä sitä näe”  - - </a:t>
            </a:r>
          </a:p>
          <a:p>
            <a:r>
              <a:rPr lang="fi-FI" sz="2400" b="1" smtClean="0">
                <a:solidFill>
                  <a:srgbClr val="4F2270"/>
                </a:solidFill>
              </a:rPr>
              <a:t>Katso, paastopäivänänne te ajatte omia asioitanne ja ahdistatte työhön kaiken työväkenne. Katso, riidaksi ja toraksi te paastoatte, lyödäksenne jumalattomalla nyrkillä. Te ette nyt paastoa niin, että teidän äänenne kuultaisiin korkeudessa.</a:t>
            </a:r>
          </a:p>
          <a:p>
            <a:r>
              <a:rPr lang="fi-FI" sz="2400" b="1" smtClean="0">
                <a:solidFill>
                  <a:srgbClr val="506850"/>
                </a:solidFill>
              </a:rPr>
              <a:t>	Tällainenko on se paasto, johon minä mielistyn, se päivä, jona ihminen kurittaa itseänsä? Jos kallistaa päänsä kuin kaisla ja makaa säkissä ja tuhassa, sitäkö sinä sanot paastoksi ja päiväksi, joka on Herralle otollinen? </a:t>
            </a:r>
          </a:p>
          <a:p>
            <a:r>
              <a:rPr lang="fi-FI" sz="2400" b="1" smtClean="0">
                <a:solidFill>
                  <a:srgbClr val="506850"/>
                </a:solidFill>
              </a:rPr>
              <a:t>	</a:t>
            </a:r>
            <a:r>
              <a:rPr lang="fi-FI" sz="2400" b="1" smtClean="0">
                <a:solidFill>
                  <a:srgbClr val="4F2270"/>
                </a:solidFill>
              </a:rPr>
              <a:t>Eikö tämä ole paasto, johon minä mielistyn: että avaatte vääryyden siteet, irroitatte ikeen nuorat, päästätte sorretut vapaiksi, särjette kaikki ikeet -- että taitat leipäsi nälkäiselle ja viet kurjat kulkijat huoneeseesi, kun näet alastoman, vaatetat hänet --?</a:t>
            </a:r>
            <a:endParaRPr lang="fi-FI" sz="2400">
              <a:solidFill>
                <a:srgbClr val="4F227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MIRJAMIN KONE\IVANOV\RUKOUSOPETUSTA ja -PUHEITA\UUSIN PAASTOESITYS\jesajan jae 2.jpg"/>
          <p:cNvPicPr>
            <a:picLocks noChangeAspect="1" noChangeArrowheads="1"/>
          </p:cNvPicPr>
          <p:nvPr/>
        </p:nvPicPr>
        <p:blipFill>
          <a:blip r:embed="rId2" cstate="print"/>
          <a:srcRect t="2187" r="3254" b="4854"/>
          <a:stretch>
            <a:fillRect/>
          </a:stretch>
        </p:blipFill>
        <p:spPr bwMode="auto">
          <a:xfrm>
            <a:off x="2057400" y="76200"/>
            <a:ext cx="6808264" cy="6705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86800" cy="6863417"/>
          </a:xfrm>
          <a:prstGeom prst="rect">
            <a:avLst/>
          </a:prstGeom>
        </p:spPr>
        <p:txBody>
          <a:bodyPr wrap="square">
            <a:spAutoFit/>
          </a:bodyPr>
          <a:lstStyle/>
          <a:p>
            <a:r>
              <a:rPr lang="fi-FI" sz="3600" b="1" smtClean="0">
                <a:solidFill>
                  <a:srgbClr val="4F2270"/>
                </a:solidFill>
              </a:rPr>
              <a:t>Mitä Jesaja 58 tarkoittaa?</a:t>
            </a:r>
            <a:r>
              <a:rPr lang="fi-FI" sz="2400" smtClean="0"/>
              <a:t/>
            </a:r>
            <a:br>
              <a:rPr lang="fi-FI" sz="2400" smtClean="0"/>
            </a:br>
            <a:r>
              <a:rPr lang="fi-FI" sz="1600" smtClean="0"/>
              <a:t/>
            </a:r>
            <a:br>
              <a:rPr lang="fi-FI" sz="1600" smtClean="0"/>
            </a:br>
            <a:endParaRPr lang="fi-FI" sz="1600" smtClean="0"/>
          </a:p>
          <a:p>
            <a:r>
              <a:rPr lang="fi-FI" sz="2800" b="1" smtClean="0">
                <a:solidFill>
                  <a:srgbClr val="506850"/>
                </a:solidFill>
              </a:rPr>
              <a:t>Kansan olisi pitänyt pikemminkin paastota pahoista teoistaan kuin ruuasta.</a:t>
            </a:r>
          </a:p>
          <a:p>
            <a:endParaRPr lang="fi-FI" sz="2400" smtClean="0">
              <a:solidFill>
                <a:srgbClr val="4F2270"/>
              </a:solidFill>
            </a:endParaRPr>
          </a:p>
          <a:p>
            <a:r>
              <a:rPr lang="fi-FI" sz="2800" b="1" smtClean="0">
                <a:solidFill>
                  <a:srgbClr val="4F2270"/>
                </a:solidFill>
              </a:rPr>
              <a:t>Paasto- ja juhlapäivien noudattaminen oli Jumalan edessä hyödytöntä, jos se yhdistyi jumalattomaan elämäntapaan.</a:t>
            </a:r>
          </a:p>
          <a:p>
            <a:endParaRPr lang="fi-FI" sz="2800" b="1" smtClean="0">
              <a:solidFill>
                <a:srgbClr val="506850"/>
              </a:solidFill>
            </a:endParaRPr>
          </a:p>
          <a:p>
            <a:pPr algn="ctr"/>
            <a:r>
              <a:rPr lang="fi-FI" sz="3600" b="1" u="sng" smtClean="0">
                <a:solidFill>
                  <a:srgbClr val="506850"/>
                </a:solidFill>
              </a:rPr>
              <a:t>Paastoon kuuluvaa kieltäytymistä ei voi korvata hyvän tekemisellä</a:t>
            </a:r>
            <a:r>
              <a:rPr lang="fi-FI" sz="3600" b="1" smtClean="0">
                <a:solidFill>
                  <a:srgbClr val="506850"/>
                </a:solidFill>
              </a:rPr>
              <a:t> – </a:t>
            </a:r>
          </a:p>
          <a:p>
            <a:pPr algn="ctr"/>
            <a:r>
              <a:rPr lang="fi-FI" sz="3600" b="1" smtClean="0">
                <a:solidFill>
                  <a:srgbClr val="506850"/>
                </a:solidFill>
              </a:rPr>
              <a:t>meidänhän tulee kaiken aikaa </a:t>
            </a:r>
          </a:p>
          <a:p>
            <a:pPr algn="ctr"/>
            <a:r>
              <a:rPr lang="fi-FI" sz="3600" b="1" smtClean="0">
                <a:solidFill>
                  <a:srgbClr val="506850"/>
                </a:solidFill>
              </a:rPr>
              <a:t>joka tapauksessa tehdä vain hyvää!</a:t>
            </a:r>
            <a:endParaRPr lang="fi-FI" sz="3600" smtClean="0">
              <a:solidFill>
                <a:srgbClr val="4F2270"/>
              </a:solidFill>
            </a:endParaRPr>
          </a:p>
          <a:p>
            <a:endParaRPr lang="fi-FI" sz="2400" smtClean="0">
              <a:solidFill>
                <a:srgbClr val="4F227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609600"/>
            <a:ext cx="4724400" cy="4339650"/>
          </a:xfrm>
          <a:prstGeom prst="rect">
            <a:avLst/>
          </a:prstGeom>
          <a:noFill/>
        </p:spPr>
        <p:txBody>
          <a:bodyPr wrap="square" rtlCol="0">
            <a:spAutoFit/>
          </a:bodyPr>
          <a:lstStyle/>
          <a:p>
            <a:r>
              <a:rPr lang="fi-FI" sz="4800" b="1" smtClean="0">
                <a:solidFill>
                  <a:srgbClr val="4F2270"/>
                </a:solidFill>
              </a:rPr>
              <a:t>Kaikkia </a:t>
            </a:r>
            <a:r>
              <a:rPr lang="fi-FI" sz="4800" b="1">
                <a:solidFill>
                  <a:srgbClr val="4F2270"/>
                </a:solidFill>
              </a:rPr>
              <a:t>historian suuria herätyksiä on edeltänyt jonkin ryhmän </a:t>
            </a:r>
            <a:endParaRPr lang="fi-FI" sz="4800" b="1" smtClean="0">
              <a:solidFill>
                <a:srgbClr val="4F2270"/>
              </a:solidFill>
            </a:endParaRPr>
          </a:p>
          <a:p>
            <a:r>
              <a:rPr lang="fi-FI" sz="4800" b="1" smtClean="0">
                <a:solidFill>
                  <a:srgbClr val="4F2270"/>
                </a:solidFill>
              </a:rPr>
              <a:t>paasto </a:t>
            </a:r>
            <a:r>
              <a:rPr lang="fi-FI" sz="4800" b="1">
                <a:solidFill>
                  <a:srgbClr val="4F2270"/>
                </a:solidFill>
              </a:rPr>
              <a:t>ja rukous.</a:t>
            </a:r>
            <a:endParaRPr lang="fi-FI" sz="4800">
              <a:solidFill>
                <a:srgbClr val="4F2270"/>
              </a:solidFill>
            </a:endParaRPr>
          </a:p>
          <a:p>
            <a:endParaRPr lang="fi-FI" smtClean="0"/>
          </a:p>
          <a:p>
            <a:endParaRPr lang="fi-FI"/>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2362200"/>
            <a:ext cx="5181600" cy="4108817"/>
          </a:xfrm>
          <a:prstGeom prst="rect">
            <a:avLst/>
          </a:prstGeom>
        </p:spPr>
        <p:txBody>
          <a:bodyPr wrap="square">
            <a:spAutoFit/>
          </a:bodyPr>
          <a:lstStyle/>
          <a:p>
            <a:pPr>
              <a:buFont typeface="Wingdings" pitchFamily="2" charset="2"/>
              <a:buChar char="Ø"/>
            </a:pPr>
            <a:r>
              <a:rPr lang="fi-FI" sz="2900" b="1" smtClean="0">
                <a:solidFill>
                  <a:srgbClr val="506850"/>
                </a:solidFill>
              </a:rPr>
              <a:t> Toisten paastoa ei yleensä näe ulkoapäin, ei välttämättä pitkiäkään paastoja. </a:t>
            </a:r>
          </a:p>
          <a:p>
            <a:pPr>
              <a:buFont typeface="Wingdings" pitchFamily="2" charset="2"/>
              <a:buChar char="Ø"/>
            </a:pPr>
            <a:endParaRPr lang="fi-FI" sz="2900" b="1" smtClean="0">
              <a:solidFill>
                <a:srgbClr val="506850"/>
              </a:solidFill>
            </a:endParaRPr>
          </a:p>
          <a:p>
            <a:pPr>
              <a:buFont typeface="Wingdings" pitchFamily="2" charset="2"/>
              <a:buChar char="Ø"/>
            </a:pPr>
            <a:r>
              <a:rPr lang="fi-FI" sz="2900" b="1" smtClean="0">
                <a:solidFill>
                  <a:srgbClr val="506850"/>
                </a:solidFill>
              </a:rPr>
              <a:t> Laiha ja askeettinen olemus ei ole hengellisyyden merkki</a:t>
            </a:r>
          </a:p>
          <a:p>
            <a:pPr>
              <a:buFont typeface="Wingdings" pitchFamily="2" charset="2"/>
              <a:buChar char="Ø"/>
            </a:pPr>
            <a:endParaRPr lang="fi-FI" sz="2900" b="1" smtClean="0">
              <a:solidFill>
                <a:srgbClr val="506850"/>
              </a:solidFill>
            </a:endParaRPr>
          </a:p>
          <a:p>
            <a:pPr>
              <a:buFont typeface="Wingdings" pitchFamily="2" charset="2"/>
              <a:buChar char="Ø"/>
            </a:pPr>
            <a:r>
              <a:rPr lang="fi-FI" sz="2900" b="1" smtClean="0">
                <a:solidFill>
                  <a:srgbClr val="506850"/>
                </a:solidFill>
              </a:rPr>
              <a:t> Hengellisemmäksi tullaan, kun liikakilot lähtevät hengestä!</a:t>
            </a:r>
            <a:endParaRPr lang="en-US" sz="2900">
              <a:solidFill>
                <a:srgbClr val="506850"/>
              </a:solidFill>
            </a:endParaRPr>
          </a:p>
        </p:txBody>
      </p:sp>
      <p:pic>
        <p:nvPicPr>
          <p:cNvPr id="4099" name="Picture 3" descr="C:\Documents and Settings\mirjami\Desktop\PAASTOESITYS\ohukainen ja paksukainen.jpg"/>
          <p:cNvPicPr>
            <a:picLocks noChangeAspect="1" noChangeArrowheads="1"/>
          </p:cNvPicPr>
          <p:nvPr/>
        </p:nvPicPr>
        <p:blipFill>
          <a:blip r:embed="rId2" cstate="print"/>
          <a:srcRect l="6522" t="10735" r="10870" b="3381"/>
          <a:stretch>
            <a:fillRect/>
          </a:stretch>
        </p:blipFill>
        <p:spPr bwMode="auto">
          <a:xfrm>
            <a:off x="5778500" y="2514600"/>
            <a:ext cx="3136900" cy="3962400"/>
          </a:xfrm>
          <a:prstGeom prst="roundRect">
            <a:avLst/>
          </a:prstGeom>
          <a:ln>
            <a:noFill/>
          </a:ln>
          <a:effectLst>
            <a:outerShdw blurRad="292100" dist="139700" dir="2700000" algn="tl" rotWithShape="0">
              <a:srgbClr val="333333">
                <a:alpha val="65000"/>
              </a:srgbClr>
            </a:outerShdw>
          </a:effectLst>
        </p:spPr>
      </p:pic>
      <p:sp>
        <p:nvSpPr>
          <p:cNvPr id="4" name="Rectangle 3"/>
          <p:cNvSpPr/>
          <p:nvPr/>
        </p:nvSpPr>
        <p:spPr>
          <a:xfrm>
            <a:off x="304800" y="228600"/>
            <a:ext cx="8305800" cy="1754326"/>
          </a:xfrm>
          <a:prstGeom prst="rect">
            <a:avLst/>
          </a:prstGeom>
        </p:spPr>
        <p:txBody>
          <a:bodyPr wrap="square">
            <a:spAutoFit/>
          </a:bodyPr>
          <a:lstStyle/>
          <a:p>
            <a:r>
              <a:rPr lang="fi-FI" sz="3600" b="1" smtClean="0">
                <a:solidFill>
                  <a:srgbClr val="4F2270"/>
                </a:solidFill>
              </a:rPr>
              <a:t>MITÄ PAASTO ON?</a:t>
            </a:r>
            <a:endParaRPr lang="en-US" sz="3600" smtClean="0">
              <a:solidFill>
                <a:srgbClr val="4F2270"/>
              </a:solidFill>
            </a:endParaRPr>
          </a:p>
          <a:p>
            <a:r>
              <a:rPr lang="fi-FI" sz="3600" b="1" smtClean="0">
                <a:solidFill>
                  <a:srgbClr val="4F2270"/>
                </a:solidFill>
              </a:rPr>
              <a:t>Paasto on hengellinen kokemus, </a:t>
            </a:r>
          </a:p>
          <a:p>
            <a:r>
              <a:rPr lang="fi-FI" sz="3600" b="1" smtClean="0">
                <a:solidFill>
                  <a:srgbClr val="4F2270"/>
                </a:solidFill>
              </a:rPr>
              <a:t>joka tapahtuu ruumiissa.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200" y="152400"/>
            <a:ext cx="5867400" cy="2215991"/>
          </a:xfrm>
          <a:prstGeom prst="rect">
            <a:avLst/>
          </a:prstGeom>
        </p:spPr>
        <p:txBody>
          <a:bodyPr wrap="square">
            <a:spAutoFit/>
          </a:bodyPr>
          <a:lstStyle/>
          <a:p>
            <a:r>
              <a:rPr lang="fi-FI" sz="3400" b="1" smtClean="0">
                <a:solidFill>
                  <a:srgbClr val="4F2270"/>
                </a:solidFill>
              </a:rPr>
              <a:t>VAATIIKO JUMALA PAASTOA?</a:t>
            </a:r>
            <a:endParaRPr lang="en-US" sz="3400" b="1" smtClean="0">
              <a:solidFill>
                <a:srgbClr val="4F2270"/>
              </a:solidFill>
            </a:endParaRPr>
          </a:p>
          <a:p>
            <a:r>
              <a:rPr lang="fi-FI" sz="3600" smtClean="0"/>
              <a:t> </a:t>
            </a:r>
          </a:p>
          <a:p>
            <a:pPr>
              <a:buFont typeface="Wingdings" pitchFamily="2" charset="2"/>
              <a:buChar char="Ø"/>
            </a:pPr>
            <a:r>
              <a:rPr lang="fi-FI" sz="3400" b="1" smtClean="0">
                <a:solidFill>
                  <a:srgbClr val="4F2270"/>
                </a:solidFill>
              </a:rPr>
              <a:t> Ei vaadi, mutta tilanne saattaa edellyttää sitä</a:t>
            </a:r>
          </a:p>
        </p:txBody>
      </p:sp>
      <p:sp>
        <p:nvSpPr>
          <p:cNvPr id="6" name="Rectangle 5"/>
          <p:cNvSpPr/>
          <p:nvPr/>
        </p:nvSpPr>
        <p:spPr>
          <a:xfrm>
            <a:off x="228600" y="2819400"/>
            <a:ext cx="5181600" cy="2154436"/>
          </a:xfrm>
          <a:prstGeom prst="rect">
            <a:avLst/>
          </a:prstGeom>
        </p:spPr>
        <p:txBody>
          <a:bodyPr wrap="square">
            <a:spAutoFit/>
          </a:bodyPr>
          <a:lstStyle/>
          <a:p>
            <a:r>
              <a:rPr lang="fi-FI" sz="2800" b="1" i="1" u="sng" smtClean="0">
                <a:solidFill>
                  <a:srgbClr val="506850"/>
                </a:solidFill>
              </a:rPr>
              <a:t>Mark. 9:29</a:t>
            </a:r>
            <a:r>
              <a:rPr lang="fi-FI" sz="2800" b="1" i="1" smtClean="0">
                <a:solidFill>
                  <a:srgbClr val="506850"/>
                </a:solidFill>
              </a:rPr>
              <a:t>:</a:t>
            </a:r>
            <a:r>
              <a:rPr lang="fi-FI" sz="2800" b="1" smtClean="0">
                <a:solidFill>
                  <a:srgbClr val="506850"/>
                </a:solidFill>
              </a:rPr>
              <a:t>  Jeesus sanoi heille: Tätä lajia ei saa lähtemään ulos muulla kuin rukouksella ja </a:t>
            </a:r>
            <a:r>
              <a:rPr lang="fi-FI" sz="2800" b="1" u="sng" smtClean="0">
                <a:solidFill>
                  <a:srgbClr val="506850"/>
                </a:solidFill>
              </a:rPr>
              <a:t>paastolla</a:t>
            </a:r>
            <a:r>
              <a:rPr lang="fi-FI" sz="2800" b="1" smtClean="0">
                <a:solidFill>
                  <a:srgbClr val="506850"/>
                </a:solidFill>
              </a:rPr>
              <a:t>.</a:t>
            </a:r>
          </a:p>
          <a:p>
            <a:endParaRPr lang="fi-FI" sz="2200" b="1" smtClean="0">
              <a:solidFill>
                <a:srgbClr val="506850"/>
              </a:solidFill>
            </a:endParaRPr>
          </a:p>
        </p:txBody>
      </p:sp>
      <p:pic>
        <p:nvPicPr>
          <p:cNvPr id="1026" name="Picture 2" descr="C:\Documents and Settings\mirjami\Desktop\PAASTOESITYS\Vaatiiko Jumala paastoa.jpg"/>
          <p:cNvPicPr>
            <a:picLocks noChangeAspect="1" noChangeArrowheads="1"/>
          </p:cNvPicPr>
          <p:nvPr/>
        </p:nvPicPr>
        <p:blipFill>
          <a:blip r:embed="rId2" cstate="print"/>
          <a:srcRect l="2209"/>
          <a:stretch>
            <a:fillRect/>
          </a:stretch>
        </p:blipFill>
        <p:spPr bwMode="auto">
          <a:xfrm>
            <a:off x="5638800" y="228600"/>
            <a:ext cx="3372684" cy="3886200"/>
          </a:xfrm>
          <a:prstGeom prst="roundRect">
            <a:avLst/>
          </a:prstGeom>
          <a:ln>
            <a:noFill/>
          </a:ln>
          <a:effectLst>
            <a:outerShdw blurRad="292100" dist="139700" dir="2700000" algn="tl" rotWithShape="0">
              <a:srgbClr val="333333">
                <a:alpha val="65000"/>
              </a:srgbClr>
            </a:outerShdw>
          </a:effectLst>
        </p:spPr>
      </p:pic>
      <p:sp>
        <p:nvSpPr>
          <p:cNvPr id="7" name="Rectangle 6"/>
          <p:cNvSpPr/>
          <p:nvPr/>
        </p:nvSpPr>
        <p:spPr>
          <a:xfrm>
            <a:off x="5715000" y="4419600"/>
            <a:ext cx="3276600" cy="1754326"/>
          </a:xfrm>
          <a:prstGeom prst="rect">
            <a:avLst/>
          </a:prstGeom>
        </p:spPr>
        <p:txBody>
          <a:bodyPr wrap="square">
            <a:spAutoFit/>
          </a:bodyPr>
          <a:lstStyle/>
          <a:p>
            <a:pPr algn="ctr"/>
            <a:r>
              <a:rPr lang="fi-FI" sz="2700" b="1" smtClean="0">
                <a:solidFill>
                  <a:srgbClr val="4F2270"/>
                </a:solidFill>
              </a:rPr>
              <a:t>Onko Jumala niin ankara, että Hän vaatii meiltä itsemme kiusaamista?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 y="152400"/>
            <a:ext cx="5562600" cy="2215991"/>
          </a:xfrm>
          <a:prstGeom prst="rect">
            <a:avLst/>
          </a:prstGeom>
        </p:spPr>
        <p:txBody>
          <a:bodyPr wrap="square">
            <a:spAutoFit/>
          </a:bodyPr>
          <a:lstStyle/>
          <a:p>
            <a:r>
              <a:rPr lang="fi-FI" sz="3400" b="1" smtClean="0">
                <a:solidFill>
                  <a:srgbClr val="4F2270"/>
                </a:solidFill>
              </a:rPr>
              <a:t>VAATIIKO JUMALA PAASTOA?</a:t>
            </a:r>
            <a:endParaRPr lang="en-US" sz="3400" b="1" smtClean="0">
              <a:solidFill>
                <a:srgbClr val="4F2270"/>
              </a:solidFill>
            </a:endParaRPr>
          </a:p>
          <a:p>
            <a:r>
              <a:rPr lang="fi-FI" sz="3600" smtClean="0"/>
              <a:t> </a:t>
            </a:r>
            <a:r>
              <a:rPr lang="fi-FI" sz="3400" b="1" smtClean="0">
                <a:solidFill>
                  <a:srgbClr val="4F2270"/>
                </a:solidFill>
              </a:rPr>
              <a:t> </a:t>
            </a:r>
            <a:endParaRPr lang="en-US" sz="1600" b="1" smtClean="0">
              <a:solidFill>
                <a:srgbClr val="506850"/>
              </a:solidFill>
            </a:endParaRPr>
          </a:p>
          <a:p>
            <a:pPr>
              <a:buFont typeface="Wingdings" pitchFamily="2" charset="2"/>
              <a:buChar char="Ø"/>
            </a:pPr>
            <a:r>
              <a:rPr lang="fi-FI" sz="3400" b="1" smtClean="0">
                <a:solidFill>
                  <a:srgbClr val="4F2270"/>
                </a:solidFill>
              </a:rPr>
              <a:t> Ei vaadi, mutta saatat tarvita sitä itse</a:t>
            </a:r>
            <a:endParaRPr lang="en-US" sz="3400" b="1" smtClean="0">
              <a:solidFill>
                <a:srgbClr val="4F2270"/>
              </a:solidFill>
            </a:endParaRPr>
          </a:p>
        </p:txBody>
      </p:sp>
      <p:sp>
        <p:nvSpPr>
          <p:cNvPr id="6" name="Rectangle 5"/>
          <p:cNvSpPr/>
          <p:nvPr/>
        </p:nvSpPr>
        <p:spPr>
          <a:xfrm>
            <a:off x="228600" y="2514600"/>
            <a:ext cx="5181600" cy="2154436"/>
          </a:xfrm>
          <a:prstGeom prst="rect">
            <a:avLst/>
          </a:prstGeom>
        </p:spPr>
        <p:txBody>
          <a:bodyPr wrap="square">
            <a:spAutoFit/>
          </a:bodyPr>
          <a:lstStyle/>
          <a:p>
            <a:r>
              <a:rPr lang="fi-FI" sz="2800" b="1" i="1" u="sng" smtClean="0">
                <a:solidFill>
                  <a:srgbClr val="506850"/>
                </a:solidFill>
              </a:rPr>
              <a:t>1 Kor. 9: 26-27</a:t>
            </a:r>
            <a:r>
              <a:rPr lang="fi-FI" sz="2800" b="1" smtClean="0">
                <a:solidFill>
                  <a:srgbClr val="506850"/>
                </a:solidFill>
              </a:rPr>
              <a:t>: -- </a:t>
            </a:r>
            <a:r>
              <a:rPr lang="fi-FI" sz="2800" b="1" u="sng" smtClean="0">
                <a:solidFill>
                  <a:srgbClr val="506850"/>
                </a:solidFill>
              </a:rPr>
              <a:t>minä kuritan ruumistani</a:t>
            </a:r>
            <a:r>
              <a:rPr lang="fi-FI" sz="2800" b="1" smtClean="0">
                <a:solidFill>
                  <a:srgbClr val="506850"/>
                </a:solidFill>
              </a:rPr>
              <a:t> ja masennan sitä, etten minä, joka muille saarnaan, itse ehkä joutuisi hyljättäväksi.</a:t>
            </a:r>
          </a:p>
          <a:p>
            <a:endParaRPr lang="fi-FI" sz="2200" b="1" smtClean="0">
              <a:solidFill>
                <a:srgbClr val="506850"/>
              </a:solidFill>
            </a:endParaRPr>
          </a:p>
        </p:txBody>
      </p:sp>
      <p:pic>
        <p:nvPicPr>
          <p:cNvPr id="8" name="Picture 2" descr="C:\Documents and Settings\mirjami\Desktop\PAASTOESITYS\Vaatiiko Jumala paastoa.jpg"/>
          <p:cNvPicPr>
            <a:picLocks noChangeAspect="1" noChangeArrowheads="1"/>
          </p:cNvPicPr>
          <p:nvPr/>
        </p:nvPicPr>
        <p:blipFill>
          <a:blip r:embed="rId2" cstate="print"/>
          <a:srcRect l="2209"/>
          <a:stretch>
            <a:fillRect/>
          </a:stretch>
        </p:blipFill>
        <p:spPr bwMode="auto">
          <a:xfrm>
            <a:off x="5638800" y="228600"/>
            <a:ext cx="3372684" cy="3886200"/>
          </a:xfrm>
          <a:prstGeom prst="round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63915"/>
            <a:ext cx="5105400" cy="5693866"/>
          </a:xfrm>
          <a:prstGeom prst="rect">
            <a:avLst/>
          </a:prstGeom>
        </p:spPr>
        <p:txBody>
          <a:bodyPr wrap="square">
            <a:spAutoFit/>
          </a:bodyPr>
          <a:lstStyle/>
          <a:p>
            <a:r>
              <a:rPr lang="fi-FI" sz="3600" b="1" smtClean="0">
                <a:solidFill>
                  <a:srgbClr val="4F2270"/>
                </a:solidFill>
              </a:rPr>
              <a:t>Paasto on olennainen </a:t>
            </a:r>
          </a:p>
          <a:p>
            <a:r>
              <a:rPr lang="fi-FI" sz="3600" b="1" smtClean="0">
                <a:solidFill>
                  <a:srgbClr val="4F2270"/>
                </a:solidFill>
              </a:rPr>
              <a:t>osa hengellistä elämää</a:t>
            </a:r>
            <a:endParaRPr lang="en-US" sz="3600" smtClean="0">
              <a:solidFill>
                <a:srgbClr val="4F2270"/>
              </a:solidFill>
            </a:endParaRPr>
          </a:p>
          <a:p>
            <a:r>
              <a:rPr lang="fi-FI" sz="3600" smtClean="0">
                <a:solidFill>
                  <a:srgbClr val="4F2270"/>
                </a:solidFill>
              </a:rPr>
              <a:t> </a:t>
            </a:r>
            <a:endParaRPr lang="en-US" sz="3600" smtClean="0">
              <a:solidFill>
                <a:srgbClr val="4F2270"/>
              </a:solidFill>
            </a:endParaRPr>
          </a:p>
          <a:p>
            <a:pPr>
              <a:buFont typeface="Wingdings" pitchFamily="2" charset="2"/>
              <a:buChar char="Ø"/>
            </a:pPr>
            <a:r>
              <a:rPr lang="fi-FI" sz="3200" b="1" smtClean="0">
                <a:solidFill>
                  <a:srgbClr val="506850"/>
                </a:solidFill>
              </a:rPr>
              <a:t> </a:t>
            </a:r>
            <a:r>
              <a:rPr lang="fi-FI" sz="2800" b="1" smtClean="0">
                <a:solidFill>
                  <a:srgbClr val="506850"/>
                </a:solidFill>
              </a:rPr>
              <a:t>Jeesus odottaa seuraajiensa paastoavan: ”Ja </a:t>
            </a:r>
            <a:r>
              <a:rPr lang="fi-FI" sz="2800" b="1" u="sng" smtClean="0">
                <a:solidFill>
                  <a:srgbClr val="506850"/>
                </a:solidFill>
              </a:rPr>
              <a:t>kun</a:t>
            </a:r>
            <a:r>
              <a:rPr lang="fi-FI" sz="2800" b="1" smtClean="0">
                <a:solidFill>
                  <a:srgbClr val="506850"/>
                </a:solidFill>
              </a:rPr>
              <a:t> paastoatte” Matt. 6:17 </a:t>
            </a:r>
            <a:endParaRPr lang="en-US" sz="2800" b="1" smtClean="0">
              <a:solidFill>
                <a:srgbClr val="506850"/>
              </a:solidFill>
            </a:endParaRPr>
          </a:p>
          <a:p>
            <a:endParaRPr lang="fi-FI" sz="2800" b="1" smtClean="0">
              <a:solidFill>
                <a:srgbClr val="506850"/>
              </a:solidFill>
            </a:endParaRPr>
          </a:p>
          <a:p>
            <a:pPr>
              <a:buFont typeface="Wingdings" pitchFamily="2" charset="2"/>
              <a:buChar char="Ø"/>
            </a:pPr>
            <a:r>
              <a:rPr lang="fi-FI" sz="2800" b="1" smtClean="0">
                <a:solidFill>
                  <a:srgbClr val="506850"/>
                </a:solidFill>
              </a:rPr>
              <a:t> Alkuseurakunnassa paasto oli normaali osa hengellistä elämää ainakin 400 vuotta</a:t>
            </a:r>
          </a:p>
          <a:p>
            <a:r>
              <a:rPr lang="fi-FI" sz="2800" b="1" smtClean="0">
                <a:solidFill>
                  <a:srgbClr val="506850"/>
                </a:solidFill>
              </a:rPr>
              <a:t>    - kahdesti viikossa</a:t>
            </a:r>
          </a:p>
          <a:p>
            <a:r>
              <a:rPr lang="fi-FI" sz="2800" b="1" smtClean="0">
                <a:solidFill>
                  <a:srgbClr val="506850"/>
                </a:solidFill>
              </a:rPr>
              <a:t>    - yksityisesti ja seurakunnassa.</a:t>
            </a:r>
            <a:endParaRPr lang="en-US" sz="2800" b="1">
              <a:solidFill>
                <a:srgbClr val="506850"/>
              </a:solidFill>
            </a:endParaRPr>
          </a:p>
        </p:txBody>
      </p:sp>
      <p:pic>
        <p:nvPicPr>
          <p:cNvPr id="1026" name="Picture 2" descr="C:\Documents and Settings\mirjami\Desktop\PAASTOESITYS\kala.jpg"/>
          <p:cNvPicPr>
            <a:picLocks noChangeAspect="1" noChangeArrowheads="1"/>
          </p:cNvPicPr>
          <p:nvPr/>
        </p:nvPicPr>
        <p:blipFill>
          <a:blip r:embed="rId2" cstate="print"/>
          <a:srcRect/>
          <a:stretch>
            <a:fillRect/>
          </a:stretch>
        </p:blipFill>
        <p:spPr bwMode="auto">
          <a:xfrm flipH="1">
            <a:off x="5791200" y="533400"/>
            <a:ext cx="3048000" cy="1828800"/>
          </a:xfrm>
          <a:prstGeom prst="round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867400" y="2667000"/>
            <a:ext cx="2895600" cy="3108543"/>
          </a:xfrm>
          <a:prstGeom prst="rect">
            <a:avLst/>
          </a:prstGeom>
          <a:noFill/>
        </p:spPr>
        <p:txBody>
          <a:bodyPr wrap="square" rtlCol="0">
            <a:spAutoFit/>
          </a:bodyPr>
          <a:lstStyle/>
          <a:p>
            <a:pPr algn="ctr"/>
            <a:r>
              <a:rPr lang="fi-FI" sz="2800" b="1" smtClean="0">
                <a:solidFill>
                  <a:srgbClr val="4F2270"/>
                </a:solidFill>
              </a:rPr>
              <a:t>Paasto kuuluu rukouksen, raamatunluvun ja seurakunnan ohella </a:t>
            </a:r>
            <a:r>
              <a:rPr lang="fi-FI" sz="2800" b="1" u="sng" smtClean="0">
                <a:solidFill>
                  <a:srgbClr val="4F2270"/>
                </a:solidFill>
              </a:rPr>
              <a:t>normaalin hengellisen elämän aineksiin</a:t>
            </a:r>
            <a:r>
              <a:rPr lang="fi-FI" sz="2800" b="1" smtClean="0">
                <a:solidFill>
                  <a:srgbClr val="4F2270"/>
                </a:solidFill>
              </a:rPr>
              <a:t>.</a:t>
            </a:r>
            <a:endParaRPr lang="en-US" sz="2800" b="1">
              <a:solidFill>
                <a:srgbClr val="4F227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8382000" cy="6186309"/>
          </a:xfrm>
          <a:prstGeom prst="rect">
            <a:avLst/>
          </a:prstGeom>
        </p:spPr>
        <p:txBody>
          <a:bodyPr wrap="square">
            <a:spAutoFit/>
          </a:bodyPr>
          <a:lstStyle/>
          <a:p>
            <a:r>
              <a:rPr lang="fi-FI" sz="4000" b="1" smtClean="0">
                <a:solidFill>
                  <a:srgbClr val="4F2270"/>
                </a:solidFill>
              </a:rPr>
              <a:t>Paaston hengelliset vaikutukset</a:t>
            </a:r>
          </a:p>
          <a:p>
            <a:endParaRPr lang="fi-FI" sz="3600" b="1" smtClean="0">
              <a:solidFill>
                <a:srgbClr val="506850"/>
              </a:solidFill>
            </a:endParaRPr>
          </a:p>
          <a:p>
            <a:pPr>
              <a:buFont typeface="Wingdings" pitchFamily="2" charset="2"/>
              <a:buChar char="Ø"/>
            </a:pPr>
            <a:r>
              <a:rPr lang="en-GB" sz="3200" b="1" smtClean="0">
                <a:solidFill>
                  <a:srgbClr val="4F2270"/>
                </a:solidFill>
              </a:rPr>
              <a:t> </a:t>
            </a:r>
            <a:r>
              <a:rPr lang="en-GB" sz="3200" b="1" smtClean="0">
                <a:solidFill>
                  <a:srgbClr val="4F2270"/>
                </a:solidFill>
              </a:rPr>
              <a:t>Paasto y</a:t>
            </a:r>
            <a:r>
              <a:rPr lang="fi-FI" sz="3200" b="1" smtClean="0">
                <a:solidFill>
                  <a:srgbClr val="4F2270"/>
                </a:solidFill>
              </a:rPr>
              <a:t>lläpitää </a:t>
            </a:r>
            <a:r>
              <a:rPr lang="fi-FI" sz="3200" b="1" smtClean="0">
                <a:solidFill>
                  <a:srgbClr val="4F2270"/>
                </a:solidFill>
              </a:rPr>
              <a:t>hengellistä valvomista ja valmiustilaa </a:t>
            </a:r>
            <a:endParaRPr lang="fi-FI" sz="3200" b="1" smtClean="0">
              <a:solidFill>
                <a:srgbClr val="4F2270"/>
              </a:solidFill>
            </a:endParaRPr>
          </a:p>
          <a:p>
            <a:pPr lvl="2"/>
            <a:r>
              <a:rPr lang="fi-FI" sz="3200" b="1" smtClean="0">
                <a:solidFill>
                  <a:srgbClr val="506850"/>
                </a:solidFill>
              </a:rPr>
              <a:t>Havahdumme ongelmien edessä usein, kun on liian myöhäistä. </a:t>
            </a:r>
            <a:endParaRPr lang="fi-FI" sz="3200" b="1" smtClean="0">
              <a:solidFill>
                <a:srgbClr val="506850"/>
              </a:solidFill>
            </a:endParaRPr>
          </a:p>
          <a:p>
            <a:endParaRPr lang="en-US" sz="3200" b="1" smtClean="0">
              <a:solidFill>
                <a:srgbClr val="506850"/>
              </a:solidFill>
            </a:endParaRPr>
          </a:p>
          <a:p>
            <a:pPr>
              <a:buFont typeface="Wingdings" pitchFamily="2" charset="2"/>
              <a:buChar char="Ø"/>
            </a:pPr>
            <a:r>
              <a:rPr lang="fi-FI" sz="3200" b="1" smtClean="0">
                <a:solidFill>
                  <a:srgbClr val="4F2270"/>
                </a:solidFill>
              </a:rPr>
              <a:t> </a:t>
            </a:r>
            <a:r>
              <a:rPr lang="fi-FI" sz="3200" b="1" smtClean="0">
                <a:solidFill>
                  <a:srgbClr val="4F2270"/>
                </a:solidFill>
              </a:rPr>
              <a:t>Paasto a</a:t>
            </a:r>
            <a:r>
              <a:rPr lang="fi-FI" sz="3200" b="1" smtClean="0">
                <a:solidFill>
                  <a:srgbClr val="4F2270"/>
                </a:solidFill>
              </a:rPr>
              <a:t>uttaa </a:t>
            </a:r>
            <a:r>
              <a:rPr lang="fi-FI" sz="3200" b="1" smtClean="0">
                <a:solidFill>
                  <a:srgbClr val="4F2270"/>
                </a:solidFill>
              </a:rPr>
              <a:t>keskittymään </a:t>
            </a:r>
            <a:r>
              <a:rPr lang="fi-FI" sz="3200" b="1" smtClean="0">
                <a:solidFill>
                  <a:srgbClr val="4F2270"/>
                </a:solidFill>
              </a:rPr>
              <a:t>rukoukseen</a:t>
            </a:r>
          </a:p>
          <a:p>
            <a:pPr lvl="2">
              <a:buFont typeface="Arial" pitchFamily="34" charset="0"/>
              <a:buChar char="•"/>
            </a:pPr>
            <a:r>
              <a:rPr lang="fi-FI" sz="3200" b="1" smtClean="0">
                <a:solidFill>
                  <a:srgbClr val="506850"/>
                </a:solidFill>
              </a:rPr>
              <a:t> </a:t>
            </a:r>
            <a:r>
              <a:rPr lang="fi-FI" sz="3200" b="1" smtClean="0">
                <a:solidFill>
                  <a:srgbClr val="506850"/>
                </a:solidFill>
              </a:rPr>
              <a:t> </a:t>
            </a:r>
            <a:r>
              <a:rPr lang="fi-FI" sz="3200" b="1" smtClean="0">
                <a:solidFill>
                  <a:srgbClr val="506850"/>
                </a:solidFill>
              </a:rPr>
              <a:t>Auttaa muistamaan, että sinulla on menossa rukoustaistelu!</a:t>
            </a:r>
          </a:p>
          <a:p>
            <a:pPr lvl="2">
              <a:buFont typeface="Arial" pitchFamily="34" charset="0"/>
              <a:buChar char="•"/>
            </a:pPr>
            <a:r>
              <a:rPr lang="fi-FI" sz="3200" b="1" smtClean="0">
                <a:solidFill>
                  <a:srgbClr val="506850"/>
                </a:solidFill>
              </a:rPr>
              <a:t> </a:t>
            </a:r>
            <a:r>
              <a:rPr lang="fi-FI" sz="3200" b="1" smtClean="0">
                <a:solidFill>
                  <a:srgbClr val="506850"/>
                </a:solidFill>
              </a:rPr>
              <a:t> Vahvistaa sitoutumistasi taisteluun tärkeimpien rukousaiheidesi puolesta.</a:t>
            </a:r>
            <a:endParaRPr lang="en-US" sz="2000" b="1" smtClean="0">
              <a:solidFill>
                <a:srgbClr val="50685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8382000" cy="6555641"/>
          </a:xfrm>
          <a:prstGeom prst="rect">
            <a:avLst/>
          </a:prstGeom>
        </p:spPr>
        <p:txBody>
          <a:bodyPr wrap="square">
            <a:spAutoFit/>
          </a:bodyPr>
          <a:lstStyle/>
          <a:p>
            <a:r>
              <a:rPr lang="fi-FI" sz="4000" b="1" smtClean="0">
                <a:solidFill>
                  <a:srgbClr val="4F2270"/>
                </a:solidFill>
              </a:rPr>
              <a:t>Paaston hengelliset </a:t>
            </a:r>
            <a:r>
              <a:rPr lang="fi-FI" sz="4000" b="1" smtClean="0">
                <a:solidFill>
                  <a:srgbClr val="4F2270"/>
                </a:solidFill>
              </a:rPr>
              <a:t>vaikutukset</a:t>
            </a:r>
            <a:endParaRPr lang="fi-FI" sz="3600" b="1" smtClean="0">
              <a:solidFill>
                <a:srgbClr val="506850"/>
              </a:solidFill>
            </a:endParaRPr>
          </a:p>
          <a:p>
            <a:endParaRPr lang="fi-FI" sz="2400" b="1" smtClean="0">
              <a:solidFill>
                <a:srgbClr val="4F2270"/>
              </a:solidFill>
            </a:endParaRPr>
          </a:p>
          <a:p>
            <a:pPr>
              <a:buFont typeface="Wingdings" pitchFamily="2" charset="2"/>
              <a:buChar char="Ø"/>
            </a:pPr>
            <a:r>
              <a:rPr lang="fi-FI" sz="3200" b="1" smtClean="0">
                <a:solidFill>
                  <a:srgbClr val="4F2270"/>
                </a:solidFill>
              </a:rPr>
              <a:t>Auttaa </a:t>
            </a:r>
            <a:r>
              <a:rPr lang="fi-FI" sz="3200" b="1" smtClean="0">
                <a:solidFill>
                  <a:srgbClr val="4F2270"/>
                </a:solidFill>
              </a:rPr>
              <a:t>avautumaan Pyhän Hengen </a:t>
            </a:r>
            <a:r>
              <a:rPr lang="fi-FI" sz="3200" b="1" smtClean="0">
                <a:solidFill>
                  <a:srgbClr val="4F2270"/>
                </a:solidFill>
              </a:rPr>
              <a:t>työlle</a:t>
            </a:r>
          </a:p>
          <a:p>
            <a:pPr lvl="2">
              <a:buFont typeface="Arial" pitchFamily="34" charset="0"/>
              <a:buChar char="•"/>
            </a:pPr>
            <a:r>
              <a:rPr lang="fi-FI" sz="3200" b="1" smtClean="0">
                <a:solidFill>
                  <a:srgbClr val="4F2270"/>
                </a:solidFill>
              </a:rPr>
              <a:t> </a:t>
            </a:r>
            <a:r>
              <a:rPr lang="fi-FI" sz="3200" b="1" smtClean="0">
                <a:solidFill>
                  <a:srgbClr val="506850"/>
                </a:solidFill>
              </a:rPr>
              <a:t>Jeesus palasi Hengen voimassa erämaasta</a:t>
            </a:r>
          </a:p>
          <a:p>
            <a:pPr lvl="2">
              <a:buFont typeface="Arial" pitchFamily="34" charset="0"/>
              <a:buChar char="•"/>
            </a:pPr>
            <a:r>
              <a:rPr lang="fi-FI" sz="3200" b="1" smtClean="0">
                <a:solidFill>
                  <a:srgbClr val="506850"/>
                </a:solidFill>
              </a:rPr>
              <a:t> </a:t>
            </a:r>
            <a:r>
              <a:rPr lang="fi-FI" sz="3200" b="1" smtClean="0">
                <a:solidFill>
                  <a:srgbClr val="506850"/>
                </a:solidFill>
              </a:rPr>
              <a:t>Keskittymällä rukoukseen kuulemme helpommin Hengen äänen</a:t>
            </a:r>
            <a:endParaRPr lang="fi-FI" sz="3200" b="1" smtClean="0">
              <a:solidFill>
                <a:srgbClr val="506850"/>
              </a:solidFill>
            </a:endParaRPr>
          </a:p>
          <a:p>
            <a:endParaRPr lang="en-US" sz="2800" b="1" smtClean="0">
              <a:solidFill>
                <a:srgbClr val="506850"/>
              </a:solidFill>
            </a:endParaRPr>
          </a:p>
          <a:p>
            <a:pPr>
              <a:buFont typeface="Wingdings" pitchFamily="2" charset="2"/>
              <a:buChar char="Ø"/>
            </a:pPr>
            <a:r>
              <a:rPr lang="fi-FI" sz="3200" b="1" smtClean="0">
                <a:solidFill>
                  <a:srgbClr val="4F2270"/>
                </a:solidFill>
              </a:rPr>
              <a:t> Tuo yleistä </a:t>
            </a:r>
            <a:r>
              <a:rPr lang="fi-FI" sz="3200" b="1" smtClean="0">
                <a:solidFill>
                  <a:srgbClr val="4F2270"/>
                </a:solidFill>
              </a:rPr>
              <a:t>itsekuria </a:t>
            </a:r>
          </a:p>
          <a:p>
            <a:pPr lvl="1">
              <a:buFont typeface="Arial" pitchFamily="34" charset="0"/>
              <a:buChar char="•"/>
            </a:pPr>
            <a:r>
              <a:rPr lang="fi-FI" sz="3200" b="1" smtClean="0">
                <a:solidFill>
                  <a:srgbClr val="506850"/>
                </a:solidFill>
              </a:rPr>
              <a:t> Paasto on Jumalan asettama itsensä-kieltämisen muoto</a:t>
            </a:r>
          </a:p>
          <a:p>
            <a:pPr lvl="1">
              <a:buFont typeface="Arial" pitchFamily="34" charset="0"/>
              <a:buChar char="•"/>
            </a:pPr>
            <a:r>
              <a:rPr lang="fi-FI" sz="3200" b="1" smtClean="0">
                <a:solidFill>
                  <a:srgbClr val="506850"/>
                </a:solidFill>
              </a:rPr>
              <a:t> </a:t>
            </a:r>
            <a:r>
              <a:rPr lang="fi-FI" sz="3200" b="1" smtClean="0">
                <a:solidFill>
                  <a:srgbClr val="506850"/>
                </a:solidFill>
              </a:rPr>
              <a:t>Kurinalaisuus yhdellä elämänalueella tuo järjestystä muillekin.</a:t>
            </a:r>
            <a:endParaRPr lang="en-US" sz="2000" b="1" smtClean="0">
              <a:solidFill>
                <a:srgbClr val="50685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304800"/>
            <a:ext cx="4876800" cy="4524315"/>
          </a:xfrm>
          <a:prstGeom prst="rect">
            <a:avLst/>
          </a:prstGeom>
        </p:spPr>
        <p:txBody>
          <a:bodyPr wrap="square">
            <a:spAutoFit/>
          </a:bodyPr>
          <a:lstStyle/>
          <a:p>
            <a:r>
              <a:rPr lang="fi-FI" sz="3600" b="1" smtClean="0">
                <a:solidFill>
                  <a:srgbClr val="4F2270"/>
                </a:solidFill>
              </a:rPr>
              <a:t>Aseta haastavia, mutta </a:t>
            </a:r>
          </a:p>
          <a:p>
            <a:r>
              <a:rPr lang="fi-FI" sz="3600" b="1" smtClean="0">
                <a:solidFill>
                  <a:srgbClr val="4F2270"/>
                </a:solidFill>
              </a:rPr>
              <a:t>realistisia tavoitteita</a:t>
            </a:r>
          </a:p>
          <a:p>
            <a:endParaRPr lang="fi-FI" sz="3600" b="1" smtClean="0">
              <a:solidFill>
                <a:srgbClr val="506850"/>
              </a:solidFill>
            </a:endParaRPr>
          </a:p>
          <a:p>
            <a:endParaRPr lang="fi-FI" sz="3200" b="1" smtClean="0">
              <a:solidFill>
                <a:srgbClr val="506850"/>
              </a:solidFill>
            </a:endParaRPr>
          </a:p>
          <a:p>
            <a:r>
              <a:rPr lang="fi-FI" sz="3200" b="1" smtClean="0">
                <a:solidFill>
                  <a:srgbClr val="506850"/>
                </a:solidFill>
              </a:rPr>
              <a:t>Rima rukouksessa ja </a:t>
            </a:r>
          </a:p>
          <a:p>
            <a:r>
              <a:rPr lang="fi-FI" sz="3200" b="1" smtClean="0">
                <a:solidFill>
                  <a:srgbClr val="506850"/>
                </a:solidFill>
              </a:rPr>
              <a:t>paastossa ei saa </a:t>
            </a:r>
          </a:p>
          <a:p>
            <a:r>
              <a:rPr lang="fi-FI" sz="3200" b="1" smtClean="0">
                <a:solidFill>
                  <a:srgbClr val="506850"/>
                </a:solidFill>
              </a:rPr>
              <a:t>olla liian korkealla,</a:t>
            </a:r>
          </a:p>
          <a:p>
            <a:r>
              <a:rPr lang="fi-FI" sz="3200" b="1" smtClean="0">
                <a:solidFill>
                  <a:srgbClr val="506850"/>
                </a:solidFill>
              </a:rPr>
              <a:t>ettei tule pettymyksiä.</a:t>
            </a:r>
            <a:r>
              <a:rPr lang="fi-FI" sz="3200" smtClean="0"/>
              <a:t> </a:t>
            </a:r>
            <a:endParaRPr lang="fi-FI" sz="2000" b="1" smtClean="0">
              <a:solidFill>
                <a:srgbClr val="506850"/>
              </a:solidFill>
            </a:endParaRPr>
          </a:p>
          <a:p>
            <a:pPr lvl="0"/>
            <a:endParaRPr lang="en-US" sz="2000" b="1" smtClean="0">
              <a:solidFill>
                <a:srgbClr val="506850"/>
              </a:solidFill>
            </a:endParaRPr>
          </a:p>
        </p:txBody>
      </p:sp>
      <p:pic>
        <p:nvPicPr>
          <p:cNvPr id="1026" name="Picture 2" descr="H:\MIRJAMIN KONE\IVANOV\RUKOUSOPETUSTA ja -PUHEITA\UUSIN PAASTOESITYS\rima.jpg"/>
          <p:cNvPicPr>
            <a:picLocks noChangeAspect="1" noChangeArrowheads="1"/>
          </p:cNvPicPr>
          <p:nvPr/>
        </p:nvPicPr>
        <p:blipFill>
          <a:blip r:embed="rId2" cstate="print"/>
          <a:srcRect/>
          <a:stretch>
            <a:fillRect/>
          </a:stretch>
        </p:blipFill>
        <p:spPr bwMode="auto">
          <a:xfrm>
            <a:off x="5638800" y="685800"/>
            <a:ext cx="3336925" cy="3877917"/>
          </a:xfrm>
          <a:prstGeom prst="round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8458200" cy="2831544"/>
          </a:xfrm>
          <a:prstGeom prst="rect">
            <a:avLst/>
          </a:prstGeom>
          <a:noFill/>
        </p:spPr>
        <p:txBody>
          <a:bodyPr wrap="square" rtlCol="0">
            <a:spAutoFit/>
          </a:bodyPr>
          <a:lstStyle/>
          <a:p>
            <a:pPr algn="ctr"/>
            <a:r>
              <a:rPr lang="fi-FI" sz="3200" b="1" smtClean="0">
                <a:solidFill>
                  <a:srgbClr val="4F2270"/>
                </a:solidFill>
                <a:latin typeface="Arial" pitchFamily="34" charset="0"/>
                <a:cs typeface="Arial" pitchFamily="34" charset="0"/>
              </a:rPr>
              <a:t>Kun tavalliset seurakuntalaiset </a:t>
            </a:r>
          </a:p>
          <a:p>
            <a:pPr algn="ctr"/>
            <a:r>
              <a:rPr lang="fi-FI" sz="3200" b="1" smtClean="0">
                <a:solidFill>
                  <a:srgbClr val="4F2270"/>
                </a:solidFill>
                <a:latin typeface="Arial" pitchFamily="34" charset="0"/>
                <a:cs typeface="Arial" pitchFamily="34" charset="0"/>
              </a:rPr>
              <a:t>rukoilevat ja paastoavat,</a:t>
            </a:r>
          </a:p>
          <a:p>
            <a:pPr algn="ctr"/>
            <a:r>
              <a:rPr lang="fi-FI" sz="3200" b="1" smtClean="0">
                <a:solidFill>
                  <a:srgbClr val="4F2270"/>
                </a:solidFill>
                <a:latin typeface="Arial" pitchFamily="34" charset="0"/>
                <a:cs typeface="Arial" pitchFamily="34" charset="0"/>
              </a:rPr>
              <a:t>Jumala kutsuu ja nostaa </a:t>
            </a:r>
          </a:p>
          <a:p>
            <a:pPr algn="ctr"/>
            <a:r>
              <a:rPr lang="fi-FI" sz="3200" b="1" smtClean="0">
                <a:solidFill>
                  <a:srgbClr val="4F2270"/>
                </a:solidFill>
                <a:latin typeface="Arial" pitchFamily="34" charset="0"/>
                <a:cs typeface="Arial" pitchFamily="34" charset="0"/>
              </a:rPr>
              <a:t>seurakunnan keskeltä </a:t>
            </a:r>
          </a:p>
          <a:p>
            <a:pPr algn="ctr"/>
            <a:r>
              <a:rPr lang="fi-FI" sz="3200" b="1" smtClean="0">
                <a:solidFill>
                  <a:srgbClr val="4F2270"/>
                </a:solidFill>
                <a:latin typeface="Arial" pitchFamily="34" charset="0"/>
                <a:cs typeface="Arial" pitchFamily="34" charset="0"/>
              </a:rPr>
              <a:t>myös uskon sankareita</a:t>
            </a:r>
            <a:r>
              <a:rPr lang="fi-FI" sz="3200" b="1" smtClean="0">
                <a:solidFill>
                  <a:schemeClr val="bg2">
                    <a:lumMod val="25000"/>
                  </a:schemeClr>
                </a:solidFill>
                <a:latin typeface="Arial" pitchFamily="34" charset="0"/>
                <a:cs typeface="Arial" pitchFamily="34" charset="0"/>
              </a:rPr>
              <a:t>.</a:t>
            </a:r>
            <a:endParaRPr lang="fi-FI" smtClean="0"/>
          </a:p>
          <a:p>
            <a:endParaRPr lang="fi-FI"/>
          </a:p>
        </p:txBody>
      </p:sp>
      <p:pic>
        <p:nvPicPr>
          <p:cNvPr id="1026" name="Picture 2" descr="C:\Documents and Settings\mirjami\Desktop\PAASTOESITYS\LOGO JA JULISTE\paastojuliste.jpg"/>
          <p:cNvPicPr>
            <a:picLocks noChangeAspect="1" noChangeArrowheads="1"/>
          </p:cNvPicPr>
          <p:nvPr/>
        </p:nvPicPr>
        <p:blipFill>
          <a:blip r:embed="rId3" cstate="print"/>
          <a:srcRect/>
          <a:stretch>
            <a:fillRect/>
          </a:stretch>
        </p:blipFill>
        <p:spPr bwMode="auto">
          <a:xfrm>
            <a:off x="2514600" y="2819400"/>
            <a:ext cx="4033198" cy="38637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304800"/>
            <a:ext cx="5486400" cy="3785652"/>
          </a:xfrm>
          <a:prstGeom prst="rect">
            <a:avLst/>
          </a:prstGeom>
          <a:noFill/>
        </p:spPr>
        <p:txBody>
          <a:bodyPr wrap="square" rtlCol="0">
            <a:spAutoFit/>
          </a:bodyPr>
          <a:lstStyle/>
          <a:p>
            <a:r>
              <a:rPr lang="fi-FI" sz="3200" b="1" smtClean="0">
                <a:solidFill>
                  <a:srgbClr val="4F2270"/>
                </a:solidFill>
              </a:rPr>
              <a:t>1700-luku:</a:t>
            </a:r>
          </a:p>
          <a:p>
            <a:r>
              <a:rPr lang="fi-FI" sz="3200" b="1" smtClean="0">
                <a:solidFill>
                  <a:srgbClr val="4F2270"/>
                </a:solidFill>
              </a:rPr>
              <a:t>Ensimmäinen useita kansoja koskettanut herätys </a:t>
            </a:r>
          </a:p>
          <a:p>
            <a:endParaRPr lang="fi-FI" sz="2400" smtClean="0">
              <a:solidFill>
                <a:srgbClr val="4F2270"/>
              </a:solidFill>
            </a:endParaRPr>
          </a:p>
          <a:p>
            <a:r>
              <a:rPr lang="fi-FI" sz="3000" b="1" smtClean="0">
                <a:solidFill>
                  <a:srgbClr val="506850"/>
                </a:solidFill>
              </a:rPr>
              <a:t>Alkoi herrnhutilaisten yhteisöstä</a:t>
            </a:r>
          </a:p>
          <a:p>
            <a:endParaRPr lang="fi-FI" sz="3000" smtClean="0">
              <a:solidFill>
                <a:srgbClr val="506850"/>
              </a:solidFill>
            </a:endParaRPr>
          </a:p>
          <a:p>
            <a:r>
              <a:rPr lang="fi-FI" sz="3000" b="1" smtClean="0">
                <a:solidFill>
                  <a:srgbClr val="506850"/>
                </a:solidFill>
              </a:rPr>
              <a:t>Ympärivuorokautinen rukous-vartio katkeamatta </a:t>
            </a:r>
            <a:r>
              <a:rPr lang="fi-FI" sz="3000" b="1">
                <a:solidFill>
                  <a:srgbClr val="506850"/>
                </a:solidFill>
              </a:rPr>
              <a:t>100 </a:t>
            </a:r>
            <a:r>
              <a:rPr lang="fi-FI" sz="3000" b="1" smtClean="0">
                <a:solidFill>
                  <a:srgbClr val="506850"/>
                </a:solidFill>
              </a:rPr>
              <a:t>vuotta! </a:t>
            </a:r>
            <a:endParaRPr lang="en-US" sz="3000" b="1">
              <a:solidFill>
                <a:srgbClr val="506850"/>
              </a:solidFill>
            </a:endParaRPr>
          </a:p>
        </p:txBody>
      </p:sp>
      <p:pic>
        <p:nvPicPr>
          <p:cNvPr id="2050" name="Picture 2" descr="C:\Documents and Settings\mirjami\Desktop\Herrnhut_big.jpg"/>
          <p:cNvPicPr>
            <a:picLocks noChangeAspect="1" noChangeArrowheads="1"/>
          </p:cNvPicPr>
          <p:nvPr/>
        </p:nvPicPr>
        <p:blipFill>
          <a:blip r:embed="rId2" cstate="print"/>
          <a:srcRect l="3922" t="3486" r="4575" b="37255"/>
          <a:stretch>
            <a:fillRect/>
          </a:stretch>
        </p:blipFill>
        <p:spPr bwMode="auto">
          <a:xfrm>
            <a:off x="304800" y="4191000"/>
            <a:ext cx="5105400" cy="2479766"/>
          </a:xfrm>
          <a:prstGeom prst="roundRect">
            <a:avLst/>
          </a:prstGeom>
          <a:ln>
            <a:noFill/>
          </a:ln>
          <a:effectLst>
            <a:outerShdw blurRad="292100" dist="139700" dir="2700000" algn="tl" rotWithShape="0">
              <a:srgbClr val="333333">
                <a:alpha val="65000"/>
              </a:srgbClr>
            </a:outerShdw>
          </a:effectLst>
        </p:spPr>
      </p:pic>
      <p:pic>
        <p:nvPicPr>
          <p:cNvPr id="1029" name="Picture 5" descr="C:\Documents and Settings\mirjami\Desktop\PAASTOESITYS\Von_Zinzendorf.jpg"/>
          <p:cNvPicPr>
            <a:picLocks noChangeAspect="1" noChangeArrowheads="1"/>
          </p:cNvPicPr>
          <p:nvPr/>
        </p:nvPicPr>
        <p:blipFill>
          <a:blip r:embed="rId3" cstate="print"/>
          <a:srcRect/>
          <a:stretch>
            <a:fillRect/>
          </a:stretch>
        </p:blipFill>
        <p:spPr bwMode="auto">
          <a:xfrm>
            <a:off x="5677257" y="457200"/>
            <a:ext cx="3314343" cy="3962400"/>
          </a:xfrm>
          <a:prstGeom prst="roundRect">
            <a:avLst/>
          </a:prstGeom>
          <a:ln>
            <a:noFill/>
          </a:ln>
          <a:effectLst>
            <a:outerShdw blurRad="292100" dist="139700" dir="2700000" algn="tl" rotWithShape="0">
              <a:srgbClr val="333333">
                <a:alpha val="65000"/>
              </a:srgbClr>
            </a:outerShdw>
          </a:effectLst>
        </p:spPr>
      </p:pic>
      <p:sp>
        <p:nvSpPr>
          <p:cNvPr id="5" name="Rectangle 4"/>
          <p:cNvSpPr/>
          <p:nvPr/>
        </p:nvSpPr>
        <p:spPr>
          <a:xfrm>
            <a:off x="5943600" y="4648200"/>
            <a:ext cx="2743200" cy="1692771"/>
          </a:xfrm>
          <a:prstGeom prst="rect">
            <a:avLst/>
          </a:prstGeom>
        </p:spPr>
        <p:txBody>
          <a:bodyPr wrap="square">
            <a:spAutoFit/>
          </a:bodyPr>
          <a:lstStyle/>
          <a:p>
            <a:pPr algn="ctr"/>
            <a:r>
              <a:rPr lang="fi-FI" sz="2600" b="1" smtClean="0">
                <a:solidFill>
                  <a:srgbClr val="4F2270"/>
                </a:solidFill>
              </a:rPr>
              <a:t>Perustaja NICOLAS VON ZINZENDORF paastosi päivän viikossa. </a:t>
            </a:r>
            <a:endParaRPr lang="en-US" sz="2600" b="1">
              <a:solidFill>
                <a:srgbClr val="4F227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381000"/>
            <a:ext cx="5334000" cy="3231654"/>
          </a:xfrm>
          <a:prstGeom prst="rect">
            <a:avLst/>
          </a:prstGeom>
          <a:noFill/>
        </p:spPr>
        <p:txBody>
          <a:bodyPr wrap="square" rtlCol="0">
            <a:spAutoFit/>
          </a:bodyPr>
          <a:lstStyle/>
          <a:p>
            <a:r>
              <a:rPr lang="fi-FI" sz="3200" b="1" smtClean="0">
                <a:solidFill>
                  <a:srgbClr val="4F2270"/>
                </a:solidFill>
              </a:rPr>
              <a:t>1700-luku Englannissa:</a:t>
            </a:r>
            <a:br>
              <a:rPr lang="fi-FI" sz="3200" b="1" smtClean="0">
                <a:solidFill>
                  <a:srgbClr val="4F2270"/>
                </a:solidFill>
              </a:rPr>
            </a:br>
            <a:r>
              <a:rPr lang="fi-FI" sz="3200" b="1" smtClean="0">
                <a:solidFill>
                  <a:srgbClr val="4F2270"/>
                </a:solidFill>
              </a:rPr>
              <a:t>JOHN WESLEY</a:t>
            </a:r>
          </a:p>
          <a:p>
            <a:endParaRPr lang="fi-FI" sz="2000" b="1" smtClean="0">
              <a:solidFill>
                <a:srgbClr val="4F2270"/>
              </a:solidFill>
            </a:endParaRPr>
          </a:p>
          <a:p>
            <a:r>
              <a:rPr lang="fi-FI" sz="3000" b="1" smtClean="0">
                <a:solidFill>
                  <a:srgbClr val="506850"/>
                </a:solidFill>
              </a:rPr>
              <a:t>Wesleyn työn tuloksena syntyi metodistikirkko Englantiin ja Amerikkaan, yli 130 000 uskovaa.</a:t>
            </a:r>
            <a:endParaRPr lang="en-US" sz="3000" b="1">
              <a:solidFill>
                <a:srgbClr val="506850"/>
              </a:solidFill>
            </a:endParaRPr>
          </a:p>
        </p:txBody>
      </p:sp>
      <p:pic>
        <p:nvPicPr>
          <p:cNvPr id="4099" name="Picture 3" descr="C:\Documents and Settings\mirjami\Desktop\PAASTOESITYS\john wesley preaching.jpeg"/>
          <p:cNvPicPr>
            <a:picLocks noChangeAspect="1" noChangeArrowheads="1"/>
          </p:cNvPicPr>
          <p:nvPr/>
        </p:nvPicPr>
        <p:blipFill>
          <a:blip r:embed="rId2" cstate="print"/>
          <a:srcRect r="6085"/>
          <a:stretch>
            <a:fillRect/>
          </a:stretch>
        </p:blipFill>
        <p:spPr bwMode="auto">
          <a:xfrm>
            <a:off x="5638800" y="3505200"/>
            <a:ext cx="3375991" cy="3062167"/>
          </a:xfrm>
          <a:prstGeom prst="roundRect">
            <a:avLst/>
          </a:prstGeom>
          <a:ln>
            <a:noFill/>
          </a:ln>
          <a:effectLst>
            <a:outerShdw blurRad="292100" dist="139700" dir="2700000" algn="tl" rotWithShape="0">
              <a:srgbClr val="333333">
                <a:alpha val="65000"/>
              </a:srgbClr>
            </a:outerShdw>
          </a:effectLst>
        </p:spPr>
      </p:pic>
      <p:pic>
        <p:nvPicPr>
          <p:cNvPr id="4100" name="Picture 4" descr="C:\Documents and Settings\mirjami\Desktop\PAASTOESITYS\john_wesley_1.gif"/>
          <p:cNvPicPr>
            <a:picLocks noChangeAspect="1" noChangeArrowheads="1"/>
          </p:cNvPicPr>
          <p:nvPr/>
        </p:nvPicPr>
        <p:blipFill>
          <a:blip r:embed="rId3" cstate="print"/>
          <a:srcRect l="4255" t="9929" r="2128" b="19816"/>
          <a:stretch>
            <a:fillRect/>
          </a:stretch>
        </p:blipFill>
        <p:spPr bwMode="auto">
          <a:xfrm>
            <a:off x="5562600" y="228600"/>
            <a:ext cx="3352800" cy="3174423"/>
          </a:xfrm>
          <a:prstGeom prst="roundRect">
            <a:avLst/>
          </a:prstGeom>
          <a:ln>
            <a:noFill/>
          </a:ln>
          <a:effectLst>
            <a:outerShdw blurRad="292100" dist="139700" dir="2700000" algn="tl" rotWithShape="0">
              <a:srgbClr val="333333">
                <a:alpha val="65000"/>
              </a:srgbClr>
            </a:outerShdw>
          </a:effectLst>
        </p:spPr>
      </p:pic>
      <p:sp>
        <p:nvSpPr>
          <p:cNvPr id="5" name="Rectangle 4"/>
          <p:cNvSpPr/>
          <p:nvPr/>
        </p:nvSpPr>
        <p:spPr>
          <a:xfrm>
            <a:off x="457200" y="4114800"/>
            <a:ext cx="4572000" cy="2400657"/>
          </a:xfrm>
          <a:prstGeom prst="rect">
            <a:avLst/>
          </a:prstGeom>
        </p:spPr>
        <p:txBody>
          <a:bodyPr wrap="square">
            <a:spAutoFit/>
          </a:bodyPr>
          <a:lstStyle/>
          <a:p>
            <a:r>
              <a:rPr lang="fi-FI" sz="3000" b="1" smtClean="0">
                <a:solidFill>
                  <a:srgbClr val="4F2270"/>
                </a:solidFill>
              </a:rPr>
              <a:t>Wesley paastosi kahdesti viikossa. Odotti kaikkien metodistien paastoavan keskiviikkoisin ja perjan-taisin klo 16:een.</a:t>
            </a:r>
            <a:endParaRPr lang="en-US" sz="3000" b="1">
              <a:solidFill>
                <a:srgbClr val="4F227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304800"/>
            <a:ext cx="4495800" cy="6186309"/>
          </a:xfrm>
          <a:prstGeom prst="rect">
            <a:avLst/>
          </a:prstGeom>
          <a:noFill/>
        </p:spPr>
        <p:txBody>
          <a:bodyPr wrap="square" rtlCol="0">
            <a:spAutoFit/>
          </a:bodyPr>
          <a:lstStyle/>
          <a:p>
            <a:r>
              <a:rPr lang="fi-FI" sz="3200" b="1" smtClean="0">
                <a:solidFill>
                  <a:srgbClr val="4F2270"/>
                </a:solidFill>
              </a:rPr>
              <a:t>1700-LUKU AMERIKASSA</a:t>
            </a:r>
            <a:br>
              <a:rPr lang="fi-FI" sz="3200" b="1" smtClean="0">
                <a:solidFill>
                  <a:srgbClr val="4F2270"/>
                </a:solidFill>
              </a:rPr>
            </a:br>
            <a:r>
              <a:rPr lang="fi-FI" sz="3200" b="1" smtClean="0">
                <a:solidFill>
                  <a:srgbClr val="4F2270"/>
                </a:solidFill>
              </a:rPr>
              <a:t/>
            </a:r>
            <a:br>
              <a:rPr lang="fi-FI" sz="3200" b="1" smtClean="0">
                <a:solidFill>
                  <a:srgbClr val="4F2270"/>
                </a:solidFill>
              </a:rPr>
            </a:br>
            <a:r>
              <a:rPr lang="fi-FI" sz="3200" b="1" smtClean="0">
                <a:solidFill>
                  <a:srgbClr val="4F2270"/>
                </a:solidFill>
              </a:rPr>
              <a:t>JONATHAN EDWARDS</a:t>
            </a:r>
          </a:p>
          <a:p>
            <a:endParaRPr lang="fi-FI" sz="3000" b="1" smtClean="0">
              <a:solidFill>
                <a:srgbClr val="4F2270"/>
              </a:solidFill>
            </a:endParaRPr>
          </a:p>
          <a:p>
            <a:r>
              <a:rPr lang="fi-FI" sz="3000" b="1" smtClean="0">
                <a:solidFill>
                  <a:srgbClr val="506850"/>
                </a:solidFill>
              </a:rPr>
              <a:t>Herätysteologian isä, legendaarinen julistaja</a:t>
            </a:r>
          </a:p>
          <a:p>
            <a:endParaRPr lang="fi-FI" sz="3000" b="1" smtClean="0">
              <a:solidFill>
                <a:srgbClr val="506850"/>
              </a:solidFill>
            </a:endParaRPr>
          </a:p>
          <a:p>
            <a:r>
              <a:rPr lang="fi-FI" sz="3000" b="1" smtClean="0">
                <a:solidFill>
                  <a:srgbClr val="506850"/>
                </a:solidFill>
              </a:rPr>
              <a:t>Amerikan ensimmäisen suuren herätyksen johto-hahmoja.</a:t>
            </a:r>
          </a:p>
          <a:p>
            <a:endParaRPr lang="fi-FI" sz="3000" b="1" smtClean="0">
              <a:solidFill>
                <a:srgbClr val="506850"/>
              </a:solidFill>
            </a:endParaRPr>
          </a:p>
          <a:p>
            <a:r>
              <a:rPr lang="fi-FI" sz="3000" b="1" smtClean="0">
                <a:solidFill>
                  <a:srgbClr val="506850"/>
                </a:solidFill>
              </a:rPr>
              <a:t>Herätys levisi kautta yhteiskunnan.</a:t>
            </a:r>
            <a:endParaRPr lang="fi-FI" sz="3000" smtClean="0">
              <a:solidFill>
                <a:srgbClr val="506850"/>
              </a:solidFill>
            </a:endParaRPr>
          </a:p>
        </p:txBody>
      </p:sp>
      <p:sp>
        <p:nvSpPr>
          <p:cNvPr id="5" name="Rectangle 4"/>
          <p:cNvSpPr/>
          <p:nvPr/>
        </p:nvSpPr>
        <p:spPr>
          <a:xfrm>
            <a:off x="5486400" y="5181600"/>
            <a:ext cx="3581400" cy="1384995"/>
          </a:xfrm>
          <a:prstGeom prst="rect">
            <a:avLst/>
          </a:prstGeom>
        </p:spPr>
        <p:txBody>
          <a:bodyPr wrap="square">
            <a:spAutoFit/>
          </a:bodyPr>
          <a:lstStyle/>
          <a:p>
            <a:pPr algn="ctr"/>
            <a:r>
              <a:rPr lang="fi-FI" sz="2800" b="1" smtClean="0">
                <a:solidFill>
                  <a:srgbClr val="4F2270"/>
                </a:solidFill>
              </a:rPr>
              <a:t>Paastosi ja rukoili: </a:t>
            </a:r>
          </a:p>
          <a:p>
            <a:pPr algn="ctr"/>
            <a:r>
              <a:rPr lang="fi-FI" sz="2800" b="1" smtClean="0">
                <a:solidFill>
                  <a:srgbClr val="4F2270"/>
                </a:solidFill>
              </a:rPr>
              <a:t>”Herra, anna minulle </a:t>
            </a:r>
          </a:p>
          <a:p>
            <a:pPr algn="ctr"/>
            <a:r>
              <a:rPr lang="fi-FI" sz="2800" b="1" smtClean="0">
                <a:solidFill>
                  <a:srgbClr val="4F2270"/>
                </a:solidFill>
              </a:rPr>
              <a:t>Uusi Englanti”</a:t>
            </a:r>
            <a:endParaRPr lang="en-US" sz="2800" b="1">
              <a:solidFill>
                <a:srgbClr val="4F2270"/>
              </a:solidFill>
            </a:endParaRPr>
          </a:p>
        </p:txBody>
      </p:sp>
      <p:pic>
        <p:nvPicPr>
          <p:cNvPr id="2" name="Picture 2" descr="C:\Documents and Settings\mirjami\Desktop\PAASTOESITYS\HISTORIA\Jonathan-Edwards.jpg"/>
          <p:cNvPicPr>
            <a:picLocks noChangeAspect="1" noChangeArrowheads="1"/>
          </p:cNvPicPr>
          <p:nvPr/>
        </p:nvPicPr>
        <p:blipFill>
          <a:blip r:embed="rId2" cstate="print"/>
          <a:srcRect l="12627" r="8514"/>
          <a:stretch>
            <a:fillRect/>
          </a:stretch>
        </p:blipFill>
        <p:spPr bwMode="auto">
          <a:xfrm>
            <a:off x="5562600" y="381000"/>
            <a:ext cx="3505200" cy="4648200"/>
          </a:xfrm>
          <a:prstGeom prst="round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4953000" cy="6001643"/>
          </a:xfrm>
          <a:prstGeom prst="rect">
            <a:avLst/>
          </a:prstGeom>
          <a:noFill/>
        </p:spPr>
        <p:txBody>
          <a:bodyPr wrap="square" rtlCol="0">
            <a:spAutoFit/>
          </a:bodyPr>
          <a:lstStyle/>
          <a:p>
            <a:r>
              <a:rPr lang="fi-FI" sz="3000" b="1" smtClean="0">
                <a:solidFill>
                  <a:srgbClr val="4F2270"/>
                </a:solidFill>
              </a:rPr>
              <a:t>JONATHAN EDWARDS:</a:t>
            </a:r>
          </a:p>
          <a:p>
            <a:endParaRPr lang="fi-FI" b="1" smtClean="0">
              <a:solidFill>
                <a:srgbClr val="506850"/>
              </a:solidFill>
            </a:endParaRPr>
          </a:p>
          <a:p>
            <a:r>
              <a:rPr lang="fi-FI" sz="2800" b="1" smtClean="0">
                <a:solidFill>
                  <a:srgbClr val="506850"/>
                </a:solidFill>
              </a:rPr>
              <a:t>”Saarnoissa korostetaan salaista rukousta, </a:t>
            </a:r>
            <a:r>
              <a:rPr lang="fi-FI" sz="2800" b="1" u="sng" smtClean="0">
                <a:solidFill>
                  <a:srgbClr val="506850"/>
                </a:solidFill>
              </a:rPr>
              <a:t>mutta aivan liian vähän puhutaan salaisesta paastosta</a:t>
            </a:r>
            <a:r>
              <a:rPr lang="fi-FI" sz="2800" b="1" smtClean="0">
                <a:solidFill>
                  <a:srgbClr val="506850"/>
                </a:solidFill>
              </a:rPr>
              <a:t>. </a:t>
            </a:r>
          </a:p>
          <a:p>
            <a:endParaRPr lang="fi-FI" sz="2800" b="1" smtClean="0">
              <a:solidFill>
                <a:srgbClr val="506850"/>
              </a:solidFill>
            </a:endParaRPr>
          </a:p>
          <a:p>
            <a:r>
              <a:rPr lang="fi-FI" sz="2800" b="1" smtClean="0">
                <a:solidFill>
                  <a:srgbClr val="506850"/>
                </a:solidFill>
              </a:rPr>
              <a:t>Paasto on tehtävä, jonka Vapah-tajamme on antanut seuraa-jilleen, aivan kuten rukouskin. </a:t>
            </a:r>
          </a:p>
          <a:p>
            <a:endParaRPr lang="fi-FI" sz="2800" b="1" smtClean="0">
              <a:solidFill>
                <a:srgbClr val="506850"/>
              </a:solidFill>
            </a:endParaRPr>
          </a:p>
          <a:p>
            <a:r>
              <a:rPr lang="fi-FI" sz="2800" b="1" u="sng" smtClean="0">
                <a:solidFill>
                  <a:srgbClr val="506850"/>
                </a:solidFill>
              </a:rPr>
              <a:t>Se on jotain, mitä kaikkien tunnustavien kristittyjen pitäisi harrastaa, ja harrastaa usein</a:t>
            </a:r>
            <a:r>
              <a:rPr lang="fi-FI" sz="2800" b="1" smtClean="0">
                <a:solidFill>
                  <a:srgbClr val="506850"/>
                </a:solidFill>
              </a:rPr>
              <a:t>”.</a:t>
            </a:r>
            <a:endParaRPr lang="en-US" sz="2800" b="1">
              <a:solidFill>
                <a:srgbClr val="506850"/>
              </a:solidFill>
            </a:endParaRPr>
          </a:p>
        </p:txBody>
      </p:sp>
      <p:sp>
        <p:nvSpPr>
          <p:cNvPr id="6" name="Rectangle 5"/>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Documents and Settings\mirjami\Desktop\PAASTOESITYS\HISTORIA\Jonathan-Edwards.jpg"/>
          <p:cNvPicPr>
            <a:picLocks noChangeAspect="1" noChangeArrowheads="1"/>
          </p:cNvPicPr>
          <p:nvPr/>
        </p:nvPicPr>
        <p:blipFill>
          <a:blip r:embed="rId2" cstate="print"/>
          <a:srcRect l="12627" r="8514"/>
          <a:stretch>
            <a:fillRect/>
          </a:stretch>
        </p:blipFill>
        <p:spPr bwMode="auto">
          <a:xfrm>
            <a:off x="5562600" y="381000"/>
            <a:ext cx="3505200" cy="4648200"/>
          </a:xfrm>
          <a:prstGeom prst="round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304800"/>
            <a:ext cx="5029200" cy="2923877"/>
          </a:xfrm>
          <a:prstGeom prst="rect">
            <a:avLst/>
          </a:prstGeom>
          <a:noFill/>
        </p:spPr>
        <p:txBody>
          <a:bodyPr wrap="square" rtlCol="0">
            <a:spAutoFit/>
          </a:bodyPr>
          <a:lstStyle/>
          <a:p>
            <a:r>
              <a:rPr lang="fi-FI" sz="3200" b="1" smtClean="0">
                <a:solidFill>
                  <a:srgbClr val="4F2270"/>
                </a:solidFill>
              </a:rPr>
              <a:t>1830-luvulta alkaen Amerikassa</a:t>
            </a:r>
          </a:p>
          <a:p>
            <a:endParaRPr lang="fi-FI" sz="3000" b="1" smtClean="0">
              <a:solidFill>
                <a:srgbClr val="4F2270"/>
              </a:solidFill>
            </a:endParaRPr>
          </a:p>
          <a:p>
            <a:r>
              <a:rPr lang="fi-FI" sz="3000" b="1" smtClean="0">
                <a:solidFill>
                  <a:srgbClr val="506850"/>
                </a:solidFill>
              </a:rPr>
              <a:t>CHARLES FINNEY – yksi historian </a:t>
            </a:r>
            <a:r>
              <a:rPr lang="fi-FI" sz="3000" b="1">
                <a:solidFill>
                  <a:srgbClr val="506850"/>
                </a:solidFill>
              </a:rPr>
              <a:t>suurimpia </a:t>
            </a:r>
            <a:r>
              <a:rPr lang="fi-FI" sz="3000" b="1" smtClean="0">
                <a:solidFill>
                  <a:srgbClr val="506850"/>
                </a:solidFill>
              </a:rPr>
              <a:t>evanke-listoja</a:t>
            </a:r>
            <a:endParaRPr lang="fi-FI" b="1">
              <a:solidFill>
                <a:srgbClr val="506850"/>
              </a:solidFill>
            </a:endParaRPr>
          </a:p>
        </p:txBody>
      </p:sp>
      <p:pic>
        <p:nvPicPr>
          <p:cNvPr id="5122" name="Picture 2" descr="C:\Documents and Settings\mirjami\Desktop\PAASTOESITYS\Finney revival.png"/>
          <p:cNvPicPr>
            <a:picLocks noChangeAspect="1" noChangeArrowheads="1"/>
          </p:cNvPicPr>
          <p:nvPr/>
        </p:nvPicPr>
        <p:blipFill>
          <a:blip r:embed="rId2" cstate="print"/>
          <a:srcRect l="4389" t="25710"/>
          <a:stretch>
            <a:fillRect/>
          </a:stretch>
        </p:blipFill>
        <p:spPr bwMode="auto">
          <a:xfrm>
            <a:off x="152400" y="3614737"/>
            <a:ext cx="4979318" cy="3014663"/>
          </a:xfrm>
          <a:prstGeom prst="roundRect">
            <a:avLst/>
          </a:prstGeom>
          <a:ln>
            <a:noFill/>
          </a:ln>
          <a:effectLst>
            <a:outerShdw blurRad="292100" dist="139700" dir="2700000" algn="tl" rotWithShape="0">
              <a:srgbClr val="333333">
                <a:alpha val="65000"/>
              </a:srgbClr>
            </a:outerShdw>
          </a:effectLst>
        </p:spPr>
      </p:pic>
      <p:pic>
        <p:nvPicPr>
          <p:cNvPr id="3075" name="Picture 3" descr="C:\Documents and Settings\mirjami\Desktop\PAASTOESITYS\Charles_Finney.180112816_std.jpg"/>
          <p:cNvPicPr>
            <a:picLocks noChangeAspect="1" noChangeArrowheads="1"/>
          </p:cNvPicPr>
          <p:nvPr/>
        </p:nvPicPr>
        <p:blipFill>
          <a:blip r:embed="rId3" cstate="print"/>
          <a:srcRect l="22103" t="9016" r="28272" b="8033"/>
          <a:stretch>
            <a:fillRect/>
          </a:stretch>
        </p:blipFill>
        <p:spPr bwMode="auto">
          <a:xfrm>
            <a:off x="5638800" y="152400"/>
            <a:ext cx="3276600" cy="3810000"/>
          </a:xfrm>
          <a:prstGeom prst="round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715000" y="4114800"/>
            <a:ext cx="3276600" cy="2677656"/>
          </a:xfrm>
          <a:prstGeom prst="rect">
            <a:avLst/>
          </a:prstGeom>
          <a:noFill/>
        </p:spPr>
        <p:txBody>
          <a:bodyPr wrap="square" rtlCol="0">
            <a:spAutoFit/>
          </a:bodyPr>
          <a:lstStyle/>
          <a:p>
            <a:pPr algn="ctr"/>
            <a:r>
              <a:rPr lang="fi-FI" sz="2800" b="1" smtClean="0">
                <a:solidFill>
                  <a:srgbClr val="4F2270"/>
                </a:solidFill>
              </a:rPr>
              <a:t>Finney ja ryhmä rukoili ja paastosi 6 vuotta ennen läpimurtoa. Paastosi viikottain ja 3 päivän jaksoissa.</a:t>
            </a:r>
            <a:endParaRPr lang="en-US" sz="2800" b="1">
              <a:solidFill>
                <a:srgbClr val="4F227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228600"/>
            <a:ext cx="5029200" cy="3600986"/>
          </a:xfrm>
          <a:prstGeom prst="rect">
            <a:avLst/>
          </a:prstGeom>
          <a:noFill/>
        </p:spPr>
        <p:txBody>
          <a:bodyPr wrap="square" rtlCol="0">
            <a:spAutoFit/>
          </a:bodyPr>
          <a:lstStyle/>
          <a:p>
            <a:r>
              <a:rPr lang="fi-FI" sz="3000" b="1" smtClean="0">
                <a:solidFill>
                  <a:srgbClr val="4F2270"/>
                </a:solidFill>
              </a:rPr>
              <a:t>1859 alkaen Amerikan rukousherätys</a:t>
            </a:r>
          </a:p>
          <a:p>
            <a:endParaRPr lang="fi-FI" smtClean="0">
              <a:solidFill>
                <a:srgbClr val="4F2270"/>
              </a:solidFill>
            </a:endParaRPr>
          </a:p>
          <a:p>
            <a:r>
              <a:rPr lang="fi-FI" sz="3000" b="1" smtClean="0">
                <a:solidFill>
                  <a:srgbClr val="506850"/>
                </a:solidFill>
              </a:rPr>
              <a:t>Uskovat paastosivat lounas-tunnin ja rukoilivat työ-paikkaa lähinnä olevissa seurakunnissa. 2 vuodessa miljoona ihmistä tuli uskoon!</a:t>
            </a:r>
            <a:endParaRPr lang="en-US" sz="3000" b="1">
              <a:solidFill>
                <a:srgbClr val="506850"/>
              </a:solidFill>
            </a:endParaRPr>
          </a:p>
        </p:txBody>
      </p:sp>
      <p:sp>
        <p:nvSpPr>
          <p:cNvPr id="5" name="Rectangle 4"/>
          <p:cNvSpPr/>
          <p:nvPr/>
        </p:nvSpPr>
        <p:spPr>
          <a:xfrm>
            <a:off x="5715000" y="4495800"/>
            <a:ext cx="3200400" cy="2092881"/>
          </a:xfrm>
          <a:prstGeom prst="rect">
            <a:avLst/>
          </a:prstGeom>
        </p:spPr>
        <p:txBody>
          <a:bodyPr wrap="square">
            <a:spAutoFit/>
          </a:bodyPr>
          <a:lstStyle/>
          <a:p>
            <a:pPr algn="ctr"/>
            <a:r>
              <a:rPr lang="fi-FI" sz="2600" b="1" smtClean="0">
                <a:solidFill>
                  <a:srgbClr val="4F2270"/>
                </a:solidFill>
              </a:rPr>
              <a:t>New Yorkin kaupunkilähetystyön-tekijä </a:t>
            </a:r>
            <a:r>
              <a:rPr lang="fi-FI" sz="2600" b="1" u="sng" smtClean="0">
                <a:solidFill>
                  <a:srgbClr val="4F2270"/>
                </a:solidFill>
              </a:rPr>
              <a:t>Jeremiah Lanphier</a:t>
            </a:r>
            <a:r>
              <a:rPr lang="fi-FI" sz="2600" b="1" smtClean="0">
                <a:solidFill>
                  <a:srgbClr val="4F2270"/>
                </a:solidFill>
              </a:rPr>
              <a:t> aloitti päivä-rukouskokoukset</a:t>
            </a:r>
            <a:endParaRPr lang="en-US" sz="2600" b="1">
              <a:solidFill>
                <a:srgbClr val="4F2270"/>
              </a:solidFill>
            </a:endParaRPr>
          </a:p>
        </p:txBody>
      </p:sp>
      <p:pic>
        <p:nvPicPr>
          <p:cNvPr id="2050" name="Picture 2" descr="C:\Documents and Settings\mirjami\Desktop\PAASTOESITYS\HISTORIA\lanphier.jpg"/>
          <p:cNvPicPr>
            <a:picLocks noChangeAspect="1" noChangeArrowheads="1"/>
          </p:cNvPicPr>
          <p:nvPr/>
        </p:nvPicPr>
        <p:blipFill>
          <a:blip r:embed="rId2" cstate="print"/>
          <a:srcRect/>
          <a:stretch>
            <a:fillRect/>
          </a:stretch>
        </p:blipFill>
        <p:spPr bwMode="auto">
          <a:xfrm>
            <a:off x="5715000" y="304800"/>
            <a:ext cx="3101487" cy="3886200"/>
          </a:xfrm>
          <a:prstGeom prst="roundRect">
            <a:avLst/>
          </a:prstGeom>
          <a:ln>
            <a:noFill/>
          </a:ln>
          <a:effectLst>
            <a:outerShdw blurRad="292100" dist="139700" dir="2700000" algn="tl" rotWithShape="0">
              <a:srgbClr val="333333">
                <a:alpha val="65000"/>
              </a:srgbClr>
            </a:outerShdw>
          </a:effectLst>
        </p:spPr>
      </p:pic>
      <p:pic>
        <p:nvPicPr>
          <p:cNvPr id="2052" name="Picture 4" descr="C:\Documents and Settings\mirjami\Desktop\PAASTOESITYS\HISTORIA\NEW_YORK_LATE_1800s_copy.jpg"/>
          <p:cNvPicPr>
            <a:picLocks noChangeAspect="1" noChangeArrowheads="1"/>
          </p:cNvPicPr>
          <p:nvPr/>
        </p:nvPicPr>
        <p:blipFill>
          <a:blip r:embed="rId3" cstate="print"/>
          <a:srcRect t="18083"/>
          <a:stretch>
            <a:fillRect/>
          </a:stretch>
        </p:blipFill>
        <p:spPr bwMode="auto">
          <a:xfrm>
            <a:off x="381000" y="3810000"/>
            <a:ext cx="4800600" cy="2959194"/>
          </a:xfrm>
          <a:prstGeom prst="round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86400" y="0"/>
            <a:ext cx="3657600" cy="6858000"/>
          </a:xfrm>
          <a:prstGeom prst="rect">
            <a:avLst/>
          </a:prstGeom>
          <a:solidFill>
            <a:schemeClr val="bg1">
              <a:lumMod val="8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381000"/>
            <a:ext cx="5791200" cy="3354765"/>
          </a:xfrm>
          <a:prstGeom prst="rect">
            <a:avLst/>
          </a:prstGeom>
          <a:noFill/>
        </p:spPr>
        <p:txBody>
          <a:bodyPr wrap="square" rtlCol="0">
            <a:spAutoFit/>
          </a:bodyPr>
          <a:lstStyle/>
          <a:p>
            <a:r>
              <a:rPr lang="fi-FI" sz="3000" b="1" smtClean="0">
                <a:solidFill>
                  <a:srgbClr val="4F2270"/>
                </a:solidFill>
              </a:rPr>
              <a:t>1904: WALESIN HERÄTYS</a:t>
            </a:r>
          </a:p>
          <a:p>
            <a:endParaRPr lang="fi-FI" sz="1600" b="1">
              <a:solidFill>
                <a:srgbClr val="4F2270"/>
              </a:solidFill>
            </a:endParaRPr>
          </a:p>
          <a:p>
            <a:r>
              <a:rPr lang="en-US" sz="3000" b="1" smtClean="0">
                <a:solidFill>
                  <a:srgbClr val="506850"/>
                </a:solidFill>
              </a:rPr>
              <a:t>Herätys puhkesi rukous- ja paastopäivänä, kesti 1½ vuotta.  150 000 ihmistä tuli uskoon Walesissa. </a:t>
            </a:r>
            <a:endParaRPr lang="en-US" sz="1600" b="1" smtClean="0">
              <a:solidFill>
                <a:srgbClr val="506850"/>
              </a:solidFill>
            </a:endParaRPr>
          </a:p>
          <a:p>
            <a:endParaRPr lang="en-US" sz="1600" b="1" smtClean="0">
              <a:solidFill>
                <a:srgbClr val="506850"/>
              </a:solidFill>
            </a:endParaRPr>
          </a:p>
          <a:p>
            <a:r>
              <a:rPr lang="fi-FI" sz="3000" b="1" smtClean="0">
                <a:solidFill>
                  <a:srgbClr val="506850"/>
                </a:solidFill>
              </a:rPr>
              <a:t>Vaikutus ympäri maailmaa.</a:t>
            </a:r>
            <a:endParaRPr lang="fi-FI"/>
          </a:p>
        </p:txBody>
      </p:sp>
      <p:pic>
        <p:nvPicPr>
          <p:cNvPr id="3074" name="Picture 2" descr="C:\Documents and Settings\mirjami\Desktop\PAASTOESITYS\welsh revival.JPG"/>
          <p:cNvPicPr>
            <a:picLocks noChangeAspect="1" noChangeArrowheads="1"/>
          </p:cNvPicPr>
          <p:nvPr/>
        </p:nvPicPr>
        <p:blipFill>
          <a:blip r:embed="rId2" cstate="print"/>
          <a:srcRect l="2584" t="17715" r="3110" b="4114"/>
          <a:stretch>
            <a:fillRect/>
          </a:stretch>
        </p:blipFill>
        <p:spPr bwMode="auto">
          <a:xfrm>
            <a:off x="82216" y="3886200"/>
            <a:ext cx="5269831" cy="2743200"/>
          </a:xfrm>
          <a:prstGeom prst="roundRect">
            <a:avLst/>
          </a:prstGeom>
          <a:ln>
            <a:noFill/>
          </a:ln>
          <a:effectLst>
            <a:outerShdw blurRad="292100" dist="139700" dir="2700000" algn="tl" rotWithShape="0">
              <a:srgbClr val="333333">
                <a:alpha val="65000"/>
              </a:srgbClr>
            </a:outerShdw>
          </a:effectLst>
        </p:spPr>
      </p:pic>
      <p:pic>
        <p:nvPicPr>
          <p:cNvPr id="3075" name="Picture 3" descr="C:\Documents and Settings\mirjami\Desktop\PAASTOESITYS\evanrobertsrevivalist.jpg"/>
          <p:cNvPicPr>
            <a:picLocks noChangeAspect="1" noChangeArrowheads="1"/>
          </p:cNvPicPr>
          <p:nvPr/>
        </p:nvPicPr>
        <p:blipFill>
          <a:blip r:embed="rId3" cstate="print"/>
          <a:srcRect l="4422" b="9223"/>
          <a:stretch>
            <a:fillRect/>
          </a:stretch>
        </p:blipFill>
        <p:spPr bwMode="auto">
          <a:xfrm>
            <a:off x="5638800" y="228600"/>
            <a:ext cx="3294185" cy="4267200"/>
          </a:xfrm>
          <a:prstGeom prst="round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867400" y="4648200"/>
            <a:ext cx="2971800" cy="1815882"/>
          </a:xfrm>
          <a:prstGeom prst="rect">
            <a:avLst/>
          </a:prstGeom>
          <a:noFill/>
        </p:spPr>
        <p:txBody>
          <a:bodyPr wrap="square" rtlCol="0">
            <a:spAutoFit/>
          </a:bodyPr>
          <a:lstStyle/>
          <a:p>
            <a:pPr algn="ctr"/>
            <a:r>
              <a:rPr lang="fi-FI" sz="2800" b="1" smtClean="0">
                <a:solidFill>
                  <a:srgbClr val="4F2270"/>
                </a:solidFill>
              </a:rPr>
              <a:t>Evan Roberts ja nuoret uskovat paastosivat ja rukoilivat 5 vuotta</a:t>
            </a:r>
            <a:endParaRPr lang="en-US" sz="2800" b="1">
              <a:solidFill>
                <a:srgbClr val="4F227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2830</TotalTime>
  <Words>707</Words>
  <Application>Microsoft Office PowerPoint</Application>
  <PresentationFormat>On-screen Show (4:3)</PresentationFormat>
  <Paragraphs>170</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Mirjami</dc:creator>
  <cp:lastModifiedBy>Mirjami</cp:lastModifiedBy>
  <cp:revision>346</cp:revision>
  <dcterms:created xsi:type="dcterms:W3CDTF">2011-04-02T16:59:53Z</dcterms:created>
  <dcterms:modified xsi:type="dcterms:W3CDTF">2011-04-30T19:54:19Z</dcterms:modified>
</cp:coreProperties>
</file>