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4" r:id="rId2"/>
    <p:sldId id="346" r:id="rId3"/>
    <p:sldId id="325" r:id="rId4"/>
    <p:sldId id="326" r:id="rId5"/>
    <p:sldId id="339" r:id="rId6"/>
    <p:sldId id="327" r:id="rId7"/>
    <p:sldId id="328" r:id="rId8"/>
    <p:sldId id="329" r:id="rId9"/>
    <p:sldId id="340" r:id="rId10"/>
    <p:sldId id="330" r:id="rId11"/>
    <p:sldId id="331" r:id="rId12"/>
    <p:sldId id="332" r:id="rId13"/>
    <p:sldId id="341" r:id="rId14"/>
    <p:sldId id="333" r:id="rId15"/>
    <p:sldId id="334" r:id="rId16"/>
    <p:sldId id="342" r:id="rId17"/>
    <p:sldId id="343" r:id="rId18"/>
    <p:sldId id="335" r:id="rId19"/>
    <p:sldId id="336" r:id="rId20"/>
    <p:sldId id="337" r:id="rId21"/>
    <p:sldId id="34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99"/>
    <a:srgbClr val="990033"/>
    <a:srgbClr val="7F4A88"/>
    <a:srgbClr val="485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00" autoAdjust="0"/>
    <p:restoredTop sz="94660"/>
  </p:normalViewPr>
  <p:slideViewPr>
    <p:cSldViewPr>
      <p:cViewPr varScale="1">
        <p:scale>
          <a:sx n="70" d="100"/>
          <a:sy n="70" d="100"/>
        </p:scale>
        <p:origin x="65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F7831-28DD-4B73-80C6-41D7D9A28EF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899C-1916-4734-BBED-05E09C26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DCE2-4D1C-47B7-BA4A-BFF139697EE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685800"/>
            <a:ext cx="8763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Mitä tarkoittaa</a:t>
            </a:r>
          </a:p>
          <a:p>
            <a:pPr algn="ctr"/>
            <a:r>
              <a:rPr lang="fi-FI" sz="6600" b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r>
              <a:rPr lang="fi-FI" sz="6600" b="1">
                <a:solidFill>
                  <a:schemeClr val="tx2">
                    <a:lumMod val="50000"/>
                  </a:schemeClr>
                </a:solidFill>
              </a:rPr>
              <a:t>Jeesuksen </a:t>
            </a:r>
            <a:r>
              <a:rPr lang="fi-FI" sz="6600" b="1" smtClean="0">
                <a:solidFill>
                  <a:schemeClr val="tx2">
                    <a:lumMod val="50000"/>
                  </a:schemeClr>
                </a:solidFill>
              </a:rPr>
              <a:t>nimessä”?</a:t>
            </a:r>
          </a:p>
          <a:p>
            <a:pPr algn="ctr"/>
            <a:endParaRPr lang="fi-FI" sz="6600" b="1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fi-FI" sz="4800" b="1" smtClean="0">
                <a:solidFill>
                  <a:schemeClr val="accent6">
                    <a:lumMod val="75000"/>
                  </a:schemeClr>
                </a:solidFill>
              </a:rPr>
              <a:t>Tämän ilmaisun </a:t>
            </a:r>
            <a:r>
              <a:rPr lang="fi-FI" sz="4800" b="1">
                <a:solidFill>
                  <a:schemeClr val="accent6">
                    <a:lumMod val="75000"/>
                  </a:schemeClr>
                </a:solidFill>
              </a:rPr>
              <a:t>eri </a:t>
            </a:r>
            <a:r>
              <a:rPr lang="fi-FI" sz="4800" b="1" smtClean="0">
                <a:solidFill>
                  <a:schemeClr val="accent6">
                    <a:lumMod val="75000"/>
                  </a:schemeClr>
                </a:solidFill>
              </a:rPr>
              <a:t>käyttötavat </a:t>
            </a:r>
            <a:r>
              <a:rPr lang="fi-FI" sz="4800" b="1">
                <a:solidFill>
                  <a:schemeClr val="accent6">
                    <a:lumMod val="75000"/>
                  </a:schemeClr>
                </a:solidFill>
              </a:rPr>
              <a:t>ja </a:t>
            </a:r>
            <a:r>
              <a:rPr lang="fi-FI" sz="4800" b="1">
                <a:solidFill>
                  <a:schemeClr val="accent6">
                    <a:lumMod val="75000"/>
                  </a:schemeClr>
                </a:solidFill>
              </a:rPr>
              <a:t>merkitykset </a:t>
            </a:r>
            <a:r>
              <a:rPr lang="fi-FI" sz="4800" b="1" smtClean="0">
                <a:solidFill>
                  <a:schemeClr val="accent6">
                    <a:lumMod val="75000"/>
                  </a:schemeClr>
                </a:solidFill>
              </a:rPr>
              <a:t>Uudessa testamentissa</a:t>
            </a:r>
            <a:endParaRPr lang="fi-FI" sz="4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48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i-FI" sz="48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76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i-FI" sz="3600" b="1" dirty="0" smtClean="0">
                <a:solidFill>
                  <a:schemeClr val="accent6">
                    <a:lumMod val="75000"/>
                  </a:schemeClr>
                </a:solidFill>
              </a:rPr>
              <a:t>3. Nimi edustaa yhteenkuuluvuutta tai omistussuhdetta — "ottaa joku nimiinsä"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i-FI" sz="3200" dirty="0" smtClean="0"/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800000"/>
                </a:solidFill>
              </a:rPr>
              <a:t>”Jeesuksen nimessä” voitaisiin</a:t>
            </a:r>
          </a:p>
          <a:p>
            <a:r>
              <a:rPr lang="fi-FI" sz="3200" dirty="0" smtClean="0">
                <a:solidFill>
                  <a:srgbClr val="800000"/>
                </a:solidFill>
              </a:rPr>
              <a:t> korvata:  </a:t>
            </a:r>
            <a:r>
              <a:rPr lang="fi-FI" sz="3200" b="1" dirty="0" smtClean="0">
                <a:solidFill>
                  <a:srgbClr val="800000"/>
                </a:solidFill>
              </a:rPr>
              <a:t>"yhteenkuuluvuudessa"</a:t>
            </a:r>
            <a:r>
              <a:rPr lang="fi-FI" sz="3200" dirty="0" smtClean="0">
                <a:solidFill>
                  <a:srgbClr val="800000"/>
                </a:solidFill>
              </a:rPr>
              <a:t>,</a:t>
            </a:r>
          </a:p>
          <a:p>
            <a:r>
              <a:rPr lang="fi-FI" sz="3200" b="1" dirty="0" smtClean="0">
                <a:solidFill>
                  <a:srgbClr val="800000"/>
                </a:solidFill>
              </a:rPr>
              <a:t>"omistuksessa</a:t>
            </a:r>
            <a:r>
              <a:rPr lang="fi-FI" sz="3200" dirty="0" smtClean="0">
                <a:solidFill>
                  <a:srgbClr val="800000"/>
                </a:solidFill>
              </a:rPr>
              <a:t>”</a:t>
            </a:r>
          </a:p>
          <a:p>
            <a:pPr>
              <a:buFontTx/>
              <a:buChar char="-"/>
            </a:pPr>
            <a:endParaRPr lang="fi-FI" sz="2800" dirty="0" smtClean="0">
              <a:solidFill>
                <a:srgbClr val="800000"/>
              </a:solidFill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Tällaista yhteenkuuluvuutta on se, että </a:t>
            </a:r>
          </a:p>
          <a:p>
            <a:r>
              <a:rPr lang="fi-FI" sz="2800" dirty="0" smtClean="0">
                <a:solidFill>
                  <a:srgbClr val="800000"/>
                </a:solidFill>
              </a:rPr>
              <a:t>lapsella on vanhempiensa sukunimi. </a:t>
            </a:r>
          </a:p>
          <a:p>
            <a:endParaRPr lang="en-US" sz="2800" dirty="0" smtClean="0">
              <a:solidFill>
                <a:srgbClr val="800000"/>
              </a:solidFill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"Kaikki kansat maan päällä näkevät, että </a:t>
            </a:r>
            <a:r>
              <a:rPr lang="fi-FI" sz="2800" b="1" dirty="0" smtClean="0">
                <a:solidFill>
                  <a:srgbClr val="800000"/>
                </a:solidFill>
              </a:rPr>
              <a:t>Herra on ottanut sinut nimiinsä.</a:t>
            </a:r>
            <a:r>
              <a:rPr lang="fi-FI" sz="2800" b="1" i="1" dirty="0" smtClean="0">
                <a:solidFill>
                  <a:srgbClr val="800000"/>
                </a:solidFill>
              </a:rPr>
              <a:t>" 5 Moos. </a:t>
            </a:r>
            <a:r>
              <a:rPr lang="fi-FI" sz="3200" b="1" i="1" dirty="0" smtClean="0">
                <a:solidFill>
                  <a:srgbClr val="800000"/>
                </a:solidFill>
              </a:rPr>
              <a:t>28:10</a:t>
            </a:r>
            <a:endParaRPr lang="en-US" sz="3200" dirty="0">
              <a:solidFill>
                <a:srgbClr val="800000"/>
              </a:solidFill>
            </a:endParaRPr>
          </a:p>
        </p:txBody>
      </p:sp>
      <p:pic>
        <p:nvPicPr>
          <p:cNvPr id="3074" name="Picture 2" descr="I:\MIRJAMIN KONE\IVANOV\RUKOUSOPETUSTA ja -PUHEITA\Rukous Jeesuksen nimessä 7-11.3.2011\Kuvat\Piirustushahmot ja työvaiheet\father-and-son.jpg"/>
          <p:cNvPicPr>
            <a:picLocks noChangeAspect="1" noChangeArrowheads="1"/>
          </p:cNvPicPr>
          <p:nvPr/>
        </p:nvPicPr>
        <p:blipFill>
          <a:blip r:embed="rId2" cstate="print"/>
          <a:srcRect r="5266"/>
          <a:stretch>
            <a:fillRect/>
          </a:stretch>
        </p:blipFill>
        <p:spPr bwMode="auto">
          <a:xfrm>
            <a:off x="6326188" y="2215918"/>
            <a:ext cx="2741612" cy="3041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...ja näkevät hänen kasvonsa, ja </a:t>
            </a:r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hänen nimensä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on heidän otsissansa." </a:t>
            </a:r>
            <a:r>
              <a:rPr lang="fi-FI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Ilm. 22:4   </a:t>
            </a:r>
            <a:r>
              <a:rPr lang="fi-FI" sz="24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i-FI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fi-FI" sz="24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 ovat tunnustaneet julkisesti kuuluvansa Kristukselle)</a:t>
            </a:r>
          </a:p>
          <a:p>
            <a:endParaRPr lang="en-US" sz="2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Sillä joka antaa teille juodaksenne maljallisen vettä </a:t>
            </a:r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siinä nimessä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 että te olette Kristuksen omia </a:t>
            </a:r>
            <a:r>
              <a:rPr lang="fi-FI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(= sillä perusteella, että teidän tunnustamanne nimi osoittaa teidän kuuluvan Kristukselle)</a:t>
            </a:r>
            <a:r>
              <a:rPr lang="fi-FI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totisesti minä sanon teille: se ei jää palkkaansa vaille. </a:t>
            </a:r>
            <a:r>
              <a:rPr lang="fi-FI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Mark. 9:41</a:t>
            </a:r>
          </a:p>
          <a:p>
            <a:endParaRPr lang="en-US" sz="2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...ja te joudutte kaikkien vihattaviksi minun nimeni </a:t>
            </a:r>
            <a:r>
              <a:rPr lang="fi-FI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tähden </a:t>
            </a:r>
            <a:r>
              <a:rPr lang="fi-FI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(= sen vuoksi, että tunnustamanne nimi osoittaa teidän kuuluvan minulle) </a:t>
            </a:r>
            <a:r>
              <a:rPr lang="fi-FI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Luuk. 21:17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0033CC"/>
              </a:solidFill>
            </a:endParaRPr>
          </a:p>
          <a:p>
            <a:r>
              <a:rPr lang="fi-FI" sz="2400" dirty="0" smtClean="0">
                <a:solidFill>
                  <a:srgbClr val="800000"/>
                </a:solidFill>
              </a:rPr>
              <a:t>Ja minä en enää ole maailmassa, mutta he ovat maailmassa, ja minä tulen sinun tykösi. Pyhä Isä, </a:t>
            </a:r>
            <a:r>
              <a:rPr lang="fi-FI" sz="2400" b="1" dirty="0" smtClean="0">
                <a:solidFill>
                  <a:srgbClr val="800000"/>
                </a:solidFill>
              </a:rPr>
              <a:t>varjele heidät nimessäsi, jonka sinä olet minulle antanut</a:t>
            </a:r>
            <a:r>
              <a:rPr lang="fi-FI" sz="2400" dirty="0" smtClean="0">
                <a:solidFill>
                  <a:srgbClr val="800000"/>
                </a:solidFill>
              </a:rPr>
              <a:t>,</a:t>
            </a:r>
            <a:r>
              <a:rPr lang="fi-FI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i-FI" sz="2400" b="1" dirty="0" smtClean="0">
                <a:solidFill>
                  <a:schemeClr val="accent6">
                    <a:lumMod val="75000"/>
                  </a:schemeClr>
                </a:solidFill>
              </a:rPr>
              <a:t>(= varjele heidät Sinun nimesi osoittaman yhteenkuuluvuuden tähden)</a:t>
            </a:r>
            <a:r>
              <a:rPr lang="fi-FI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i-FI" sz="2400" dirty="0" smtClean="0">
                <a:solidFill>
                  <a:srgbClr val="800000"/>
                </a:solidFill>
              </a:rPr>
              <a:t>että he olisivat yhtä niinkuin mekin.</a:t>
            </a:r>
            <a:r>
              <a:rPr lang="fi-FI" sz="2400" b="1" i="1" dirty="0" smtClean="0">
                <a:solidFill>
                  <a:srgbClr val="800000"/>
                </a:solidFill>
              </a:rPr>
              <a:t> Joh. 17:11</a:t>
            </a:r>
          </a:p>
          <a:p>
            <a:endParaRPr lang="en-US" sz="2400" dirty="0" smtClean="0">
              <a:solidFill>
                <a:srgbClr val="0033CC"/>
              </a:solidFill>
            </a:endParaRPr>
          </a:p>
          <a:p>
            <a:r>
              <a:rPr lang="fi-FI" sz="2400" dirty="0" smtClean="0">
                <a:solidFill>
                  <a:srgbClr val="800000"/>
                </a:solidFill>
              </a:rPr>
              <a:t>Myös kastekäskyssä 'nimi'-sanan käytön hallitsevana merkityksenä on yhteenkuuluvuus: </a:t>
            </a:r>
          </a:p>
          <a:p>
            <a:r>
              <a:rPr lang="fi-FI" sz="2400" dirty="0" smtClean="0">
                <a:solidFill>
                  <a:srgbClr val="800000"/>
                </a:solidFill>
              </a:rPr>
              <a:t>”...kastamalla heitä Isän ja Pojan ja Pyhän Hengen nimeen.” </a:t>
            </a:r>
            <a:r>
              <a:rPr lang="fi-FI" sz="2400" b="1" i="1" dirty="0" smtClean="0">
                <a:solidFill>
                  <a:srgbClr val="800000"/>
                </a:solidFill>
              </a:rPr>
              <a:t>Matt. 28:19 </a:t>
            </a:r>
            <a:r>
              <a:rPr lang="fi-FI" sz="2400" b="1" i="1" dirty="0" smtClean="0">
                <a:solidFill>
                  <a:schemeClr val="accent6">
                    <a:lumMod val="75000"/>
                  </a:schemeClr>
                </a:solidFill>
              </a:rPr>
              <a:t>(yhteenkuuluvuuteen Isän, Pojan ja Pyhän Hengen kanssa)</a:t>
            </a:r>
          </a:p>
          <a:p>
            <a:endParaRPr lang="en-US" sz="36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36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i-FI" sz="3600" b="1" dirty="0" smtClean="0">
                <a:solidFill>
                  <a:srgbClr val="C00000"/>
                </a:solidFill>
              </a:rPr>
              <a:t>Nimi edustaa yhteenkuuluvuutta tai omistussuhdetta — "ottaa joku nimiinsä"</a:t>
            </a:r>
            <a:endParaRPr lang="en-US" sz="3600" dirty="0" smtClean="0">
              <a:solidFill>
                <a:srgbClr val="C00000"/>
              </a:solidFill>
            </a:endParaRPr>
          </a:p>
          <a:p>
            <a:endParaRPr lang="fi-FI" sz="3200" dirty="0" smtClean="0">
              <a:solidFill>
                <a:srgbClr val="C00000"/>
              </a:solidFill>
            </a:endParaRPr>
          </a:p>
          <a:p>
            <a:pPr algn="ctr"/>
            <a:r>
              <a:rPr lang="fi-FI" sz="3200" b="1" u="sng" dirty="0" smtClean="0">
                <a:solidFill>
                  <a:srgbClr val="C00000"/>
                </a:solidFill>
              </a:rPr>
              <a:t>Miten liittyy rukoukseen Jeesuksen nimessä:</a:t>
            </a:r>
            <a:r>
              <a:rPr lang="fi-FI" sz="3200" b="1" dirty="0" smtClean="0">
                <a:solidFill>
                  <a:srgbClr val="C00000"/>
                </a:solidFill>
              </a:rPr>
              <a:t/>
            </a:r>
            <a:br>
              <a:rPr lang="fi-FI" sz="3200" b="1" dirty="0" smtClean="0">
                <a:solidFill>
                  <a:srgbClr val="C00000"/>
                </a:solidFill>
              </a:rPr>
            </a:br>
            <a:r>
              <a:rPr lang="fi-FI" sz="3200" b="1" dirty="0" smtClean="0">
                <a:solidFill>
                  <a:srgbClr val="C00000"/>
                </a:solidFill>
              </a:rPr>
              <a:t>Kun rukoilemme Jeesuksen nimessä, yhteenkuuluvuudessa Jeesuksen kanssa, </a:t>
            </a:r>
          </a:p>
          <a:p>
            <a:pPr algn="ctr"/>
            <a:r>
              <a:rPr lang="fi-FI" sz="3200" b="1" dirty="0" smtClean="0">
                <a:solidFill>
                  <a:srgbClr val="C00000"/>
                </a:solidFill>
              </a:rPr>
              <a:t>meidän tahtomme ja tavoitteemme </a:t>
            </a:r>
          </a:p>
          <a:p>
            <a:pPr algn="ctr"/>
            <a:r>
              <a:rPr lang="fi-FI" sz="3200" b="1" dirty="0" smtClean="0">
                <a:solidFill>
                  <a:srgbClr val="C00000"/>
                </a:solidFill>
              </a:rPr>
              <a:t>ovat samoja kuin Hänen.</a:t>
            </a:r>
            <a:endParaRPr lang="fi-FI" sz="28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MIRJAMIN KONE\IVANOV\RUKOUSOPETUSTA ja -PUHEITA\Rukous Jeesuksen nimessä 7-11.3.2011\Kuvat\Piirustushahmot ja työvaiheet\liikenteen ohjaus (nettikoko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95400"/>
            <a:ext cx="2687637" cy="274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8763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i-FI" sz="3600" b="1" dirty="0" smtClean="0">
                <a:solidFill>
                  <a:schemeClr val="accent6">
                    <a:lumMod val="75000"/>
                  </a:schemeClr>
                </a:solidFill>
              </a:rPr>
              <a:t>4. Nimi edustaa auktoriteettia  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i-FI" sz="3600" dirty="0" smtClean="0">
              <a:solidFill>
                <a:srgbClr val="800000"/>
              </a:solidFill>
            </a:endParaRPr>
          </a:p>
          <a:p>
            <a:r>
              <a:rPr lang="fi-FI" sz="3600" dirty="0" smtClean="0">
                <a:solidFill>
                  <a:srgbClr val="800000"/>
                </a:solidFill>
              </a:rPr>
              <a:t>Voitaisiin korvata </a:t>
            </a:r>
          </a:p>
          <a:p>
            <a:r>
              <a:rPr lang="fi-FI" sz="3600" b="1" dirty="0" smtClean="0">
                <a:solidFill>
                  <a:srgbClr val="800000"/>
                </a:solidFill>
              </a:rPr>
              <a:t>"auktoriteetin ja vallan</a:t>
            </a:r>
          </a:p>
          <a:p>
            <a:r>
              <a:rPr lang="fi-FI" sz="3600" b="1" dirty="0" smtClean="0">
                <a:solidFill>
                  <a:srgbClr val="800000"/>
                </a:solidFill>
              </a:rPr>
              <a:t> perusteella"</a:t>
            </a:r>
            <a:r>
              <a:rPr lang="fi-FI" sz="3600" dirty="0" smtClean="0">
                <a:solidFill>
                  <a:srgbClr val="800000"/>
                </a:solidFill>
              </a:rPr>
              <a:t>. </a:t>
            </a:r>
          </a:p>
          <a:p>
            <a:endParaRPr lang="fi-FI" sz="3600" dirty="0" smtClean="0">
              <a:solidFill>
                <a:srgbClr val="0033CC"/>
              </a:solidFill>
            </a:endParaRPr>
          </a:p>
          <a:p>
            <a:r>
              <a:rPr lang="fi-FI" sz="3600" b="1" i="1" dirty="0" smtClean="0">
                <a:solidFill>
                  <a:srgbClr val="800000"/>
                </a:solidFill>
              </a:rPr>
              <a:t>"Pysähtykää lain nimessä!"</a:t>
            </a:r>
            <a:endParaRPr lang="fi-FI" sz="3600" b="1" dirty="0" smtClean="0">
              <a:solidFill>
                <a:srgbClr val="800000"/>
              </a:solidFill>
            </a:endParaRPr>
          </a:p>
          <a:p>
            <a:r>
              <a:rPr lang="fi-FI" sz="3600" dirty="0" smtClean="0">
                <a:solidFill>
                  <a:srgbClr val="800000"/>
                </a:solidFill>
              </a:rPr>
              <a:t>Poliisille on annettu valtuutus toimeenpanna kaikkien kansalaisten yläpuolella olevan lain käskyjä. Tämän alamaisuuden vuoksi heidän on toteltava poliisin sanoja.</a:t>
            </a:r>
            <a:endParaRPr lang="en-US" sz="3600" dirty="0" smtClean="0">
              <a:solidFill>
                <a:srgbClr val="800000"/>
              </a:solidFill>
            </a:endParaRPr>
          </a:p>
          <a:p>
            <a:endParaRPr lang="en-US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Niin Pietari sanoi: "Hopeaa ja kultaa ei minulla ole, mutta mitä minulla on, sitä minä sinulle annan:</a:t>
            </a:r>
            <a:r>
              <a:rPr lang="fi-FI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Jeesuksen Kristuksen, Nasaretilaisen, </a:t>
            </a:r>
            <a:r>
              <a:rPr lang="fi-FI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nimessä (= Jeesuksen auktoriteetin ja vallan perusteella)</a:t>
            </a:r>
            <a:r>
              <a:rPr lang="fi-FI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nouse ja käy." </a:t>
            </a:r>
            <a:r>
              <a:rPr lang="fi-FI" sz="2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Apt. 3:6</a:t>
            </a:r>
          </a:p>
          <a:p>
            <a:endParaRPr lang="en-US" sz="2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Ja tätä hän teki monta päivää. Mutta se vaivasi Paavalia, ja hän kääntyi ja sanoi hengelle: "Jeesuksen Kristuksen nimessä </a:t>
            </a:r>
            <a:r>
              <a:rPr lang="fi-FI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(= pahan hengen yläpuolella olevan Jeesuksen auktoriteetin ja vallan perusteella"</a:t>
            </a:r>
            <a:r>
              <a:rPr lang="fi-FI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minä käsken sinun lähteä hänestä." Ja se lähti sillä hetkellä. </a:t>
            </a:r>
            <a:r>
              <a:rPr lang="fi-FI" sz="2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Apt. 16:18</a:t>
            </a:r>
          </a:p>
          <a:p>
            <a:endParaRPr lang="en-US" sz="2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Ja nämä merkit seuraavat niitä, jotka uskovat: </a:t>
            </a:r>
            <a:r>
              <a:rPr lang="fi-FI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minun nimessäni</a:t>
            </a:r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(= </a:t>
            </a:r>
            <a:r>
              <a:rPr lang="fi-FI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minun auktoriteettinini ja valtani perusteella ja sen edustajina" </a:t>
            </a:r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he ajavat ulos riivaajia...</a:t>
            </a:r>
            <a:r>
              <a:rPr lang="fi-FI" sz="24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Mark. 16:17 </a:t>
            </a:r>
            <a:endParaRPr lang="en-US" sz="2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Niin Pietari sanoi: "Hopeaa ja kultaa ei minulla ole, mutta mitä minulla on, sitä minä sinulle annan:</a:t>
            </a:r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Jeesuksen Kristuksen, Nasaretilaisen, nimessä </a:t>
            </a:r>
            <a:r>
              <a:rPr lang="fi-FI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(= Jeesuksen auktoriteetin ja vallan perusteella)</a:t>
            </a:r>
            <a:r>
              <a:rPr lang="fi-FI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nouse ja käy." </a:t>
            </a:r>
            <a:r>
              <a:rPr lang="fi-FI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Apt. 3:6</a:t>
            </a:r>
          </a:p>
          <a:p>
            <a:endParaRPr lang="en-US" sz="2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Ja tätä hän teki monta päivää. Mutta se vaivasi Paavalia, ja hän kääntyi ja sanoi hengelle: "Jeesuksen Kristuksen nimessä </a:t>
            </a:r>
            <a:r>
              <a:rPr lang="fi-FI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(= pahan hengen yläpuolella olevan Jeesuksen auktoriteetin ja vallan perusteella")</a:t>
            </a:r>
            <a:r>
              <a:rPr lang="fi-FI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minä käsken sinun lähteä hänestä." Ja se lähti sillä hetkellä. </a:t>
            </a:r>
            <a:r>
              <a:rPr lang="fi-FI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Apt. 16:18</a:t>
            </a:r>
          </a:p>
          <a:p>
            <a:endParaRPr lang="en-US" sz="2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Ja nämä merkit seuraavat niitä, jotka uskovat: </a:t>
            </a:r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minun nimessäni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(= </a:t>
            </a:r>
            <a:r>
              <a:rPr lang="fi-FI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minun auktoriteettinini ja valtani perusteella ja sen edustajina”) 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he ajavat ulos riivaajia...</a:t>
            </a:r>
            <a:r>
              <a:rPr lang="fi-FI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Mark. 16:17 </a:t>
            </a:r>
            <a:endParaRPr lang="en-US" sz="24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i-FI" sz="36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i-FI" sz="3600" b="1" dirty="0" smtClean="0">
                <a:solidFill>
                  <a:srgbClr val="800000"/>
                </a:solidFill>
              </a:rPr>
              <a:t>Nimi edustaa valtaa ja valtuutusta</a:t>
            </a:r>
            <a:endParaRPr lang="en-US" sz="3600" dirty="0" smtClean="0">
              <a:solidFill>
                <a:srgbClr val="800000"/>
              </a:solidFill>
            </a:endParaRPr>
          </a:p>
          <a:p>
            <a:endParaRPr lang="fi-FI" sz="3200" dirty="0" smtClean="0">
              <a:solidFill>
                <a:srgbClr val="800000"/>
              </a:solidFill>
            </a:endParaRPr>
          </a:p>
          <a:p>
            <a:pPr algn="ctr"/>
            <a:r>
              <a:rPr lang="fi-FI" sz="3200" b="1" u="sng" dirty="0" smtClean="0">
                <a:solidFill>
                  <a:srgbClr val="800000"/>
                </a:solidFill>
              </a:rPr>
              <a:t>Miten liittyy rukoukseen Jeesuksen nimessä:</a:t>
            </a:r>
            <a:r>
              <a:rPr lang="fi-FI" sz="3200" b="1" dirty="0" smtClean="0">
                <a:solidFill>
                  <a:srgbClr val="800000"/>
                </a:solidFill>
              </a:rPr>
              <a:t/>
            </a:r>
            <a:br>
              <a:rPr lang="fi-FI" sz="3200" b="1" dirty="0" smtClean="0">
                <a:solidFill>
                  <a:srgbClr val="800000"/>
                </a:solidFill>
              </a:rPr>
            </a:br>
            <a:endParaRPr lang="fi-FI" sz="3200" b="1" dirty="0" smtClean="0">
              <a:solidFill>
                <a:srgbClr val="800000"/>
              </a:solidFill>
            </a:endParaRPr>
          </a:p>
          <a:p>
            <a:pPr algn="ctr"/>
            <a:r>
              <a:rPr lang="fi-FI" sz="3200" b="1" dirty="0" smtClean="0">
                <a:solidFill>
                  <a:srgbClr val="800000"/>
                </a:solidFill>
              </a:rPr>
              <a:t>Kun rukoilemme Jeesuksen nimessä, teemme sen Hänen valtuuttaminaan ja käytämme Hänen antamaansa valtaa</a:t>
            </a:r>
          </a:p>
          <a:p>
            <a:pPr algn="ctr"/>
            <a:endParaRPr lang="fi-FI" sz="28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3600" b="1" dirty="0" smtClean="0">
                <a:solidFill>
                  <a:schemeClr val="accent6">
                    <a:lumMod val="75000"/>
                  </a:schemeClr>
                </a:solidFill>
              </a:rPr>
              <a:t>5. Nimi viittaa edustussuhteeseen: joku toimii toisen puolesta, sijasta, tämän edustajana</a:t>
            </a:r>
          </a:p>
          <a:p>
            <a:endParaRPr lang="en-US" sz="3600" dirty="0" smtClean="0">
              <a:solidFill>
                <a:srgbClr val="990099"/>
              </a:solidFill>
            </a:endParaRP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800000"/>
                </a:solidFill>
              </a:rPr>
              <a:t>Voitaisiin : </a:t>
            </a:r>
            <a:r>
              <a:rPr lang="fi-FI" sz="3600" b="1" dirty="0" smtClean="0">
                <a:solidFill>
                  <a:srgbClr val="800000"/>
                </a:solidFill>
              </a:rPr>
              <a:t>”puolesta”, </a:t>
            </a:r>
          </a:p>
          <a:p>
            <a:r>
              <a:rPr lang="fi-FI" sz="3600" b="1" dirty="0" smtClean="0">
                <a:solidFill>
                  <a:srgbClr val="800000"/>
                </a:solidFill>
              </a:rPr>
              <a:t>”edustajana”, sijaisena  </a:t>
            </a:r>
          </a:p>
          <a:p>
            <a:pPr>
              <a:buFontTx/>
              <a:buChar char="-"/>
            </a:pPr>
            <a:endParaRPr lang="fi-FI" sz="3600" b="1" dirty="0" smtClean="0">
              <a:solidFill>
                <a:srgbClr val="0033CC"/>
              </a:solidFill>
            </a:endParaRPr>
          </a:p>
          <a:p>
            <a:endParaRPr lang="fi-FI" sz="3600" dirty="0" smtClean="0">
              <a:solidFill>
                <a:srgbClr val="800000"/>
              </a:solidFill>
            </a:endParaRPr>
          </a:p>
          <a:p>
            <a:r>
              <a:rPr lang="fi-FI" sz="3200" dirty="0" smtClean="0">
                <a:solidFill>
                  <a:srgbClr val="800000"/>
                </a:solidFill>
              </a:rPr>
              <a:t>Tämä merkitys on lähellä </a:t>
            </a:r>
          </a:p>
          <a:p>
            <a:r>
              <a:rPr lang="fi-FI" sz="3200" dirty="0" smtClean="0">
                <a:solidFill>
                  <a:srgbClr val="800000"/>
                </a:solidFill>
              </a:rPr>
              <a:t>edellistä kohtaa, mutta siihen ei liity yhtä voimakasta ajatusta vallasta ja valtuutuksesta.</a:t>
            </a:r>
            <a:endParaRPr lang="en-US" sz="3200" dirty="0">
              <a:solidFill>
                <a:srgbClr val="800000"/>
              </a:solidFill>
            </a:endParaRPr>
          </a:p>
        </p:txBody>
      </p:sp>
      <p:pic>
        <p:nvPicPr>
          <p:cNvPr id="1028" name="Picture 4" descr="I:\MIRJAMIN KONE\IVANOV\RUKOUSOPETUSTA ja -PUHEITA\Rukous Jeesuksen nimessä 7-11.3.2011\Kuvat\Piirustushahmot ja työvaiheet\77342929_352ec62826.jpg"/>
          <p:cNvPicPr>
            <a:picLocks noChangeAspect="1" noChangeArrowheads="1"/>
          </p:cNvPicPr>
          <p:nvPr/>
        </p:nvPicPr>
        <p:blipFill>
          <a:blip r:embed="rId2" cstate="print"/>
          <a:srcRect l="7117"/>
          <a:stretch>
            <a:fillRect/>
          </a:stretch>
        </p:blipFill>
        <p:spPr bwMode="auto">
          <a:xfrm>
            <a:off x="5867400" y="2133600"/>
            <a:ext cx="2983354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8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Minä olen tullut Isäni nimessä, ja te ette ota minua vastaan; </a:t>
            </a:r>
            <a:r>
              <a:rPr lang="fi-FI" sz="2800" b="1" dirty="0" smtClean="0">
                <a:solidFill>
                  <a:srgbClr val="800000"/>
                </a:solidFill>
              </a:rPr>
              <a:t>jos toinen tulee omassa nimessään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(= edustaen itseään)</a:t>
            </a:r>
            <a:r>
              <a:rPr lang="fi-FI" sz="2800" dirty="0" smtClean="0">
                <a:solidFill>
                  <a:srgbClr val="FF0000"/>
                </a:solidFill>
              </a:rPr>
              <a:t>, </a:t>
            </a:r>
            <a:r>
              <a:rPr lang="fi-FI" sz="2800" dirty="0" smtClean="0">
                <a:solidFill>
                  <a:srgbClr val="800000"/>
                </a:solidFill>
              </a:rPr>
              <a:t>niin hänet te otatte vastaan. </a:t>
            </a:r>
            <a:r>
              <a:rPr lang="fi-FI" sz="2800" b="1" i="1" dirty="0" smtClean="0">
                <a:solidFill>
                  <a:srgbClr val="800000"/>
                </a:solidFill>
              </a:rPr>
              <a:t>Joh. 5:43</a:t>
            </a:r>
            <a:endParaRPr lang="en-US" sz="2800" dirty="0" smtClean="0">
              <a:solidFill>
                <a:srgbClr val="800000"/>
              </a:solidFill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Niin hän sanoi: "Katsokaa, ettei teitä eksytetä. Sillä </a:t>
            </a:r>
            <a:r>
              <a:rPr lang="fi-FI" sz="2800" b="1" dirty="0" smtClean="0">
                <a:solidFill>
                  <a:srgbClr val="800000"/>
                </a:solidFill>
              </a:rPr>
              <a:t>monta tulee minun nimessäni</a:t>
            </a:r>
            <a:r>
              <a:rPr lang="fi-FI" sz="2800" dirty="0" smtClean="0">
                <a:solidFill>
                  <a:srgbClr val="800000"/>
                </a:solidFill>
              </a:rPr>
              <a:t>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(= sanoen edustavansa minua) </a:t>
            </a:r>
            <a:r>
              <a:rPr lang="fi-FI" sz="2800" dirty="0" smtClean="0">
                <a:solidFill>
                  <a:srgbClr val="800000"/>
                </a:solidFill>
              </a:rPr>
              <a:t>sanoen: 'Minä olen se', ja: 'Aika on lähellä.' Mutta älkää menkö heidän perässään. </a:t>
            </a:r>
            <a:r>
              <a:rPr lang="fi-FI" sz="2800" b="1" i="1" dirty="0" smtClean="0">
                <a:solidFill>
                  <a:srgbClr val="800000"/>
                </a:solidFill>
              </a:rPr>
              <a:t>Luuk. 21:8</a:t>
            </a:r>
            <a:r>
              <a:rPr lang="fi-FI" sz="2800" dirty="0" smtClean="0">
                <a:solidFill>
                  <a:srgbClr val="800000"/>
                </a:solidFill>
              </a:rPr>
              <a:t>  </a:t>
            </a:r>
          </a:p>
          <a:p>
            <a:endParaRPr lang="en-US" sz="2800" dirty="0" smtClean="0">
              <a:solidFill>
                <a:srgbClr val="0033CC"/>
              </a:solidFill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Mutta Puolustaja, </a:t>
            </a:r>
            <a:r>
              <a:rPr lang="fi-FI" sz="2800" b="1" dirty="0" smtClean="0">
                <a:solidFill>
                  <a:srgbClr val="800000"/>
                </a:solidFill>
              </a:rPr>
              <a:t>Pyhä Henki, jonka Isä on lähettävä minun nimessän</a:t>
            </a:r>
            <a:r>
              <a:rPr lang="fi-FI" sz="2800" dirty="0" smtClean="0">
                <a:solidFill>
                  <a:srgbClr val="800000"/>
                </a:solidFill>
              </a:rPr>
              <a:t>i,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(= minun puolestani, minun sijaani) </a:t>
            </a:r>
            <a:r>
              <a:rPr lang="fi-FI" sz="2800" dirty="0" smtClean="0">
                <a:solidFill>
                  <a:srgbClr val="800000"/>
                </a:solidFill>
              </a:rPr>
              <a:t>hän opettaa teille kaikki ja muistuttaa teitä kaikesta, minkä minä olen teille sanonut. </a:t>
            </a:r>
            <a:r>
              <a:rPr lang="fi-FI" sz="2800" b="1" i="1" dirty="0" smtClean="0">
                <a:solidFill>
                  <a:srgbClr val="800000"/>
                </a:solidFill>
              </a:rPr>
              <a:t>Joh. 14:26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Ilmaisun ”Jeesuksen nimessä” voisi eri käyttöyhteyksissä Raamatussa korvata seuraavilla ilmaisuilla:</a:t>
            </a:r>
          </a:p>
          <a:p>
            <a:endParaRPr lang="fi-FI" sz="2400" b="1" dirty="0" smtClean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- Jeesuksen kautta</a:t>
            </a:r>
          </a:p>
          <a:p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- Jeesuksen vuoksi ja sen perusteella, mitä hän on tehnyt</a:t>
            </a:r>
          </a:p>
          <a:p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-  yhteenkuuluvuudessa Jeesuksen kanssa</a:t>
            </a:r>
          </a:p>
          <a:p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-  Jeesuksen auktoriteetin ja vallan perusteella</a:t>
            </a:r>
          </a:p>
          <a:p>
            <a:pPr>
              <a:buFontTx/>
              <a:buChar char="-"/>
            </a:pPr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Jeesuksen edustajana”</a:t>
            </a:r>
          </a:p>
          <a:p>
            <a:pPr>
              <a:buFontTx/>
              <a:buChar char="-"/>
            </a:pPr>
            <a:endParaRPr lang="fi-FI" sz="2400" b="1" dirty="0" smtClean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fi-FI" sz="2400" b="1" dirty="0" smtClean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fi-FI" sz="2400" b="1" dirty="0" smtClean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Kaikki nämä näkökulmat liittyvät myös rukoukseen Jeesuksen nimessä. </a:t>
            </a:r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0033CC"/>
              </a:solidFill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Mutta </a:t>
            </a:r>
            <a:r>
              <a:rPr lang="fi-FI" sz="2800" b="1" dirty="0" smtClean="0">
                <a:solidFill>
                  <a:srgbClr val="800000"/>
                </a:solidFill>
              </a:rPr>
              <a:t>Herran Jeesuksen Kristuksen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nimessä</a:t>
            </a:r>
            <a:r>
              <a:rPr lang="fi-FI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(= Jeesuksen edustajina) </a:t>
            </a:r>
            <a:r>
              <a:rPr lang="fi-FI" sz="2800" dirty="0" smtClean="0">
                <a:solidFill>
                  <a:srgbClr val="800000"/>
                </a:solidFill>
              </a:rPr>
              <a:t>me käskemme teitä, veljet, vetäytymään pois jokaisesta veljestä, joka vaeltaa kurittomasti eikä sen opetuksen mukaan, jonka olette meiltä saaneet.</a:t>
            </a:r>
            <a:r>
              <a:rPr lang="fi-FI" sz="2800" b="1" i="1" dirty="0" smtClean="0">
                <a:solidFill>
                  <a:srgbClr val="800000"/>
                </a:solidFill>
              </a:rPr>
              <a:t> 2 Tess. 3:6</a:t>
            </a:r>
          </a:p>
          <a:p>
            <a:endParaRPr lang="fi-FI" sz="2800" b="1" i="1" dirty="0" smtClean="0">
              <a:solidFill>
                <a:srgbClr val="0033CC"/>
              </a:solidFill>
            </a:endParaRPr>
          </a:p>
          <a:p>
            <a:r>
              <a:rPr lang="fi-FI" sz="2800" b="1" i="1" dirty="0" smtClean="0">
                <a:solidFill>
                  <a:srgbClr val="0033CC"/>
                </a:solidFill>
              </a:rPr>
              <a:t> </a:t>
            </a:r>
            <a:endParaRPr lang="en-US" sz="2800" dirty="0" smtClean="0">
              <a:solidFill>
                <a:srgbClr val="0033CC"/>
              </a:solidFill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"Mestari, me näimme erään miehen </a:t>
            </a:r>
            <a:r>
              <a:rPr lang="fi-FI" sz="2800" b="1" dirty="0" smtClean="0">
                <a:solidFill>
                  <a:srgbClr val="800000"/>
                </a:solidFill>
              </a:rPr>
              <a:t>sinun nimessäsi</a:t>
            </a:r>
            <a:r>
              <a:rPr lang="fi-FI" sz="2800" b="1" dirty="0" smtClean="0">
                <a:solidFill>
                  <a:srgbClr val="0033CC"/>
                </a:solidFill>
              </a:rPr>
              <a:t>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(= sinua edustaen)</a:t>
            </a:r>
            <a:r>
              <a:rPr lang="fi-FI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i-FI" sz="2800" b="1" dirty="0" smtClean="0">
                <a:solidFill>
                  <a:srgbClr val="800000"/>
                </a:solidFill>
              </a:rPr>
              <a:t>ajavan ulos riivaajia</a:t>
            </a:r>
            <a:r>
              <a:rPr lang="fi-FI" sz="2800" dirty="0" smtClean="0">
                <a:solidFill>
                  <a:srgbClr val="800000"/>
                </a:solidFill>
              </a:rPr>
              <a:t>, ja me kielsimme häntä, koska hän ei seuraa meidän mukanamme." </a:t>
            </a:r>
            <a:r>
              <a:rPr lang="fi-FI" sz="2800" b="1" i="1" dirty="0" smtClean="0">
                <a:solidFill>
                  <a:srgbClr val="800000"/>
                </a:solidFill>
              </a:rPr>
              <a:t>Luuk. 9:49</a:t>
            </a:r>
            <a:r>
              <a:rPr lang="fi-FI" sz="2800" dirty="0" smtClean="0">
                <a:solidFill>
                  <a:srgbClr val="800000"/>
                </a:solidFill>
              </a:rPr>
              <a:t> </a:t>
            </a:r>
          </a:p>
          <a:p>
            <a:r>
              <a:rPr lang="fi-FI" sz="2800" dirty="0" smtClean="0">
                <a:solidFill>
                  <a:srgbClr val="800000"/>
                </a:solidFill>
              </a:rPr>
              <a:t>(Opetuslasten ajatuksena oli, että vain heidän omaan joukkoonsa kuuluva henkilö saattoi esiintyä Jeesuksen edustajana.)</a:t>
            </a:r>
            <a:endParaRPr lang="en-US" sz="280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36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i-FI" sz="3600" b="1" dirty="0" smtClean="0">
                <a:solidFill>
                  <a:srgbClr val="FF0000"/>
                </a:solidFill>
              </a:rPr>
              <a:t>Nimi edustaa sijaisuutta, edustamista: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fi-FI" sz="3200" dirty="0" smtClean="0">
              <a:solidFill>
                <a:srgbClr val="FF0000"/>
              </a:solidFill>
            </a:endParaRPr>
          </a:p>
          <a:p>
            <a:pPr algn="ctr"/>
            <a:r>
              <a:rPr lang="fi-FI" sz="3200" b="1" u="sng" dirty="0" smtClean="0">
                <a:solidFill>
                  <a:srgbClr val="FF0000"/>
                </a:solidFill>
              </a:rPr>
              <a:t>Miten liittyy rukoukseen Jeesuksen nimessä:</a:t>
            </a:r>
            <a:r>
              <a:rPr lang="fi-FI" sz="3200" b="1" dirty="0" smtClean="0">
                <a:solidFill>
                  <a:srgbClr val="FF0000"/>
                </a:solidFill>
              </a:rPr>
              <a:t/>
            </a:r>
            <a:br>
              <a:rPr lang="fi-FI" sz="3200" b="1" dirty="0" smtClean="0">
                <a:solidFill>
                  <a:srgbClr val="FF0000"/>
                </a:solidFill>
              </a:rPr>
            </a:br>
            <a:r>
              <a:rPr lang="fi-FI" sz="3200" b="1" dirty="0" smtClean="0">
                <a:solidFill>
                  <a:srgbClr val="FF0000"/>
                </a:solidFill>
              </a:rPr>
              <a:t>Kun rukoilemme Jeesuksen nimessä, edustamme Hänen tahtoaan maan päällä niin Isän kuin maailman ja henkivaltojen edessä.</a:t>
            </a:r>
          </a:p>
          <a:p>
            <a:pPr algn="ctr"/>
            <a:endParaRPr lang="fi-FI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i-FI" sz="2800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Nimi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edustaa liittoa — "</a:t>
            </a:r>
            <a:r>
              <a:rPr lang="fi-FI" sz="2800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Jeesuksen kautta”</a:t>
            </a:r>
          </a:p>
          <a:p>
            <a:pPr marL="514350" indent="-514350">
              <a:buAutoNum type="arabicPeriod"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fi-FI" sz="2400" b="1" dirty="0" smtClean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fi-FI" sz="3200" b="1" smtClean="0">
              <a:solidFill>
                <a:srgbClr val="990033"/>
              </a:solidFill>
              <a:cs typeface="Arial" pitchFamily="34" charset="0"/>
            </a:endParaRPr>
          </a:p>
          <a:p>
            <a:endParaRPr lang="fi-FI" sz="3200" b="1" smtClean="0">
              <a:solidFill>
                <a:srgbClr val="990033"/>
              </a:solidFill>
              <a:cs typeface="Arial" pitchFamily="34" charset="0"/>
            </a:endParaRPr>
          </a:p>
          <a:p>
            <a:endParaRPr lang="fi-FI" sz="3200" b="1" smtClean="0">
              <a:solidFill>
                <a:srgbClr val="990033"/>
              </a:solidFill>
              <a:cs typeface="Arial" pitchFamily="34" charset="0"/>
            </a:endParaRPr>
          </a:p>
          <a:p>
            <a:endParaRPr lang="fi-FI" sz="3200" b="1" smtClean="0">
              <a:solidFill>
                <a:srgbClr val="990033"/>
              </a:solidFill>
              <a:cs typeface="Arial" pitchFamily="34" charset="0"/>
            </a:endParaRPr>
          </a:p>
          <a:p>
            <a:endParaRPr lang="fi-FI" sz="3200" b="1" smtClean="0">
              <a:solidFill>
                <a:srgbClr val="990033"/>
              </a:solidFill>
              <a:cs typeface="Arial" pitchFamily="34" charset="0"/>
            </a:endParaRPr>
          </a:p>
          <a:p>
            <a:endParaRPr lang="fi-FI" sz="3200" b="1" dirty="0" smtClean="0">
              <a:solidFill>
                <a:srgbClr val="990033"/>
              </a:solidFill>
              <a:cs typeface="Arial" pitchFamily="34" charset="0"/>
            </a:endParaRPr>
          </a:p>
          <a:p>
            <a:pPr algn="ctr"/>
            <a:r>
              <a:rPr lang="fi-FI" sz="3200" b="1" u="sng" dirty="0" smtClean="0">
                <a:solidFill>
                  <a:srgbClr val="FF0000"/>
                </a:solidFill>
              </a:rPr>
              <a:t>Miten liittyy rukoukseen Jeesuksen nimessä: </a:t>
            </a:r>
            <a:r>
              <a:rPr lang="fi-FI" sz="3200" b="1" dirty="0" smtClean="0">
                <a:solidFill>
                  <a:srgbClr val="FF0000"/>
                </a:solidFill>
                <a:cs typeface="Arial" pitchFamily="34" charset="0"/>
              </a:rPr>
              <a:t>: </a:t>
            </a:r>
          </a:p>
          <a:p>
            <a:pPr algn="ctr"/>
            <a:r>
              <a:rPr lang="fi-FI" sz="3200" b="1" dirty="0" smtClean="0">
                <a:solidFill>
                  <a:srgbClr val="FF0000"/>
                </a:solidFill>
                <a:cs typeface="Arial" pitchFamily="34" charset="0"/>
              </a:rPr>
              <a:t>Jeesus on välimies Jumalan ja ihmisen välissä. Kun rukoilemme Jeesuksen nimessä, se tapahtuu Hänen välimiehenasemansa kautta.</a:t>
            </a:r>
            <a:endParaRPr lang="en-US" sz="3200" dirty="0" smtClean="0">
              <a:solidFill>
                <a:srgbClr val="FF0000"/>
              </a:solidFill>
              <a:cs typeface="Arial" pitchFamily="34" charset="0"/>
            </a:endParaRPr>
          </a:p>
          <a:p>
            <a:pPr algn="ctr"/>
            <a:r>
              <a:rPr lang="fi-FI" sz="2400" dirty="0" smtClean="0"/>
              <a:t> </a:t>
            </a:r>
            <a:endParaRPr lang="en-US" sz="2400" dirty="0"/>
          </a:p>
        </p:txBody>
      </p:sp>
      <p:pic>
        <p:nvPicPr>
          <p:cNvPr id="2050" name="Picture 2" descr="H:\MIRJAMIN KONE\IVANOV\RUKOUSOPETUSTA ja -PUHEITA\Rukous Jeesuksen nimessä 7-11.3.2011\Kuvat\IhminenJeesusJuma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1694" y="1447800"/>
            <a:ext cx="3712306" cy="2895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1143000"/>
            <a:ext cx="472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smtClean="0">
                <a:solidFill>
                  <a:srgbClr val="800000"/>
                </a:solidFill>
                <a:cs typeface="Arial" pitchFamily="34" charset="0"/>
              </a:rPr>
              <a:t>Sanat "Jeesuksen nimessä" voivat viitata Jeesuksen tekemään liittoon. </a:t>
            </a:r>
          </a:p>
          <a:p>
            <a:r>
              <a:rPr lang="fi-FI" sz="2800" smtClean="0">
                <a:solidFill>
                  <a:srgbClr val="800000"/>
                </a:solidFill>
                <a:cs typeface="Arial" pitchFamily="34" charset="0"/>
              </a:rPr>
              <a:t>Voitaisiin korvata: </a:t>
            </a:r>
            <a:r>
              <a:rPr lang="fi-FI" sz="2800" b="1" smtClean="0">
                <a:solidFill>
                  <a:srgbClr val="800000"/>
                </a:solidFill>
                <a:cs typeface="Arial" pitchFamily="34" charset="0"/>
              </a:rPr>
              <a:t>"Jeesuksen kautta”, "Jeesuksen ja Hänen tekemänsä liiton kautta”</a:t>
            </a:r>
            <a:r>
              <a:rPr lang="fi-FI" sz="2800" smtClean="0">
                <a:solidFill>
                  <a:srgbClr val="800000"/>
                </a:solidFill>
                <a:cs typeface="Arial" pitchFamily="34" charset="0"/>
              </a:rPr>
              <a:t>, </a:t>
            </a:r>
            <a:endParaRPr lang="fi-FI" sz="2800" b="1" smtClean="0">
              <a:solidFill>
                <a:srgbClr val="800000"/>
              </a:solidFill>
              <a:cs typeface="Arial" pitchFamily="34" charset="0"/>
            </a:endParaRPr>
          </a:p>
          <a:p>
            <a:r>
              <a:rPr lang="fi-FI" sz="2800" b="1" smtClean="0">
                <a:solidFill>
                  <a:srgbClr val="800000"/>
                </a:solidFill>
                <a:cs typeface="Arial" pitchFamily="34" charset="0"/>
              </a:rPr>
              <a:t>”Hänen mahdollistamansa aseman kautta”</a:t>
            </a:r>
            <a:r>
              <a:rPr lang="fi-FI" sz="2800" smtClean="0">
                <a:solidFill>
                  <a:srgbClr val="800000"/>
                </a:solidFill>
                <a:cs typeface="Arial" pitchFamily="34" charset="0"/>
              </a:rPr>
              <a:t> </a:t>
            </a:r>
            <a:endParaRPr lang="en-US" sz="2800" dirty="0" smtClean="0">
              <a:solidFill>
                <a:srgbClr val="80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i-FI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Joh. 16:23: 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mitä hyvänsä te </a:t>
            </a:r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anotte minun nimessäni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i-FI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(= minun kauttani, minun antamani aseman perusteella)</a:t>
            </a:r>
            <a:r>
              <a:rPr lang="fi-FI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sen minä teen, että Isä kirkastettaisiin Pojassa. </a:t>
            </a:r>
          </a:p>
          <a:p>
            <a:r>
              <a:rPr lang="fi-FI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Joh. 14:13-14 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Jos te anotte minulta jotakin </a:t>
            </a:r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minun nimessäni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 niin minä sen teen. </a:t>
            </a:r>
            <a:endParaRPr lang="en-US" sz="24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... jos te anotte jotakin Isältä, on hän sen teille antava minun nimessän</a:t>
            </a:r>
            <a:r>
              <a:rPr lang="fi-FI" sz="2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fi-FI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(= minun kauttani, minun tekemäni liiton perusteella)</a:t>
            </a:r>
            <a:r>
              <a:rPr lang="fi-FI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fi-FI" sz="2400" b="1" i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endParaRPr lang="fi-FI" sz="2400" b="1" i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Ef. 5:20: 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kiittäen aina Jumalaa ja Isää kaikesta meidän </a:t>
            </a:r>
            <a:r>
              <a:rPr lang="fi-FI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Herramme Jeesuksen Kristuksen nimessä</a:t>
            </a:r>
            <a:r>
              <a:rPr lang="fi-FI" sz="24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(= Jeesuksen kautta, hänen välimiehentyönsä perusteella)</a:t>
            </a:r>
            <a:endParaRPr lang="en-US" sz="24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b="1" dirty="0" smtClean="0">
                <a:solidFill>
                  <a:srgbClr val="C00000"/>
                </a:solidFill>
                <a:cs typeface="Arial" pitchFamily="34" charset="0"/>
              </a:rPr>
              <a:t>Nimi edustaa liittoa — "Jeesuksen kautta"</a:t>
            </a:r>
            <a:endParaRPr lang="en-US" sz="4000" dirty="0" smtClean="0">
              <a:solidFill>
                <a:srgbClr val="C00000"/>
              </a:solidFill>
              <a:cs typeface="Arial" pitchFamily="34" charset="0"/>
            </a:endParaRPr>
          </a:p>
          <a:p>
            <a:endParaRPr lang="en-US" sz="4000" dirty="0" smtClean="0">
              <a:solidFill>
                <a:srgbClr val="0033CC"/>
              </a:solidFill>
              <a:cs typeface="Arial" pitchFamily="34" charset="0"/>
            </a:endParaRPr>
          </a:p>
          <a:p>
            <a:pPr algn="ctr"/>
            <a:r>
              <a:rPr lang="fi-FI" sz="4000" b="1" u="sng" dirty="0" smtClean="0">
                <a:solidFill>
                  <a:srgbClr val="990033"/>
                </a:solidFill>
                <a:cs typeface="Arial" pitchFamily="34" charset="0"/>
              </a:rPr>
              <a:t>Miten liittyy rukoukseen</a:t>
            </a:r>
            <a:r>
              <a:rPr lang="fi-FI" sz="4000" b="1" dirty="0" smtClean="0">
                <a:solidFill>
                  <a:srgbClr val="990033"/>
                </a:solidFill>
                <a:cs typeface="Arial" pitchFamily="34" charset="0"/>
              </a:rPr>
              <a:t>: </a:t>
            </a:r>
          </a:p>
          <a:p>
            <a:pPr algn="ctr"/>
            <a:endParaRPr lang="fi-FI" sz="4000" b="1" dirty="0" smtClean="0">
              <a:solidFill>
                <a:srgbClr val="990033"/>
              </a:solidFill>
              <a:cs typeface="Arial" pitchFamily="34" charset="0"/>
            </a:endParaRPr>
          </a:p>
          <a:p>
            <a:pPr algn="ctr"/>
            <a:r>
              <a:rPr lang="fi-FI" sz="4000" b="1" dirty="0" smtClean="0">
                <a:solidFill>
                  <a:srgbClr val="990033"/>
                </a:solidFill>
                <a:cs typeface="Arial" pitchFamily="34" charset="0"/>
              </a:rPr>
              <a:t>Kun rukoilemme Jeesuksen nimessä, </a:t>
            </a:r>
          </a:p>
          <a:p>
            <a:pPr algn="ctr"/>
            <a:r>
              <a:rPr lang="fi-FI" sz="4000" b="1" dirty="0" smtClean="0">
                <a:solidFill>
                  <a:srgbClr val="990033"/>
                </a:solidFill>
                <a:cs typeface="Arial" pitchFamily="34" charset="0"/>
              </a:rPr>
              <a:t>se tapahtuu </a:t>
            </a:r>
            <a:r>
              <a:rPr lang="fi-FI" sz="4000" b="1" smtClean="0">
                <a:solidFill>
                  <a:srgbClr val="990033"/>
                </a:solidFill>
                <a:cs typeface="Arial" pitchFamily="34" charset="0"/>
              </a:rPr>
              <a:t>Hänen </a:t>
            </a:r>
          </a:p>
          <a:p>
            <a:pPr algn="ctr"/>
            <a:r>
              <a:rPr lang="fi-FI" sz="4000" b="1" smtClean="0">
                <a:solidFill>
                  <a:srgbClr val="990033"/>
                </a:solidFill>
                <a:cs typeface="Arial" pitchFamily="34" charset="0"/>
              </a:rPr>
              <a:t>välimiehenasemansa </a:t>
            </a:r>
            <a:r>
              <a:rPr lang="fi-FI" sz="4000" b="1" dirty="0" smtClean="0">
                <a:solidFill>
                  <a:srgbClr val="990033"/>
                </a:solidFill>
                <a:cs typeface="Arial" pitchFamily="34" charset="0"/>
              </a:rPr>
              <a:t>kautta.</a:t>
            </a:r>
            <a:endParaRPr lang="en-US" sz="4000" dirty="0" smtClean="0">
              <a:solidFill>
                <a:srgbClr val="990033"/>
              </a:solidFill>
              <a:cs typeface="Arial" pitchFamily="34" charset="0"/>
            </a:endParaRPr>
          </a:p>
          <a:p>
            <a:pPr algn="ctr"/>
            <a:r>
              <a:rPr lang="fi-FI" sz="4000" dirty="0" smtClean="0"/>
              <a:t>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3200" dirty="0" smtClean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3200" b="1" dirty="0" smtClean="0">
                <a:solidFill>
                  <a:schemeClr val="accent6">
                    <a:lumMod val="75000"/>
                  </a:schemeClr>
                </a:solidFill>
              </a:rPr>
              <a:t>2. Nimi edustaa henkilöä — kaikkea, mitä hän on ja mitä hän on tehnyt</a:t>
            </a:r>
          </a:p>
          <a:p>
            <a:endParaRPr lang="en-US" sz="2800" dirty="0" smtClean="0">
              <a:solidFill>
                <a:srgbClr val="0033CC"/>
              </a:solidFill>
            </a:endParaRPr>
          </a:p>
          <a:p>
            <a:endParaRPr lang="fi-FI" sz="2800" dirty="0" smtClean="0">
              <a:solidFill>
                <a:srgbClr val="800000"/>
              </a:solidFill>
            </a:endParaRPr>
          </a:p>
          <a:p>
            <a:endParaRPr lang="en-US" sz="28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/>
              <a:t> </a:t>
            </a:r>
            <a:endParaRPr lang="en-US" sz="2400" dirty="0"/>
          </a:p>
        </p:txBody>
      </p:sp>
      <p:pic>
        <p:nvPicPr>
          <p:cNvPr id="1026" name="Picture 2" descr="H:\MIRJAMIN KONE\IVANOV\RUKOUSOPETUSTA ja -PUHEITA\Rukous Jeesuksen nimessä 7-11.3.2011\Kuvat\Passin of the Christ 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09800"/>
            <a:ext cx="3568700" cy="33655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25908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280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”Jeesuksen nimessä” voitaisiin korvata: </a:t>
            </a:r>
            <a:r>
              <a:rPr lang="fi-FI" sz="2800" b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”Jeesuksen persoonan vuoksi ja sen perusteella mitä hän on tehnyt” </a:t>
            </a:r>
            <a:endParaRPr lang="fi-FI" sz="28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57200"/>
            <a:ext cx="8763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solidFill>
                  <a:srgbClr val="800000"/>
                </a:solidFill>
              </a:rPr>
              <a:t>...Ja </a:t>
            </a:r>
            <a:r>
              <a:rPr lang="fi-FI" sz="2800" b="1" dirty="0" smtClean="0">
                <a:solidFill>
                  <a:srgbClr val="800000"/>
                </a:solidFill>
              </a:rPr>
              <a:t>hänen nimeensä</a:t>
            </a:r>
            <a:r>
              <a:rPr lang="fi-FI" sz="2800" dirty="0" smtClean="0">
                <a:solidFill>
                  <a:srgbClr val="800000"/>
                </a:solidFill>
              </a:rPr>
              <a:t> pakanat panevat toivonsa."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(= Jeesuksen persoonaan ja siihen, mitä Hän on tehnyt)</a:t>
            </a:r>
            <a:r>
              <a:rPr lang="fi-FI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i-FI" sz="2800" b="1" i="1" dirty="0" smtClean="0">
                <a:solidFill>
                  <a:srgbClr val="800000"/>
                </a:solidFill>
              </a:rPr>
              <a:t>Matt. 12:21</a:t>
            </a:r>
          </a:p>
          <a:p>
            <a:endParaRPr lang="en-US" sz="2800" dirty="0" smtClean="0">
              <a:solidFill>
                <a:srgbClr val="0033CC"/>
              </a:solidFill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... mutta nämä ovat kirjoitetut, että te uskoisitte, että Jeesus on Kristus, Jumalan Poika, ja että teillä uskon kautta olisi elämä </a:t>
            </a:r>
            <a:r>
              <a:rPr lang="fi-FI" sz="2800" b="1" dirty="0" smtClean="0">
                <a:solidFill>
                  <a:srgbClr val="800000"/>
                </a:solidFill>
              </a:rPr>
              <a:t>hänen nimessänsä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(= Hänessä sen perusteella, mitä Hän on tehnyt). </a:t>
            </a:r>
            <a:r>
              <a:rPr lang="fi-FI" sz="2800" b="1" i="1" dirty="0" smtClean="0">
                <a:solidFill>
                  <a:srgbClr val="800000"/>
                </a:solidFill>
              </a:rPr>
              <a:t>Joh. 20:31 </a:t>
            </a:r>
          </a:p>
          <a:p>
            <a:endParaRPr lang="en-US" sz="2800" dirty="0" smtClean="0">
              <a:solidFill>
                <a:srgbClr val="800000"/>
              </a:solidFill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... te olette vanhurskautetut meidän </a:t>
            </a:r>
            <a:r>
              <a:rPr lang="fi-FI" sz="2800" b="1" dirty="0" smtClean="0">
                <a:solidFill>
                  <a:srgbClr val="800000"/>
                </a:solidFill>
              </a:rPr>
              <a:t>Herramme Jeesuksen Kristuksen nimessä</a:t>
            </a:r>
            <a:r>
              <a:rPr lang="fi-FI" sz="2800" dirty="0" smtClean="0">
                <a:solidFill>
                  <a:srgbClr val="800000"/>
                </a:solidFill>
              </a:rPr>
              <a:t>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(Herran Jeesuksen Kristuksen vuoksi ja sen perusteella, mitä hän on tehnyt) </a:t>
            </a:r>
            <a:r>
              <a:rPr lang="fi-FI" sz="2800" dirty="0" smtClean="0">
                <a:solidFill>
                  <a:srgbClr val="800000"/>
                </a:solidFill>
              </a:rPr>
              <a:t>ja meidän Jumalamme Hengessä. </a:t>
            </a:r>
            <a:r>
              <a:rPr lang="fi-FI" sz="2800" b="1" i="1" dirty="0" smtClean="0">
                <a:solidFill>
                  <a:srgbClr val="800000"/>
                </a:solidFill>
              </a:rPr>
              <a:t>1 Kor. 6:11</a:t>
            </a:r>
            <a:endParaRPr lang="en-US" sz="2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>
                <a:solidFill>
                  <a:srgbClr val="0033CC"/>
                </a:solidFill>
              </a:rPr>
              <a:t> 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57200"/>
            <a:ext cx="8763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0033CC"/>
              </a:solidFill>
            </a:endParaRPr>
          </a:p>
          <a:p>
            <a:r>
              <a:rPr lang="fi-FI" sz="2800" dirty="0" smtClean="0">
                <a:solidFill>
                  <a:srgbClr val="800000"/>
                </a:solidFill>
              </a:rPr>
              <a:t>Ja uskon kautta </a:t>
            </a:r>
            <a:r>
              <a:rPr lang="fi-FI" sz="2800" b="1" dirty="0" smtClean="0">
                <a:solidFill>
                  <a:srgbClr val="800000"/>
                </a:solidFill>
              </a:rPr>
              <a:t>hänen nimeensä</a:t>
            </a:r>
            <a:r>
              <a:rPr lang="fi-FI" sz="2800" dirty="0" smtClean="0">
                <a:solidFill>
                  <a:srgbClr val="800000"/>
                </a:solidFill>
              </a:rPr>
              <a:t>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(= siihen, kuka Jeesus on ja mitä hän on tehnyt) </a:t>
            </a:r>
            <a:r>
              <a:rPr lang="fi-FI" sz="2800" dirty="0" smtClean="0">
                <a:solidFill>
                  <a:srgbClr val="800000"/>
                </a:solidFill>
              </a:rPr>
              <a:t>on </a:t>
            </a:r>
            <a:r>
              <a:rPr lang="fi-FI" sz="2800" b="1" dirty="0" smtClean="0">
                <a:solidFill>
                  <a:srgbClr val="800000"/>
                </a:solidFill>
              </a:rPr>
              <a:t>hänen nimensä</a:t>
            </a:r>
            <a:r>
              <a:rPr lang="fi-FI" sz="2800" dirty="0" smtClean="0">
                <a:solidFill>
                  <a:srgbClr val="800000"/>
                </a:solidFill>
              </a:rPr>
              <a:t> </a:t>
            </a:r>
            <a:r>
              <a:rPr lang="fi-FI" sz="2800" b="1" dirty="0" smtClean="0">
                <a:solidFill>
                  <a:schemeClr val="accent6">
                    <a:lumMod val="75000"/>
                  </a:schemeClr>
                </a:solidFill>
              </a:rPr>
              <a:t>(= Jeesus pelastajana ja hänen mahdollistamansa siunaus)</a:t>
            </a:r>
            <a:r>
              <a:rPr lang="fi-FI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i-FI" sz="2800" dirty="0" smtClean="0">
                <a:solidFill>
                  <a:srgbClr val="800000"/>
                </a:solidFill>
              </a:rPr>
              <a:t>vahvistanut tämän miehen, jonka te näette ja tunnette, ja usko, jonka Jeesus vaikuttaa, on hänelle antanut hänen jäsentensä terveyden kaikkien teidän nähtenne. </a:t>
            </a:r>
            <a:r>
              <a:rPr lang="fi-FI" sz="2800" b="1" i="1" dirty="0" smtClean="0">
                <a:solidFill>
                  <a:srgbClr val="800000"/>
                </a:solidFill>
              </a:rPr>
              <a:t>Apt. 3:16</a:t>
            </a:r>
            <a:endParaRPr lang="en-US" sz="2800" dirty="0" smtClean="0">
              <a:solidFill>
                <a:srgbClr val="800000"/>
              </a:solidFill>
            </a:endParaRPr>
          </a:p>
          <a:p>
            <a:r>
              <a:rPr lang="fi-FI" sz="2400" dirty="0" smtClean="0">
                <a:solidFill>
                  <a:srgbClr val="0033CC"/>
                </a:solidFill>
              </a:rPr>
              <a:t> 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763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3200" dirty="0" smtClean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3200" b="1" dirty="0" smtClean="0">
                <a:solidFill>
                  <a:srgbClr val="C00000"/>
                </a:solidFill>
              </a:rPr>
              <a:t>Nimi edustaa henkilöä — kaikkea, mitä hän on ja mitä hän on tehnyt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fi-FI" sz="28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i-FI" sz="2800" b="1" u="sng" dirty="0" smtClean="0">
                <a:solidFill>
                  <a:srgbClr val="C00000"/>
                </a:solidFill>
              </a:rPr>
              <a:t>Miten liittyy rukoukseen Jeesuken nimessä: </a:t>
            </a:r>
            <a:r>
              <a:rPr lang="fi-FI" sz="28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fi-FI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i-FI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Kun rukoilemme Jeesuksen nimessä, </a:t>
            </a:r>
          </a:p>
          <a:p>
            <a:pPr algn="ctr"/>
            <a:r>
              <a:rPr lang="fi-FI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kaikki siunaukset ja rukousvastaukset perustuvat Jeesuksen persoonaan ja siihen, </a:t>
            </a:r>
          </a:p>
          <a:p>
            <a:pPr algn="ctr"/>
            <a:r>
              <a:rPr lang="fi-FI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mitä hän on tehnyt.</a:t>
            </a:r>
            <a:endParaRPr lang="fi-FI" sz="28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i-FI" sz="28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8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855</Words>
  <Application>Microsoft Office PowerPoint</Application>
  <PresentationFormat>On-screen Show (4:3)</PresentationFormat>
  <Paragraphs>159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Mirjami</dc:creator>
  <cp:lastModifiedBy>Mirjami</cp:lastModifiedBy>
  <cp:revision>437</cp:revision>
  <dcterms:created xsi:type="dcterms:W3CDTF">2010-05-10T08:45:47Z</dcterms:created>
  <dcterms:modified xsi:type="dcterms:W3CDTF">2018-02-04T21:14:08Z</dcterms:modified>
</cp:coreProperties>
</file>