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7" r:id="rId2"/>
    <p:sldId id="336" r:id="rId3"/>
    <p:sldId id="338" r:id="rId4"/>
    <p:sldId id="340" r:id="rId5"/>
    <p:sldId id="337" r:id="rId6"/>
    <p:sldId id="328" r:id="rId7"/>
    <p:sldId id="270" r:id="rId8"/>
    <p:sldId id="271" r:id="rId9"/>
    <p:sldId id="324" r:id="rId10"/>
    <p:sldId id="334" r:id="rId11"/>
    <p:sldId id="326" r:id="rId12"/>
    <p:sldId id="329" r:id="rId13"/>
    <p:sldId id="330" r:id="rId14"/>
    <p:sldId id="331" r:id="rId15"/>
    <p:sldId id="332" r:id="rId16"/>
    <p:sldId id="333" r:id="rId17"/>
    <p:sldId id="335" r:id="rId18"/>
    <p:sldId id="318" r:id="rId19"/>
    <p:sldId id="305" r:id="rId20"/>
    <p:sldId id="322" r:id="rId21"/>
    <p:sldId id="314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850"/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9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3FD4-7983-4924-AE56-551064B48060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129D-D83B-4B76-94A0-8DB2C4287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4129D-D83B-4B76-94A0-8DB2C4287E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D950-41CA-415F-BFD1-F20254A9756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1D68-7E5F-4F00-AE66-9697A774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smtClean="0">
                <a:solidFill>
                  <a:schemeClr val="bg2">
                    <a:lumMod val="25000"/>
                  </a:schemeClr>
                </a:solidFill>
                <a:latin typeface="Antique Olive" pitchFamily="34" charset="0"/>
              </a:rPr>
              <a:t>RUKOUS JA PAASTO</a:t>
            </a:r>
            <a:endParaRPr lang="fi-FI" sz="5400">
              <a:solidFill>
                <a:schemeClr val="bg2">
                  <a:lumMod val="25000"/>
                </a:schemeClr>
              </a:solidFill>
              <a:latin typeface="Antique Olive" pitchFamily="34" charset="0"/>
            </a:endParaRPr>
          </a:p>
          <a:p>
            <a:endParaRPr lang="fi-FI" smtClean="0"/>
          </a:p>
          <a:p>
            <a:endParaRPr lang="fi-FI"/>
          </a:p>
        </p:txBody>
      </p:sp>
      <p:pic>
        <p:nvPicPr>
          <p:cNvPr id="1026" name="Picture 2" descr="C:\Documents and Settings\mirjami\Desktop\PAASTOESITYS\LOGO JA JULISTE\paastojuli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490" y="1295400"/>
            <a:ext cx="4692910" cy="44957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14345" y="5791199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smtClean="0">
                <a:solidFill>
                  <a:schemeClr val="bg2">
                    <a:lumMod val="25000"/>
                  </a:schemeClr>
                </a:solidFill>
                <a:latin typeface="Antique Olive" pitchFamily="34" charset="0"/>
              </a:rPr>
              <a:t>Erityyppiset paastot</a:t>
            </a:r>
            <a:endParaRPr 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Pitemmän paaston ylläpito</a:t>
            </a:r>
          </a:p>
          <a:p>
            <a:endParaRPr lang="fi-FI" sz="36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2800" b="1" smtClean="0">
                <a:solidFill>
                  <a:srgbClr val="506850"/>
                </a:solidFill>
              </a:rPr>
              <a:t> </a:t>
            </a:r>
            <a:r>
              <a:rPr lang="en-GB" sz="3200" b="1" smtClean="0">
                <a:solidFill>
                  <a:srgbClr val="506850"/>
                </a:solidFill>
              </a:rPr>
              <a:t>Juo riittävästi, 2-3 litraa /päivä </a:t>
            </a:r>
          </a:p>
          <a:p>
            <a:pPr lvl="0"/>
            <a:r>
              <a:rPr lang="en-GB" sz="3200" b="1" smtClean="0">
                <a:solidFill>
                  <a:srgbClr val="506850"/>
                </a:solidFill>
              </a:rPr>
              <a:t>(liika neste taas voi vaikuttaa haitallisesti </a:t>
            </a:r>
          </a:p>
          <a:p>
            <a:pPr lvl="0"/>
            <a:r>
              <a:rPr lang="en-GB" sz="3200" b="1" smtClean="0">
                <a:solidFill>
                  <a:srgbClr val="506850"/>
                </a:solidFill>
              </a:rPr>
              <a:t>hivenainetasapainoon.) </a:t>
            </a:r>
          </a:p>
          <a:p>
            <a:pPr lvl="0"/>
            <a:endParaRPr lang="en-GB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3200" b="1" smtClean="0">
                <a:solidFill>
                  <a:srgbClr val="506850"/>
                </a:solidFill>
              </a:rPr>
              <a:t>Älä juo hedelmämehuja (liikaa sokeria).</a:t>
            </a:r>
          </a:p>
          <a:p>
            <a:pPr lvl="0">
              <a:buFont typeface="Wingdings" pitchFamily="2" charset="2"/>
              <a:buChar char="Ø"/>
            </a:pPr>
            <a:endParaRPr lang="en-GB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3200" b="1" smtClean="0">
                <a:solidFill>
                  <a:srgbClr val="506850"/>
                </a:solidFill>
              </a:rPr>
              <a:t> Huolehdi mineraalien saannista</a:t>
            </a:r>
          </a:p>
          <a:p>
            <a:pPr lvl="0">
              <a:buFont typeface="Wingdings" pitchFamily="2" charset="2"/>
              <a:buChar char="Ø"/>
            </a:pPr>
            <a:endParaRPr lang="en-GB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3200" b="1" smtClean="0">
                <a:solidFill>
                  <a:srgbClr val="506850"/>
                </a:solidFill>
              </a:rPr>
              <a:t> Älä käytä lihasten menettämisen</a:t>
            </a:r>
          </a:p>
          <a:p>
            <a:pPr lvl="0"/>
            <a:r>
              <a:rPr lang="en-GB" sz="3200" b="1" smtClean="0">
                <a:solidFill>
                  <a:srgbClr val="506850"/>
                </a:solidFill>
              </a:rPr>
              <a:t>pelossa proteiinivalmisteita (vaarallista).</a:t>
            </a:r>
            <a:endParaRPr lang="en-US" sz="3200" b="1" smtClean="0">
              <a:solidFill>
                <a:srgbClr val="5068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Pitemmän paaston  lopetus</a:t>
            </a:r>
          </a:p>
          <a:p>
            <a:endParaRPr lang="fi-FI" sz="3600" b="1" smtClean="0">
              <a:solidFill>
                <a:srgbClr val="506850"/>
              </a:solidFill>
            </a:endParaRPr>
          </a:p>
          <a:p>
            <a:endParaRPr lang="fi-FI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3200" b="1" smtClean="0">
                <a:solidFill>
                  <a:srgbClr val="506850"/>
                </a:solidFill>
              </a:rPr>
              <a:t> Ei heti liian vahvaa ruokaa vaan</a:t>
            </a:r>
          </a:p>
          <a:p>
            <a:pPr lvl="0"/>
            <a:r>
              <a:rPr lang="en-GB" sz="3200" b="1" smtClean="0">
                <a:solidFill>
                  <a:srgbClr val="506850"/>
                </a:solidFill>
              </a:rPr>
              <a:t>esim.  jogurttia, sosekeittoa, salaattia</a:t>
            </a:r>
          </a:p>
          <a:p>
            <a:pPr lvl="0">
              <a:buFont typeface="Wingdings" pitchFamily="2" charset="2"/>
              <a:buChar char="Ø"/>
            </a:pPr>
            <a:endParaRPr lang="en-GB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3200" b="1" smtClean="0">
                <a:solidFill>
                  <a:srgbClr val="506850"/>
                </a:solidFill>
              </a:rPr>
              <a:t> Ei liian suurta määrää kerralla </a:t>
            </a:r>
          </a:p>
          <a:p>
            <a:pPr lvl="0"/>
            <a:r>
              <a:rPr lang="en-GB" sz="3200" b="1" smtClean="0">
                <a:solidFill>
                  <a:srgbClr val="506850"/>
                </a:solidFill>
              </a:rPr>
              <a:t>(mahalaukku on kutistunut)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u="sng" smtClean="0">
              <a:solidFill>
                <a:srgbClr val="506850"/>
              </a:solidFill>
            </a:endParaRPr>
          </a:p>
          <a:p>
            <a:pPr algn="ctr"/>
            <a:endParaRPr lang="fi-FI" b="1" u="sng" smtClean="0">
              <a:solidFill>
                <a:srgbClr val="506850"/>
              </a:solidFill>
            </a:endParaRPr>
          </a:p>
          <a:p>
            <a:pPr algn="ctr"/>
            <a:endParaRPr lang="fi-FI" b="1" u="sng" smtClean="0">
              <a:solidFill>
                <a:srgbClr val="506850"/>
              </a:solidFill>
            </a:endParaRPr>
          </a:p>
          <a:p>
            <a:pPr algn="ctr"/>
            <a:endParaRPr lang="fi-FI" b="1" u="sng" smtClean="0">
              <a:solidFill>
                <a:srgbClr val="506850"/>
              </a:solidFill>
            </a:endParaRPr>
          </a:p>
          <a:p>
            <a:pPr algn="ctr"/>
            <a:endParaRPr lang="fi-FI" b="1" u="sng" smtClean="0">
              <a:solidFill>
                <a:srgbClr val="506850"/>
              </a:solidFill>
            </a:endParaRPr>
          </a:p>
          <a:p>
            <a:pPr algn="ctr"/>
            <a:endParaRPr lang="fi-FI" b="1" u="sng" smtClean="0">
              <a:solidFill>
                <a:srgbClr val="506850"/>
              </a:solidFill>
            </a:endParaRPr>
          </a:p>
          <a:p>
            <a:pPr algn="ctr"/>
            <a:endParaRPr lang="fi-FI" b="1" u="sng" smtClean="0">
              <a:solidFill>
                <a:srgbClr val="506850"/>
              </a:solidFill>
            </a:endParaRPr>
          </a:p>
          <a:p>
            <a:pPr algn="ctr"/>
            <a:endParaRPr lang="fi-FI" sz="2600" b="1" smtClean="0">
              <a:solidFill>
                <a:srgbClr val="506850"/>
              </a:solidFill>
            </a:endParaRPr>
          </a:p>
          <a:p>
            <a:pPr algn="ctr"/>
            <a:r>
              <a:rPr lang="fi-FI" sz="2600" b="1" smtClean="0">
                <a:solidFill>
                  <a:srgbClr val="506850"/>
                </a:solidFill>
              </a:rPr>
              <a:t>Painonpudotuksesta alle kolmannes on rasvaa, </a:t>
            </a:r>
          </a:p>
          <a:p>
            <a:pPr algn="ctr"/>
            <a:r>
              <a:rPr lang="fi-FI" sz="2600" b="1" smtClean="0">
                <a:solidFill>
                  <a:srgbClr val="506850"/>
                </a:solidFill>
              </a:rPr>
              <a:t>kaksi kolmannesta enimmäkseen vettä ja lihasta.</a:t>
            </a:r>
            <a:endParaRPr lang="en-US" sz="2600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533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Paaston fysiologiset vaikutukset</a:t>
            </a:r>
          </a:p>
          <a:p>
            <a:endParaRPr lang="fi-FI" sz="29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2900" b="1" smtClean="0">
                <a:solidFill>
                  <a:srgbClr val="4F2270"/>
                </a:solidFill>
              </a:rPr>
              <a:t> </a:t>
            </a:r>
            <a:r>
              <a:rPr lang="fi-FI" sz="2900" b="1" smtClean="0">
                <a:solidFill>
                  <a:srgbClr val="4F2270"/>
                </a:solidFill>
              </a:rPr>
              <a:t>Kuinka paljon paastolla laihtuu?</a:t>
            </a:r>
          </a:p>
          <a:p>
            <a:pPr lvl="0"/>
            <a:endParaRPr lang="fi-FI" sz="2900" b="1" smtClean="0">
              <a:solidFill>
                <a:srgbClr val="506850"/>
              </a:solidFill>
            </a:endParaRPr>
          </a:p>
          <a:p>
            <a:pPr lvl="0"/>
            <a:r>
              <a:rPr lang="fi-FI" sz="2900" b="1" smtClean="0">
                <a:solidFill>
                  <a:srgbClr val="506850"/>
                </a:solidFill>
              </a:rPr>
              <a:t>Viikossa paino voi "oikeasti” pudota pari kiloa (kilo rasvaa, kilo proteiinia), loppu on nestettä.</a:t>
            </a:r>
          </a:p>
          <a:p>
            <a:pPr lvl="0"/>
            <a:endParaRPr lang="fi-FI" sz="2900" b="1" smtClean="0">
              <a:solidFill>
                <a:srgbClr val="506850"/>
              </a:solidFill>
            </a:endParaRPr>
          </a:p>
          <a:p>
            <a:pPr lvl="0"/>
            <a:r>
              <a:rPr lang="fi-FI" sz="2900" b="1" smtClean="0">
                <a:solidFill>
                  <a:srgbClr val="506850"/>
                </a:solidFill>
              </a:rPr>
              <a:t>Todellinen laihtuminen alkaa vasta muutaman päivän kuluttua paaston aloittamisesta.</a:t>
            </a:r>
          </a:p>
          <a:p>
            <a:pPr lvl="0"/>
            <a:endParaRPr lang="en-US" sz="2900" b="1" smtClean="0">
              <a:solidFill>
                <a:srgbClr val="506850"/>
              </a:solidFill>
            </a:endParaRPr>
          </a:p>
        </p:txBody>
      </p:sp>
      <p:pic>
        <p:nvPicPr>
          <p:cNvPr id="50178" name="Picture 2" descr="C:\Documents and Settings\mirjami\Desktop\PAASTOESITYS\laihtumin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09600"/>
            <a:ext cx="2514600" cy="264090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5257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Paaston fysiologiset vaikutukset</a:t>
            </a:r>
          </a:p>
          <a:p>
            <a:endParaRPr lang="fi-FI" sz="24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i-FI" sz="2800" b="1" smtClean="0">
                <a:solidFill>
                  <a:srgbClr val="4F2270"/>
                </a:solidFill>
              </a:rPr>
              <a:t> Viekö paasto lihasmassaa?</a:t>
            </a:r>
          </a:p>
          <a:p>
            <a:pPr lvl="0"/>
            <a:endParaRPr lang="fi-FI" sz="2600" b="1" smtClean="0">
              <a:solidFill>
                <a:srgbClr val="506850"/>
              </a:solidFill>
            </a:endParaRPr>
          </a:p>
          <a:p>
            <a:pPr lvl="0"/>
            <a:r>
              <a:rPr lang="fi-FI" sz="2700" b="1" smtClean="0">
                <a:solidFill>
                  <a:srgbClr val="506850"/>
                </a:solidFill>
              </a:rPr>
              <a:t>Viikko ei juuri vaikuta,  pitempi aika alkaa tuntua jonkin verran.</a:t>
            </a:r>
          </a:p>
          <a:p>
            <a:pPr lvl="0"/>
            <a:endParaRPr lang="fi-FI" sz="2700" smtClean="0">
              <a:solidFill>
                <a:srgbClr val="506850"/>
              </a:solidFill>
            </a:endParaRPr>
          </a:p>
          <a:p>
            <a:pPr lvl="0"/>
            <a:r>
              <a:rPr lang="fi-FI" sz="2700" b="1" smtClean="0">
                <a:solidFill>
                  <a:srgbClr val="506850"/>
                </a:solidFill>
              </a:rPr>
              <a:t>Elimistössä voi olla 4 kg lihasta ja 1 kg muuta kudosta, jota voidaan käyttää energiaksi tai uusien solujen tuottamiseen.</a:t>
            </a:r>
          </a:p>
          <a:p>
            <a:endParaRPr lang="fi-FI" sz="2700" b="1" smtClean="0">
              <a:solidFill>
                <a:srgbClr val="506850"/>
              </a:solidFill>
            </a:endParaRPr>
          </a:p>
          <a:p>
            <a:r>
              <a:rPr lang="fi-FI" sz="2700" b="1" smtClean="0">
                <a:solidFill>
                  <a:srgbClr val="506850"/>
                </a:solidFill>
              </a:rPr>
              <a:t>Terve aikuinen voi olla ilman ruokaa 30-40 päivää.</a:t>
            </a:r>
            <a:endParaRPr lang="en-US" sz="2700" b="1" smtClean="0">
              <a:solidFill>
                <a:srgbClr val="506850"/>
              </a:solidFill>
            </a:endParaRPr>
          </a:p>
        </p:txBody>
      </p:sp>
      <p:pic>
        <p:nvPicPr>
          <p:cNvPr id="2050" name="Picture 2" descr="H:\MIRJAMIN KONE\IVANOV\RUKOUSOPETUSTA ja -PUHEITA\UUSIN PAASTOESITYS\8271_rasvanpol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216742"/>
            <a:ext cx="1781299" cy="221225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 flipV="1">
            <a:off x="6096000" y="1369142"/>
            <a:ext cx="2286000" cy="19050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1445342"/>
            <a:ext cx="2438400" cy="18288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3810000"/>
            <a:ext cx="304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b="1" smtClean="0">
                <a:solidFill>
                  <a:srgbClr val="506850"/>
                </a:solidFill>
              </a:rPr>
              <a:t>Älä treenaa lihaksia paaston aikana.</a:t>
            </a:r>
          </a:p>
          <a:p>
            <a:pPr algn="ctr"/>
            <a:endParaRPr lang="fi-FI" sz="2600" b="1" smtClean="0">
              <a:solidFill>
                <a:srgbClr val="506850"/>
              </a:solidFill>
            </a:endParaRPr>
          </a:p>
          <a:p>
            <a:pPr algn="ctr"/>
            <a:r>
              <a:rPr lang="fi-FI" sz="2600" b="1" smtClean="0">
                <a:solidFill>
                  <a:srgbClr val="506850"/>
                </a:solidFill>
              </a:rPr>
              <a:t>Älä syö proteiini-valmisteita.</a:t>
            </a:r>
            <a:endParaRPr lang="en-US" sz="2600" b="1">
              <a:solidFill>
                <a:srgbClr val="5068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5410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Paaston fysiologiset vaikutukset</a:t>
            </a:r>
          </a:p>
          <a:p>
            <a:endParaRPr lang="fi-FI" sz="36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i-FI" sz="2800" b="1" smtClean="0">
                <a:solidFill>
                  <a:srgbClr val="4F2270"/>
                </a:solidFill>
              </a:rPr>
              <a:t> Parantaako ja puhdistaako?</a:t>
            </a:r>
            <a:endParaRPr lang="fi-FI" sz="1600" b="1" smtClean="0">
              <a:solidFill>
                <a:srgbClr val="4F227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fi-FI" sz="1600" b="1" smtClean="0">
              <a:solidFill>
                <a:srgbClr val="4F2270"/>
              </a:solidFill>
            </a:endParaRPr>
          </a:p>
          <a:p>
            <a:r>
              <a:rPr lang="fi-FI" sz="2800" b="1" smtClean="0">
                <a:solidFill>
                  <a:srgbClr val="506850"/>
                </a:solidFill>
              </a:rPr>
              <a:t>Tästä vastakkaisia näkemyksiä:</a:t>
            </a:r>
          </a:p>
          <a:p>
            <a:r>
              <a:rPr lang="fi-FI" sz="2800" b="1" smtClean="0">
                <a:solidFill>
                  <a:srgbClr val="506850"/>
                </a:solidFill>
              </a:rPr>
              <a:t>Toiset vakuuttuneita, toisten mukaan ei ole näyttöä, että rasvakerrokseen varastoituisi myrkkyjä.</a:t>
            </a:r>
          </a:p>
          <a:p>
            <a:endParaRPr lang="fi-FI" sz="2800" b="1" smtClean="0">
              <a:solidFill>
                <a:srgbClr val="506850"/>
              </a:solidFill>
            </a:endParaRPr>
          </a:p>
          <a:p>
            <a:r>
              <a:rPr lang="fi-FI" sz="2800" b="1" smtClean="0">
                <a:solidFill>
                  <a:srgbClr val="506850"/>
                </a:solidFill>
              </a:rPr>
              <a:t>Jos paasto parantaa, se perustuu sairaiden solujen hajottamiseen. </a:t>
            </a:r>
          </a:p>
        </p:txBody>
      </p:sp>
      <p:pic>
        <p:nvPicPr>
          <p:cNvPr id="3074" name="Picture 2" descr="H:\MIRJAMIN KONE\IVANOV\RUKOUSOPETUSTA ja -PUHEITA\UUSIN PAASTOESITYS\mehupaa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008576" cy="35814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382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Puhtaasti ravitsemuksellinen paasto-opetus eroaa hengellisestä</a:t>
            </a:r>
          </a:p>
          <a:p>
            <a:pPr lvl="0"/>
            <a:endParaRPr lang="fi-FI" sz="1600" b="1" smtClean="0">
              <a:solidFill>
                <a:srgbClr val="4F2270"/>
              </a:solidFill>
            </a:endParaRPr>
          </a:p>
          <a:p>
            <a:pPr lvl="0">
              <a:buFont typeface="Wingdings" pitchFamily="2" charset="2"/>
              <a:buChar char="Ø"/>
            </a:pPr>
            <a:endParaRPr lang="fi-FI" sz="16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Tavoitteena fyysinen ja psyykkinen virkistys  </a:t>
            </a:r>
          </a:p>
          <a:p>
            <a:pPr lvl="0"/>
            <a:endParaRPr lang="fi-FI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Epämukavuus minimoidaan</a:t>
            </a:r>
          </a:p>
          <a:p>
            <a:pPr lvl="0"/>
            <a:endParaRPr lang="fi-FI" sz="1600" b="1" smtClean="0">
              <a:solidFill>
                <a:srgbClr val="4F2270"/>
              </a:solidFill>
            </a:endParaRPr>
          </a:p>
          <a:p>
            <a:pPr lvl="0"/>
            <a:endParaRPr lang="fi-FI" sz="1400" b="1" smtClean="0">
              <a:solidFill>
                <a:srgbClr val="4F227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Tiukemmat turvasuositukset syömishäiriöisten ihmisten vuoksi </a:t>
            </a:r>
            <a:endParaRPr lang="fi-FI" sz="1600" b="1" smtClean="0">
              <a:solidFill>
                <a:srgbClr val="4F2270"/>
              </a:solidFill>
            </a:endParaRPr>
          </a:p>
          <a:p>
            <a:pPr lvl="0"/>
            <a:endParaRPr lang="fi-FI" sz="1600" b="1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smtClean="0">
                <a:solidFill>
                  <a:srgbClr val="4F2270"/>
                </a:solidFill>
              </a:rPr>
              <a:t>Paasto elämäntavaksi </a:t>
            </a:r>
          </a:p>
          <a:p>
            <a:endParaRPr lang="en-US" sz="3600" smtClean="0">
              <a:solidFill>
                <a:srgbClr val="50685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fi-FI" sz="3600" b="1" smtClean="0">
                <a:solidFill>
                  <a:srgbClr val="506850"/>
                </a:solidFill>
              </a:rPr>
              <a:t>Suunnittele, miten paastosta voisi tulla rukouselämäsi säännöllinen osa</a:t>
            </a:r>
          </a:p>
          <a:p>
            <a:pPr marL="742950" indent="-742950">
              <a:buFont typeface="+mj-lt"/>
              <a:buAutoNum type="arabicPeriod"/>
            </a:pPr>
            <a:endParaRPr lang="fi-FI" sz="3600" b="1" smtClean="0">
              <a:solidFill>
                <a:srgbClr val="50685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fi-FI" sz="3600" b="1" smtClean="0">
                <a:solidFill>
                  <a:srgbClr val="506850"/>
                </a:solidFill>
              </a:rPr>
              <a:t>Paastoa fyysiseen tilaasi sopivalla tavalla.</a:t>
            </a:r>
          </a:p>
          <a:p>
            <a:pPr marL="514350" indent="-514350">
              <a:buFont typeface="+mj-lt"/>
              <a:buAutoNum type="arabicPeriod"/>
            </a:pPr>
            <a:endParaRPr lang="fi-FI" sz="3200" b="1" smtClean="0">
              <a:solidFill>
                <a:srgbClr val="50685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fi-FI" sz="3600" b="1" smtClean="0">
                <a:solidFill>
                  <a:srgbClr val="506850"/>
                </a:solidFill>
              </a:rPr>
              <a:t>Aloita paaston harjoittaminen lyhyistä paastoista</a:t>
            </a:r>
            <a:r>
              <a:rPr lang="fi-FI" sz="3600" smtClean="0">
                <a:solidFill>
                  <a:srgbClr val="506850"/>
                </a:solidFill>
              </a:rPr>
              <a:t> </a:t>
            </a:r>
          </a:p>
          <a:p>
            <a:pPr marL="342900" indent="-342900"/>
            <a:endParaRPr lang="fi-FI" sz="3600" b="1" smtClean="0">
              <a:solidFill>
                <a:srgbClr val="5068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686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smtClean="0">
                <a:solidFill>
                  <a:srgbClr val="4F2270"/>
                </a:solidFill>
              </a:rPr>
              <a:t>Paasto elämäntavaksi </a:t>
            </a:r>
          </a:p>
          <a:p>
            <a:pPr marL="742950" indent="-742950"/>
            <a:endParaRPr lang="fi-FI" sz="3600" b="1" smtClean="0">
              <a:solidFill>
                <a:srgbClr val="506850"/>
              </a:solidFill>
            </a:endParaRPr>
          </a:p>
          <a:p>
            <a:pPr marL="742950" indent="-742950"/>
            <a:r>
              <a:rPr lang="fi-FI" sz="3600" b="1" smtClean="0">
                <a:solidFill>
                  <a:srgbClr val="506850"/>
                </a:solidFill>
              </a:rPr>
              <a:t>4. Ole joustava, älä tee paastosta itsellesi lakia, älä tee Jumalalle paastolupauksia</a:t>
            </a:r>
          </a:p>
          <a:p>
            <a:pPr marL="742950" indent="-742950">
              <a:buFont typeface="+mj-lt"/>
              <a:buAutoNum type="arabicPeriod"/>
            </a:pPr>
            <a:endParaRPr lang="fi-FI" sz="3600" b="1" smtClean="0">
              <a:solidFill>
                <a:srgbClr val="506850"/>
              </a:solidFill>
            </a:endParaRPr>
          </a:p>
          <a:p>
            <a:pPr marL="742950" indent="-742950"/>
            <a:r>
              <a:rPr lang="fi-FI" sz="3600" b="1" smtClean="0">
                <a:solidFill>
                  <a:srgbClr val="506850"/>
                </a:solidFill>
              </a:rPr>
              <a:t>5. Keskity  1-3 rukousaiheeseen.</a:t>
            </a:r>
            <a:endParaRPr lang="en-US" sz="3600" smtClean="0">
              <a:solidFill>
                <a:srgbClr val="506850"/>
              </a:solidFill>
            </a:endParaRPr>
          </a:p>
          <a:p>
            <a:pPr marL="742950" indent="-742950"/>
            <a:r>
              <a:rPr lang="fi-FI" sz="3600" b="1" smtClean="0">
                <a:solidFill>
                  <a:srgbClr val="506850"/>
                </a:solidFill>
              </a:rPr>
              <a:t> </a:t>
            </a:r>
            <a:endParaRPr lang="en-US" sz="3600" smtClean="0">
              <a:solidFill>
                <a:srgbClr val="506850"/>
              </a:solidFill>
            </a:endParaRPr>
          </a:p>
          <a:p>
            <a:pPr marL="742950" indent="-742950"/>
            <a:r>
              <a:rPr lang="fi-FI" sz="3600" b="1" smtClean="0">
                <a:solidFill>
                  <a:srgbClr val="506850"/>
                </a:solidFill>
              </a:rPr>
              <a:t>6. Pidä paastosi itsesi ja Jumalan välisenä asiana.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382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800" b="1" smtClean="0">
                <a:solidFill>
                  <a:srgbClr val="4F2270"/>
                </a:solidFill>
              </a:rPr>
              <a:t>Miksemme paastoa enemmän? </a:t>
            </a:r>
            <a:endParaRPr lang="en-US" sz="3800" b="1" smtClean="0">
              <a:solidFill>
                <a:srgbClr val="4F2270"/>
              </a:solidFill>
            </a:endParaRPr>
          </a:p>
          <a:p>
            <a:r>
              <a:rPr lang="fi-FI" sz="3600" smtClean="0"/>
              <a:t> </a:t>
            </a:r>
            <a:endParaRPr lang="en-US" sz="3600" smtClean="0"/>
          </a:p>
          <a:p>
            <a:r>
              <a:rPr lang="fi-FI" sz="3600" b="1" smtClean="0">
                <a:solidFill>
                  <a:srgbClr val="506850"/>
                </a:solidFill>
              </a:rPr>
              <a:t>1. </a:t>
            </a:r>
            <a:r>
              <a:rPr lang="fi-FI" sz="3600" b="1" u="sng" smtClean="0">
                <a:solidFill>
                  <a:srgbClr val="506850"/>
                </a:solidFill>
              </a:rPr>
              <a:t>Meillä ei ole näkyä</a:t>
            </a:r>
            <a:r>
              <a:rPr lang="fi-FI" sz="3600" b="1" smtClean="0">
                <a:solidFill>
                  <a:srgbClr val="506850"/>
                </a:solidFill>
              </a:rPr>
              <a:t> paastoon</a:t>
            </a:r>
          </a:p>
          <a:p>
            <a:r>
              <a:rPr lang="fi-FI" sz="3600" b="1" smtClean="0">
                <a:solidFill>
                  <a:srgbClr val="506850"/>
                </a:solidFill>
              </a:rPr>
              <a:t>liittyvien kieltäymysten hyödystä.</a:t>
            </a:r>
            <a:r>
              <a:rPr lang="fi-FI" sz="3600" smtClean="0">
                <a:solidFill>
                  <a:srgbClr val="506850"/>
                </a:solidFill>
              </a:rPr>
              <a:t> </a:t>
            </a:r>
          </a:p>
          <a:p>
            <a:endParaRPr lang="fi-FI" sz="3600" b="1" smtClean="0">
              <a:solidFill>
                <a:srgbClr val="4F2270"/>
              </a:solidFill>
            </a:endParaRPr>
          </a:p>
          <a:p>
            <a:r>
              <a:rPr lang="fi-FI" sz="3600" b="1" smtClean="0">
                <a:solidFill>
                  <a:srgbClr val="506850"/>
                </a:solidFill>
              </a:rPr>
              <a:t>2.</a:t>
            </a:r>
            <a:r>
              <a:rPr lang="fi-FI" sz="3600" b="1" u="sng" smtClean="0">
                <a:solidFill>
                  <a:srgbClr val="506850"/>
                </a:solidFill>
              </a:rPr>
              <a:t> Sosiaalisesti joskus vaikeaa.</a:t>
            </a:r>
            <a:endParaRPr lang="en-US" sz="3600" u="sng" smtClean="0">
              <a:solidFill>
                <a:srgbClr val="506850"/>
              </a:solidFill>
            </a:endParaRPr>
          </a:p>
          <a:p>
            <a:r>
              <a:rPr lang="fi-FI" sz="3600" b="1" smtClean="0">
                <a:solidFill>
                  <a:srgbClr val="506850"/>
                </a:solidFill>
              </a:rPr>
              <a:t>Hankala sovittaa avioliittoon, perheeseen</a:t>
            </a:r>
            <a:endParaRPr lang="en-US" sz="3600" b="1" smtClean="0">
              <a:solidFill>
                <a:srgbClr val="506850"/>
              </a:solidFill>
            </a:endParaRPr>
          </a:p>
          <a:p>
            <a:r>
              <a:rPr lang="fi-FI" sz="3600" smtClean="0">
                <a:solidFill>
                  <a:srgbClr val="506850"/>
                </a:solidFill>
              </a:rPr>
              <a:t> </a:t>
            </a:r>
            <a:endParaRPr lang="en-US" sz="3600" smtClean="0">
              <a:solidFill>
                <a:srgbClr val="506850"/>
              </a:solidFill>
            </a:endParaRPr>
          </a:p>
          <a:p>
            <a:r>
              <a:rPr lang="fi-FI" sz="3600" b="1" smtClean="0">
                <a:solidFill>
                  <a:srgbClr val="506850"/>
                </a:solidFill>
              </a:rPr>
              <a:t>3.</a:t>
            </a:r>
            <a:r>
              <a:rPr lang="fi-FI" sz="3600" b="1" u="sng" smtClean="0">
                <a:solidFill>
                  <a:srgbClr val="506850"/>
                </a:solidFill>
              </a:rPr>
              <a:t> Usein fyysisesti turhan hankala. </a:t>
            </a:r>
          </a:p>
          <a:p>
            <a:r>
              <a:rPr lang="fi-FI" sz="3600" b="1" smtClean="0">
                <a:solidFill>
                  <a:srgbClr val="506850"/>
                </a:solidFill>
              </a:rPr>
              <a:t>Väsyttävä ja häiritsevä työssäkäyvälle ihmisille.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u="sng" smtClean="0">
                <a:solidFill>
                  <a:srgbClr val="4F2270"/>
                </a:solidFill>
              </a:rPr>
              <a:t>Paaston  kynnyksen  alentaminen:</a:t>
            </a:r>
          </a:p>
          <a:p>
            <a:endParaRPr lang="fi-FI" sz="3600" b="1" smtClean="0">
              <a:solidFill>
                <a:srgbClr val="4F2270"/>
              </a:solidFill>
            </a:endParaRPr>
          </a:p>
          <a:p>
            <a:r>
              <a:rPr lang="fi-FI" sz="3600" b="1" smtClean="0">
                <a:solidFill>
                  <a:srgbClr val="4F2270"/>
                </a:solidFill>
              </a:rPr>
              <a:t>Kolme tapaa helpottaa paastoa:</a:t>
            </a:r>
            <a:endParaRPr lang="fi-FI" sz="3600" b="1" smtClean="0">
              <a:solidFill>
                <a:srgbClr val="5068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62200"/>
            <a:ext cx="716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</a:t>
            </a:r>
            <a:r>
              <a:rPr lang="en-GB" sz="3200" b="1" smtClean="0">
                <a:solidFill>
                  <a:srgbClr val="506850"/>
                </a:solidFill>
              </a:rPr>
              <a:t>Paastovuorokausi kestää 24 tuntia ja alkaa esim. klo 12 </a:t>
            </a:r>
          </a:p>
          <a:p>
            <a:pPr lvl="2"/>
            <a:endParaRPr lang="en-GB" sz="32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Harrasta osapaastoja</a:t>
            </a:r>
          </a:p>
          <a:p>
            <a:pPr>
              <a:buFont typeface="Wingdings" pitchFamily="2" charset="2"/>
              <a:buChar char="Ø"/>
            </a:pPr>
            <a:endParaRPr lang="fi-FI" sz="3200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Poista kokopaaston aloitusoireet sitä edeltävällä vähähiilihydraattisella ruoka-valiolla.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381000"/>
            <a:ext cx="76962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u="sng" smtClean="0">
                <a:solidFill>
                  <a:srgbClr val="4F2270"/>
                </a:solidFill>
              </a:rPr>
              <a:t>KERTAUSTA: Mitä paasto on?</a:t>
            </a:r>
          </a:p>
          <a:p>
            <a:endParaRPr lang="fi-FI" sz="2800" b="1" smtClean="0">
              <a:solidFill>
                <a:srgbClr val="4F2270"/>
              </a:solidFill>
            </a:endParaRPr>
          </a:p>
          <a:p>
            <a:endParaRPr lang="fi-FI" sz="3400" b="1" smtClean="0">
              <a:solidFill>
                <a:srgbClr val="4F2270"/>
              </a:solidFill>
            </a:endParaRPr>
          </a:p>
          <a:p>
            <a:r>
              <a:rPr lang="fi-FI" sz="3500" b="1" smtClean="0">
                <a:solidFill>
                  <a:srgbClr val="4F2270"/>
                </a:solidFill>
              </a:rPr>
              <a:t>Raamatullinen paasto on kieltäytymistä</a:t>
            </a:r>
          </a:p>
          <a:p>
            <a:r>
              <a:rPr lang="fi-FI" sz="3500" b="1" smtClean="0">
                <a:solidFill>
                  <a:srgbClr val="4F2270"/>
                </a:solidFill>
              </a:rPr>
              <a:t>ruuasta ja mahdollisesti muiden ruumiin tarpeiden tyydyttämisestä tietyksi</a:t>
            </a:r>
          </a:p>
          <a:p>
            <a:r>
              <a:rPr lang="fi-FI" sz="3500" b="1" smtClean="0">
                <a:solidFill>
                  <a:srgbClr val="4F2270"/>
                </a:solidFill>
              </a:rPr>
              <a:t>ajaksi.</a:t>
            </a:r>
          </a:p>
          <a:p>
            <a:endParaRPr lang="fi-FI" sz="3500" b="1" smtClean="0">
              <a:solidFill>
                <a:srgbClr val="506850"/>
              </a:solidFill>
            </a:endParaRPr>
          </a:p>
          <a:p>
            <a:r>
              <a:rPr lang="fi-FI" sz="3500" b="1" smtClean="0">
                <a:solidFill>
                  <a:srgbClr val="506850"/>
                </a:solidFill>
              </a:rPr>
              <a:t>Paasto on hengellinen kokemus, </a:t>
            </a:r>
          </a:p>
          <a:p>
            <a:r>
              <a:rPr lang="fi-FI" sz="3500" b="1" smtClean="0">
                <a:solidFill>
                  <a:srgbClr val="506850"/>
                </a:solidFill>
              </a:rPr>
              <a:t>joka tapahtuu ruumiissa.</a:t>
            </a:r>
          </a:p>
          <a:p>
            <a:endParaRPr lang="fi-FI" sz="2800" b="1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u="sng" smtClean="0">
                <a:solidFill>
                  <a:srgbClr val="4F2270"/>
                </a:solidFill>
              </a:rPr>
              <a:t>Millainen olisi ensikertalaisen minimipaasto?</a:t>
            </a:r>
          </a:p>
          <a:p>
            <a:endParaRPr lang="fi-FI" sz="3600" b="1" smtClean="0">
              <a:solidFill>
                <a:srgbClr val="4F22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Pelkkä karkki- tai herkkulakko antaa väärän signaalin: ikään kuin karkin ja herkkujen päivittäinen syöminen olisi normaalitila, josta sitten ”paastotaan”.</a:t>
            </a:r>
            <a:endParaRPr lang="en-US" sz="3200" smtClean="0"/>
          </a:p>
          <a:p>
            <a:pPr lvl="0"/>
            <a:r>
              <a:rPr lang="fi-FI" sz="3200" b="1" smtClean="0">
                <a:solidFill>
                  <a:srgbClr val="506850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4F2270"/>
                </a:solidFill>
              </a:rPr>
              <a:t>Pyrittävä  edes jonkinlaiseen todelliseen kieltäymykseen. </a:t>
            </a:r>
          </a:p>
          <a:p>
            <a:pPr lvl="0">
              <a:buFont typeface="Wingdings" pitchFamily="2" charset="2"/>
              <a:buChar char="Ø"/>
            </a:pPr>
            <a:endParaRPr lang="fi-FI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Ehdotus: </a:t>
            </a:r>
            <a:r>
              <a:rPr lang="en-GB" sz="3200" b="1" smtClean="0">
                <a:solidFill>
                  <a:srgbClr val="506850"/>
                </a:solidFill>
              </a:rPr>
              <a:t>Yksi ateria pois yhtenä tai useam-pana päivänä.  </a:t>
            </a:r>
          </a:p>
          <a:p>
            <a:pPr lvl="0"/>
            <a:r>
              <a:rPr lang="en-GB" sz="3200" b="1" smtClean="0">
                <a:solidFill>
                  <a:srgbClr val="506850"/>
                </a:solidFill>
              </a:rPr>
              <a:t>Seuraava askel: </a:t>
            </a:r>
            <a:r>
              <a:rPr lang="fi-FI" sz="3200" b="1" smtClean="0">
                <a:solidFill>
                  <a:srgbClr val="506850"/>
                </a:solidFill>
              </a:rPr>
              <a:t>24 vrk:n paasto klo 12–12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5029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u="sng" smtClean="0">
                <a:solidFill>
                  <a:srgbClr val="4F2270"/>
                </a:solidFill>
              </a:rPr>
              <a:t>Paasto ja itsekuri</a:t>
            </a:r>
            <a:endParaRPr lang="fi-FI" sz="3600" b="1" smtClean="0">
              <a:solidFill>
                <a:srgbClr val="4F2270"/>
              </a:solidFill>
            </a:endParaRPr>
          </a:p>
          <a:p>
            <a:endParaRPr lang="fi-FI" sz="3600" b="1" smtClean="0">
              <a:solidFill>
                <a:srgbClr val="506850"/>
              </a:solidFill>
            </a:endParaRPr>
          </a:p>
          <a:p>
            <a:pPr lvl="0"/>
            <a:r>
              <a:rPr lang="en-GB" sz="3200" b="1" smtClean="0">
                <a:solidFill>
                  <a:srgbClr val="506850"/>
                </a:solidFill>
              </a:rPr>
              <a:t>Paasto</a:t>
            </a:r>
            <a:r>
              <a:rPr lang="fi-FI" sz="3200" b="1" smtClean="0">
                <a:solidFill>
                  <a:srgbClr val="506850"/>
                </a:solidFill>
              </a:rPr>
              <a:t>on </a:t>
            </a:r>
            <a:r>
              <a:rPr lang="fi-FI" sz="3200" b="1" u="sng" smtClean="0">
                <a:solidFill>
                  <a:srgbClr val="506850"/>
                </a:solidFill>
              </a:rPr>
              <a:t>ei tarvita</a:t>
            </a:r>
          </a:p>
          <a:p>
            <a:pPr lvl="0"/>
            <a:r>
              <a:rPr lang="fi-FI" sz="3200" b="1" u="sng" smtClean="0">
                <a:solidFill>
                  <a:srgbClr val="506850"/>
                </a:solidFill>
              </a:rPr>
              <a:t>erityistä itsekuria</a:t>
            </a:r>
            <a:r>
              <a:rPr lang="fi-FI" sz="3200" b="1" smtClean="0">
                <a:solidFill>
                  <a:srgbClr val="506850"/>
                </a:solidFill>
              </a:rPr>
              <a:t>.</a:t>
            </a:r>
          </a:p>
          <a:p>
            <a:pPr lvl="0"/>
            <a:endParaRPr lang="fi-FI" sz="3200" b="1" smtClean="0">
              <a:solidFill>
                <a:srgbClr val="506850"/>
              </a:solidFill>
            </a:endParaRPr>
          </a:p>
          <a:p>
            <a:pPr lvl="0"/>
            <a:r>
              <a:rPr lang="fi-FI" sz="3200" b="1" smtClean="0">
                <a:solidFill>
                  <a:srgbClr val="506850"/>
                </a:solidFill>
              </a:rPr>
              <a:t>Tarvitaan tietty ajattelutapa:</a:t>
            </a:r>
          </a:p>
          <a:p>
            <a:pPr lvl="0"/>
            <a:r>
              <a:rPr lang="fi-FI" sz="3200" b="1" smtClean="0">
                <a:solidFill>
                  <a:srgbClr val="4F2270"/>
                </a:solidFill>
              </a:rPr>
              <a:t>PÄÄTÄ VAIN KERRAN!</a:t>
            </a:r>
          </a:p>
          <a:p>
            <a:pPr lvl="0"/>
            <a:endParaRPr lang="fi-FI" sz="3200" b="1" smtClean="0">
              <a:solidFill>
                <a:srgbClr val="506850"/>
              </a:solidFill>
            </a:endParaRPr>
          </a:p>
          <a:p>
            <a:pPr lvl="0"/>
            <a:r>
              <a:rPr lang="fi-FI" sz="3200" b="1" smtClean="0">
                <a:solidFill>
                  <a:srgbClr val="506850"/>
                </a:solidFill>
              </a:rPr>
              <a:t>Älä mieti ja päätä joka päivä</a:t>
            </a:r>
          </a:p>
          <a:p>
            <a:pPr lvl="0"/>
            <a:r>
              <a:rPr lang="fi-FI" sz="3200" b="1" smtClean="0">
                <a:solidFill>
                  <a:srgbClr val="506850"/>
                </a:solidFill>
              </a:rPr>
              <a:t>samaa asiaa uudestaan!</a:t>
            </a:r>
            <a:endParaRPr lang="en-US" sz="3200" b="1" smtClean="0">
              <a:solidFill>
                <a:srgbClr val="506850"/>
              </a:solidFill>
            </a:endParaRPr>
          </a:p>
        </p:txBody>
      </p:sp>
      <p:pic>
        <p:nvPicPr>
          <p:cNvPr id="1026" name="Picture 2" descr="H:\MIRJAMIN KONE\IVANOV\RUKOUSOPETUSTA ja -PUHEITA\UUSIN PAASTOESITYS\jääkaap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3505200" cy="476143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”Sinun sanojesi tähden </a:t>
            </a:r>
          </a:p>
          <a:p>
            <a:pPr algn="ctr"/>
            <a:r>
              <a:rPr lang="fi-FI" sz="40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minä olen tullut!” Dan. 10:12</a:t>
            </a:r>
            <a:endParaRPr lang="fi-FI" sz="4000" b="1" smtClean="0">
              <a:latin typeface="Arial" pitchFamily="34" charset="0"/>
              <a:cs typeface="Arial" pitchFamily="34" charset="0"/>
            </a:endParaRPr>
          </a:p>
          <a:p>
            <a:endParaRPr lang="fi-FI"/>
          </a:p>
        </p:txBody>
      </p:sp>
      <p:pic>
        <p:nvPicPr>
          <p:cNvPr id="1026" name="Picture 2" descr="C:\Documents and Settings\mirjami\Desktop\PAASTOESITYS\LOGO JA JULISTE\paastojuli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28800"/>
            <a:ext cx="3579338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257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Enkelin sanat Danielille rukouksen ja paaston jälkeen rohkaisevat meitä etsimään Jumalaa kaikin voimin.</a:t>
            </a:r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76200"/>
            <a:ext cx="8763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u="sng" smtClean="0">
                <a:solidFill>
                  <a:srgbClr val="4F2270"/>
                </a:solidFill>
              </a:rPr>
              <a:t>KERTAUSTA: Mikä on paaston tarkoitus?</a:t>
            </a:r>
          </a:p>
          <a:p>
            <a:endParaRPr lang="fi-FI" sz="3000" b="1" smtClean="0">
              <a:solidFill>
                <a:srgbClr val="4F2270"/>
              </a:solidFill>
            </a:endParaRPr>
          </a:p>
          <a:p>
            <a:pPr marL="514350" indent="-514350"/>
            <a:r>
              <a:rPr lang="fi-FI" sz="3000" b="1" smtClean="0">
                <a:solidFill>
                  <a:srgbClr val="4F2270"/>
                </a:solidFill>
              </a:rPr>
              <a:t>1. </a:t>
            </a:r>
            <a:r>
              <a:rPr lang="fi-FI" sz="3000" b="1" u="sng" smtClean="0">
                <a:solidFill>
                  <a:srgbClr val="4F2270"/>
                </a:solidFill>
              </a:rPr>
              <a:t>Alistaa fyysinen alue hengelliselle.</a:t>
            </a:r>
            <a:r>
              <a:rPr lang="fi-FI" sz="3000" b="1" smtClean="0">
                <a:solidFill>
                  <a:srgbClr val="4F2270"/>
                </a:solidFill>
              </a:rPr>
              <a:t>  </a:t>
            </a:r>
          </a:p>
          <a:p>
            <a:r>
              <a:rPr lang="fi-FI" sz="3000" b="1" smtClean="0">
                <a:solidFill>
                  <a:srgbClr val="506850"/>
                </a:solidFill>
              </a:rPr>
              <a:t>Paastossa on kysymys  luvallisten, jopa hyödyllisten asioiden alistamisesta hengellisille tavoitteille.</a:t>
            </a:r>
          </a:p>
          <a:p>
            <a:endParaRPr lang="fi-FI" sz="3000" b="1" smtClean="0">
              <a:solidFill>
                <a:srgbClr val="4F2270"/>
              </a:solidFill>
            </a:endParaRPr>
          </a:p>
          <a:p>
            <a:r>
              <a:rPr lang="fi-FI" sz="3000" b="1" smtClean="0">
                <a:solidFill>
                  <a:srgbClr val="4F2270"/>
                </a:solidFill>
              </a:rPr>
              <a:t>2. </a:t>
            </a:r>
            <a:r>
              <a:rPr lang="fi-FI" sz="3000" b="1" u="sng" smtClean="0">
                <a:solidFill>
                  <a:srgbClr val="4F2270"/>
                </a:solidFill>
              </a:rPr>
              <a:t>Irrottautua normaalirutiinista, </a:t>
            </a:r>
          </a:p>
          <a:p>
            <a:r>
              <a:rPr lang="fi-FI" sz="3000" b="1" u="sng" smtClean="0">
                <a:solidFill>
                  <a:srgbClr val="4F2270"/>
                </a:solidFill>
              </a:rPr>
              <a:t>antaa aikaa Jumalalle</a:t>
            </a:r>
          </a:p>
          <a:p>
            <a:pPr marL="0" lvl="1"/>
            <a:r>
              <a:rPr lang="fi-FI" sz="3000" b="1" smtClean="0">
                <a:solidFill>
                  <a:srgbClr val="506850"/>
                </a:solidFill>
              </a:rPr>
              <a:t>Keskittyä kaikella hengellisellä voimalla 	rukoukseen.</a:t>
            </a:r>
          </a:p>
          <a:p>
            <a:endParaRPr lang="fi-FI" sz="3000" b="1" smtClean="0">
              <a:solidFill>
                <a:srgbClr val="4F2270"/>
              </a:solidFill>
            </a:endParaRPr>
          </a:p>
          <a:p>
            <a:r>
              <a:rPr lang="fi-FI" sz="3000" b="1" smtClean="0">
                <a:solidFill>
                  <a:srgbClr val="4F2270"/>
                </a:solidFill>
              </a:rPr>
              <a:t>3. </a:t>
            </a:r>
            <a:r>
              <a:rPr lang="fi-FI" sz="3000" b="1" u="sng" smtClean="0">
                <a:solidFill>
                  <a:srgbClr val="4F2270"/>
                </a:solidFill>
              </a:rPr>
              <a:t>Saada voittoja, joita ei muuten saisi</a:t>
            </a:r>
          </a:p>
          <a:p>
            <a:r>
              <a:rPr lang="fi-FI" sz="3000" b="1" smtClean="0">
                <a:solidFill>
                  <a:srgbClr val="506850"/>
                </a:solidFill>
              </a:rPr>
              <a:t>Joskus rukouksen vahvistaminen paastolla on välttämätöntä hengellisen tavoitteen saavuttamiseksi.</a:t>
            </a:r>
            <a:endParaRPr lang="fi-FI" sz="3000" b="1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76200"/>
            <a:ext cx="8763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u="sng" smtClean="0">
                <a:solidFill>
                  <a:srgbClr val="4F2270"/>
                </a:solidFill>
              </a:rPr>
              <a:t>KERTAUSTA: Paaston oikeat motiivit</a:t>
            </a:r>
          </a:p>
          <a:p>
            <a:endParaRPr lang="fi-FI" sz="2800" b="1" smtClean="0">
              <a:solidFill>
                <a:srgbClr val="4F2270"/>
              </a:solidFill>
            </a:endParaRPr>
          </a:p>
          <a:p>
            <a:pPr marL="514350" indent="-514350"/>
            <a:r>
              <a:rPr lang="fi-FI" sz="3200" b="1" smtClean="0">
                <a:solidFill>
                  <a:srgbClr val="4F2270"/>
                </a:solidFill>
              </a:rPr>
              <a:t>1. Ilmaista Jumalalle, että tahdomme rukous-vastausta tosissamme</a:t>
            </a:r>
          </a:p>
          <a:p>
            <a:pPr marL="1028700" indent="-514350"/>
            <a:endParaRPr lang="fi-FI" sz="3200" b="1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2. Ilmaista nöyrtymisemme</a:t>
            </a:r>
          </a:p>
          <a:p>
            <a:endParaRPr lang="fi-FI" sz="3200" b="1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3. Ilmaista murehtimisemme</a:t>
            </a:r>
          </a:p>
          <a:p>
            <a:endParaRPr lang="fi-FI" sz="3200" b="1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506850"/>
                </a:solidFill>
              </a:rPr>
              <a:t>4. Käydä hengellistä taistelua</a:t>
            </a:r>
          </a:p>
          <a:p>
            <a:endParaRPr lang="fi-FI" sz="3200" b="1" smtClean="0">
              <a:solidFill>
                <a:srgbClr val="4F2270"/>
              </a:solidFill>
            </a:endParaRPr>
          </a:p>
          <a:p>
            <a:r>
              <a:rPr lang="fi-FI" sz="3200" b="1" smtClean="0">
                <a:solidFill>
                  <a:srgbClr val="4F2270"/>
                </a:solidFill>
              </a:rPr>
              <a:t>5. Vahvistua ja rakentua hengessä, valmistua  palvelutehtävään</a:t>
            </a:r>
            <a:r>
              <a:rPr lang="fi-FI" sz="3200" b="1" smtClean="0">
                <a:solidFill>
                  <a:srgbClr val="506850"/>
                </a:solidFill>
              </a:rPr>
              <a:t> </a:t>
            </a:r>
            <a:endParaRPr lang="fi-FI" sz="3200" b="1" smtClean="0">
              <a:solidFill>
                <a:srgbClr val="4F22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u="sng" smtClean="0">
                <a:solidFill>
                  <a:srgbClr val="4F2270"/>
                </a:solidFill>
              </a:rPr>
              <a:t>Erityyppiset paastot</a:t>
            </a:r>
            <a:endParaRPr lang="en-US" sz="4000" u="sng" smtClean="0">
              <a:solidFill>
                <a:srgbClr val="4F2270"/>
              </a:solidFill>
            </a:endParaRPr>
          </a:p>
          <a:p>
            <a:r>
              <a:rPr lang="fi-FI" sz="3200" smtClean="0">
                <a:solidFill>
                  <a:srgbClr val="4F2270"/>
                </a:solidFill>
              </a:rPr>
              <a:t> </a:t>
            </a:r>
          </a:p>
          <a:p>
            <a:r>
              <a:rPr lang="fi-FI" sz="3400" b="1" smtClean="0">
                <a:solidFill>
                  <a:srgbClr val="4F2270"/>
                </a:solidFill>
              </a:rPr>
              <a:t>OSAPAASTOT</a:t>
            </a:r>
          </a:p>
          <a:p>
            <a:endParaRPr lang="fi-FI" sz="2400" smtClean="0">
              <a:solidFill>
                <a:srgbClr val="4F2270"/>
              </a:solidFill>
            </a:endParaRPr>
          </a:p>
          <a:p>
            <a:r>
              <a:rPr lang="fi-FI" sz="3200" b="1" u="sng" smtClean="0">
                <a:solidFill>
                  <a:srgbClr val="506850"/>
                </a:solidFill>
              </a:rPr>
              <a:t>LAADULLINEN OSAPAASTO</a:t>
            </a:r>
            <a:r>
              <a:rPr lang="fi-FI" sz="3200" b="1" smtClean="0">
                <a:solidFill>
                  <a:srgbClr val="506850"/>
                </a:solidFill>
              </a:rPr>
              <a:t>: 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esim. liha ja herkut pois – 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yleensä pitemmäksi aikaa</a:t>
            </a:r>
          </a:p>
        </p:txBody>
      </p:sp>
      <p:pic>
        <p:nvPicPr>
          <p:cNvPr id="1026" name="Picture 2" descr="C:\Documents and Settings\mirjami\Desktop\PAASTOESITYS\pihvi.jpg"/>
          <p:cNvPicPr>
            <a:picLocks noChangeAspect="1" noChangeArrowheads="1"/>
          </p:cNvPicPr>
          <p:nvPr/>
        </p:nvPicPr>
        <p:blipFill>
          <a:blip r:embed="rId2" cstate="print"/>
          <a:srcRect t="8095" b="10000"/>
          <a:stretch>
            <a:fillRect/>
          </a:stretch>
        </p:blipFill>
        <p:spPr bwMode="auto">
          <a:xfrm>
            <a:off x="6248400" y="690733"/>
            <a:ext cx="2487133" cy="2433467"/>
          </a:xfrm>
          <a:prstGeom prst="ellipse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3796367"/>
            <a:ext cx="5257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u="sng" smtClean="0">
                <a:solidFill>
                  <a:srgbClr val="506850"/>
                </a:solidFill>
              </a:rPr>
              <a:t>MÄÄRÄLLINEN OSAPAASTO</a:t>
            </a:r>
            <a:r>
              <a:rPr lang="fi-FI" sz="3200" smtClean="0">
                <a:solidFill>
                  <a:srgbClr val="506850"/>
                </a:solidFill>
              </a:rPr>
              <a:t>: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yksi ateria päivässä pois</a:t>
            </a:r>
          </a:p>
          <a:p>
            <a:endParaRPr lang="en-US" sz="2400" smtClean="0">
              <a:solidFill>
                <a:srgbClr val="4F2270"/>
              </a:solidFill>
            </a:endParaRPr>
          </a:p>
          <a:p>
            <a:r>
              <a:rPr lang="fi-FI" sz="3200" b="1" u="sng" smtClean="0">
                <a:solidFill>
                  <a:srgbClr val="506850"/>
                </a:solidFill>
              </a:rPr>
              <a:t>EDELLISTEN YHDISTELMÄ</a:t>
            </a:r>
            <a:r>
              <a:rPr lang="fi-FI" sz="3200" smtClean="0">
                <a:solidFill>
                  <a:srgbClr val="506850"/>
                </a:solidFill>
              </a:rPr>
              <a:t>: 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esim. yksi ateria päivässä ja herkut  pois</a:t>
            </a:r>
            <a:endParaRPr lang="en-US" sz="3200" b="1">
              <a:solidFill>
                <a:srgbClr val="506850"/>
              </a:solidFill>
            </a:endParaRPr>
          </a:p>
        </p:txBody>
      </p:sp>
      <p:pic>
        <p:nvPicPr>
          <p:cNvPr id="1028" name="Picture 4" descr="C:\Documents and Settings\mirjami\Desktop\PAASTOESITYS\leivos.jpg"/>
          <p:cNvPicPr>
            <a:picLocks noChangeAspect="1" noChangeArrowheads="1"/>
          </p:cNvPicPr>
          <p:nvPr/>
        </p:nvPicPr>
        <p:blipFill>
          <a:blip r:embed="rId3" cstate="print"/>
          <a:srcRect r="10152"/>
          <a:stretch>
            <a:fillRect/>
          </a:stretch>
        </p:blipFill>
        <p:spPr bwMode="auto">
          <a:xfrm>
            <a:off x="6241496" y="3352800"/>
            <a:ext cx="2469232" cy="2362200"/>
          </a:xfrm>
          <a:prstGeom prst="ellipse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V="1">
            <a:off x="6400800" y="914400"/>
            <a:ext cx="2286000" cy="19050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48400" y="990600"/>
            <a:ext cx="2438400" cy="18288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77000" y="3657600"/>
            <a:ext cx="2286000" cy="19050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3657600"/>
            <a:ext cx="2438400" cy="18288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5410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u="sng" smtClean="0">
                <a:solidFill>
                  <a:srgbClr val="4F2270"/>
                </a:solidFill>
              </a:rPr>
              <a:t>Osapaasto  täyttää  erin-omaisesti  paaston  tehtävät</a:t>
            </a:r>
            <a:r>
              <a:rPr lang="fi-FI" sz="3200" b="1" smtClean="0">
                <a:solidFill>
                  <a:srgbClr val="4F2270"/>
                </a:solidFill>
              </a:rPr>
              <a:t>: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 </a:t>
            </a:r>
            <a:endParaRPr lang="en-US" sz="3200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Auttaa päivittäin pitämään huomion rukouksessa. </a:t>
            </a:r>
          </a:p>
          <a:p>
            <a:endParaRPr lang="fi-FI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Pitkäaikainen osapaasto on tässä jopa tehokkaampi kuin lyhyt kokopaasto.</a:t>
            </a:r>
          </a:p>
          <a:p>
            <a:endParaRPr lang="fi-FI" b="1" smtClean="0">
              <a:solidFill>
                <a:srgbClr val="5068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i-FI" sz="3200" b="1" smtClean="0">
                <a:solidFill>
                  <a:srgbClr val="506850"/>
                </a:solidFill>
              </a:rPr>
              <a:t> Danielin kirjan mukaan myös vaikuttaa hengen maailmoissa.</a:t>
            </a:r>
            <a:endParaRPr lang="fi-FI" sz="2400" smtClean="0">
              <a:solidFill>
                <a:srgbClr val="4F2270"/>
              </a:solidFill>
            </a:endParaRPr>
          </a:p>
        </p:txBody>
      </p:sp>
      <p:pic>
        <p:nvPicPr>
          <p:cNvPr id="1026" name="Picture 2" descr="C:\Documents and Settings\mirjami\Desktop\PAASTOESITYS\pihvi.jpg"/>
          <p:cNvPicPr>
            <a:picLocks noChangeAspect="1" noChangeArrowheads="1"/>
          </p:cNvPicPr>
          <p:nvPr/>
        </p:nvPicPr>
        <p:blipFill>
          <a:blip r:embed="rId2" cstate="print"/>
          <a:srcRect t="8095" b="10000"/>
          <a:stretch>
            <a:fillRect/>
          </a:stretch>
        </p:blipFill>
        <p:spPr bwMode="auto">
          <a:xfrm>
            <a:off x="6248400" y="690733"/>
            <a:ext cx="2487133" cy="2433467"/>
          </a:xfrm>
          <a:prstGeom prst="ellipse">
            <a:avLst/>
          </a:prstGeom>
          <a:noFill/>
        </p:spPr>
      </p:pic>
      <p:pic>
        <p:nvPicPr>
          <p:cNvPr id="1028" name="Picture 4" descr="C:\Documents and Settings\mirjami\Desktop\PAASTOESITYS\leivos.jpg"/>
          <p:cNvPicPr>
            <a:picLocks noChangeAspect="1" noChangeArrowheads="1"/>
          </p:cNvPicPr>
          <p:nvPr/>
        </p:nvPicPr>
        <p:blipFill>
          <a:blip r:embed="rId3" cstate="print"/>
          <a:srcRect r="10152"/>
          <a:stretch>
            <a:fillRect/>
          </a:stretch>
        </p:blipFill>
        <p:spPr bwMode="auto">
          <a:xfrm>
            <a:off x="6241496" y="3352800"/>
            <a:ext cx="2469232" cy="2362200"/>
          </a:xfrm>
          <a:prstGeom prst="ellipse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V="1">
            <a:off x="6400800" y="914400"/>
            <a:ext cx="2286000" cy="19050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48400" y="990600"/>
            <a:ext cx="2438400" cy="18288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77000" y="3657600"/>
            <a:ext cx="2286000" cy="19050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3657600"/>
            <a:ext cx="2438400" cy="18288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4F2270"/>
                </a:solidFill>
              </a:rPr>
              <a:t>LYHYET KOKOPAASTOT</a:t>
            </a:r>
            <a:endParaRPr lang="en-US" sz="3200" smtClean="0">
              <a:solidFill>
                <a:srgbClr val="4F2270"/>
              </a:solidFill>
            </a:endParaRPr>
          </a:p>
          <a:p>
            <a:endParaRPr lang="fi-FI" sz="2400" smtClean="0">
              <a:solidFill>
                <a:srgbClr val="4F227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4953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100" b="1" u="sng" smtClean="0">
                <a:solidFill>
                  <a:srgbClr val="506850"/>
                </a:solidFill>
              </a:rPr>
              <a:t>24 TUNNIN PAASTO:</a:t>
            </a:r>
            <a:r>
              <a:rPr lang="fi-FI" sz="3100" smtClean="0">
                <a:solidFill>
                  <a:srgbClr val="506850"/>
                </a:solidFill>
              </a:rPr>
              <a:t>  </a:t>
            </a:r>
          </a:p>
          <a:p>
            <a:r>
              <a:rPr lang="fi-FI" sz="3100" b="1" smtClean="0">
                <a:solidFill>
                  <a:srgbClr val="506850"/>
                </a:solidFill>
              </a:rPr>
              <a:t>esim. lounaasta lounaaseen</a:t>
            </a:r>
          </a:p>
          <a:p>
            <a:endParaRPr lang="fi-FI" sz="3100" b="1" smtClean="0">
              <a:solidFill>
                <a:srgbClr val="506850"/>
              </a:solidFill>
            </a:endParaRPr>
          </a:p>
          <a:p>
            <a:r>
              <a:rPr lang="fi-FI" sz="3100" b="1" u="sng" smtClean="0">
                <a:solidFill>
                  <a:srgbClr val="506850"/>
                </a:solidFill>
              </a:rPr>
              <a:t>PÄTKÄPAASTO</a:t>
            </a:r>
            <a:r>
              <a:rPr lang="fi-FI" sz="3100" b="1" smtClean="0">
                <a:solidFill>
                  <a:srgbClr val="506850"/>
                </a:solidFill>
              </a:rPr>
              <a:t>:</a:t>
            </a:r>
            <a:r>
              <a:rPr lang="fi-FI" sz="3100" smtClean="0">
                <a:solidFill>
                  <a:srgbClr val="506850"/>
                </a:solidFill>
              </a:rPr>
              <a:t> </a:t>
            </a:r>
            <a:r>
              <a:rPr lang="fi-FI" sz="3100" b="1" smtClean="0">
                <a:solidFill>
                  <a:srgbClr val="506850"/>
                </a:solidFill>
              </a:rPr>
              <a:t>Esim. viikon</a:t>
            </a:r>
          </a:p>
          <a:p>
            <a:r>
              <a:rPr lang="fi-FI" sz="3100" b="1" smtClean="0">
                <a:solidFill>
                  <a:srgbClr val="506850"/>
                </a:solidFill>
              </a:rPr>
              <a:t>paasto, joka koostuu 24 tunnin jaksoista. Päivässä yksi ateria.</a:t>
            </a:r>
            <a:endParaRPr lang="en-US" sz="3100" b="1" smtClean="0">
              <a:solidFill>
                <a:srgbClr val="506850"/>
              </a:solidFill>
            </a:endParaRPr>
          </a:p>
          <a:p>
            <a:endParaRPr lang="fi-FI" sz="3100" smtClean="0">
              <a:solidFill>
                <a:srgbClr val="4F2270"/>
              </a:solidFill>
            </a:endParaRPr>
          </a:p>
          <a:p>
            <a:r>
              <a:rPr lang="fi-FI" sz="3100" b="1" u="sng" smtClean="0">
                <a:solidFill>
                  <a:srgbClr val="506850"/>
                </a:solidFill>
              </a:rPr>
              <a:t>PÄIVÄPAASTO</a:t>
            </a:r>
            <a:r>
              <a:rPr lang="fi-FI" sz="3100" u="sng" smtClean="0">
                <a:solidFill>
                  <a:srgbClr val="506850"/>
                </a:solidFill>
              </a:rPr>
              <a:t>:</a:t>
            </a:r>
            <a:r>
              <a:rPr lang="fi-FI" sz="3100" smtClean="0">
                <a:solidFill>
                  <a:srgbClr val="506850"/>
                </a:solidFill>
              </a:rPr>
              <a:t> </a:t>
            </a:r>
          </a:p>
          <a:p>
            <a:r>
              <a:rPr lang="fi-FI" sz="3100" b="1" smtClean="0">
                <a:solidFill>
                  <a:srgbClr val="506850"/>
                </a:solidFill>
              </a:rPr>
              <a:t>Aamusta klo 16 tai 18 asti.</a:t>
            </a:r>
            <a:endParaRPr lang="en-US" sz="3100" b="1">
              <a:solidFill>
                <a:srgbClr val="506850"/>
              </a:solidFill>
            </a:endParaRPr>
          </a:p>
        </p:txBody>
      </p:sp>
      <p:pic>
        <p:nvPicPr>
          <p:cNvPr id="2050" name="Picture 2" descr="C:\Documents and Settings\mirjami\Desktop\PAASTOESITYS\n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971800" cy="280358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5181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smtClean="0">
                <a:solidFill>
                  <a:srgbClr val="4F2270"/>
                </a:solidFill>
              </a:rPr>
              <a:t>PITEMMÄT KOKOPAASTOT</a:t>
            </a:r>
            <a:endParaRPr lang="en-US" sz="3200" smtClean="0">
              <a:solidFill>
                <a:srgbClr val="4F2270"/>
              </a:solidFill>
            </a:endParaRPr>
          </a:p>
          <a:p>
            <a:endParaRPr lang="fi-FI" smtClean="0">
              <a:solidFill>
                <a:srgbClr val="4F2270"/>
              </a:solidFill>
            </a:endParaRPr>
          </a:p>
          <a:p>
            <a:r>
              <a:rPr lang="fi-FI" sz="3200" b="1" u="sng" smtClean="0">
                <a:solidFill>
                  <a:srgbClr val="506850"/>
                </a:solidFill>
              </a:rPr>
              <a:t>TUOREMEHUPAASTO</a:t>
            </a:r>
            <a:r>
              <a:rPr lang="fi-FI" sz="3200" b="1" smtClean="0">
                <a:solidFill>
                  <a:srgbClr val="506850"/>
                </a:solidFill>
              </a:rPr>
              <a:t>: vihannesmehua, ei kiinteää 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ruokaa, maksimi 40 päivää</a:t>
            </a:r>
            <a:endParaRPr lang="en-US" sz="3200" b="1">
              <a:solidFill>
                <a:srgbClr val="5068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667000"/>
            <a:ext cx="5410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u="sng" smtClean="0">
                <a:solidFill>
                  <a:srgbClr val="506850"/>
                </a:solidFill>
              </a:rPr>
              <a:t>VESIPAASTO</a:t>
            </a:r>
            <a:r>
              <a:rPr lang="fi-FI" sz="3200" b="1" smtClean="0">
                <a:solidFill>
                  <a:srgbClr val="506850"/>
                </a:solidFill>
              </a:rPr>
              <a:t>: pelkkää vettä, </a:t>
            </a:r>
          </a:p>
          <a:p>
            <a:r>
              <a:rPr lang="fi-FI" sz="3200" b="1" smtClean="0">
                <a:solidFill>
                  <a:srgbClr val="506850"/>
                </a:solidFill>
              </a:rPr>
              <a:t>maksimi 40 päivää , ilman hivenainelisää terveysriski</a:t>
            </a:r>
            <a:endParaRPr lang="en-US" sz="3200" b="1" smtClean="0">
              <a:solidFill>
                <a:srgbClr val="506850"/>
              </a:solidFill>
            </a:endParaRPr>
          </a:p>
          <a:p>
            <a:endParaRPr lang="fi-FI" sz="2000" smtClean="0">
              <a:solidFill>
                <a:srgbClr val="4F2270"/>
              </a:solidFill>
            </a:endParaRPr>
          </a:p>
          <a:p>
            <a:r>
              <a:rPr lang="fi-FI" sz="3000" b="1" u="sng" smtClean="0">
                <a:solidFill>
                  <a:srgbClr val="506850"/>
                </a:solidFill>
              </a:rPr>
              <a:t>”ESTERPAASTO”</a:t>
            </a:r>
            <a:r>
              <a:rPr lang="fi-FI" sz="3000" b="1" smtClean="0">
                <a:solidFill>
                  <a:srgbClr val="506850"/>
                </a:solidFill>
              </a:rPr>
              <a:t>: 1-3 vrk ilman edes vettä – terveysriski (Raamatussa poikkeuksellinen kriisipaasto,  ei normatiivinen paasto)</a:t>
            </a:r>
            <a:endParaRPr lang="en-US" sz="3000" b="1">
              <a:solidFill>
                <a:srgbClr val="506850"/>
              </a:solidFill>
            </a:endParaRPr>
          </a:p>
        </p:txBody>
      </p:sp>
      <p:pic>
        <p:nvPicPr>
          <p:cNvPr id="3074" name="Picture 2" descr="C:\Documents and Settings\mirjami\Desktop\PAASTOESITYS\ruokaympyrä 2.jpg"/>
          <p:cNvPicPr>
            <a:picLocks noChangeAspect="1" noChangeArrowheads="1"/>
          </p:cNvPicPr>
          <p:nvPr/>
        </p:nvPicPr>
        <p:blipFill>
          <a:blip r:embed="rId2" cstate="print"/>
          <a:srcRect t="2871"/>
          <a:stretch>
            <a:fillRect/>
          </a:stretch>
        </p:blipFill>
        <p:spPr bwMode="auto">
          <a:xfrm>
            <a:off x="6087656" y="76200"/>
            <a:ext cx="2522943" cy="2438400"/>
          </a:xfrm>
          <a:prstGeom prst="ellipse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6172200" y="304800"/>
            <a:ext cx="2286000" cy="19050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0" y="381000"/>
            <a:ext cx="2438400" cy="1828800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Documents and Settings\mirjami\Desktop\PAASTOESITYS\vihannesmeh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90800"/>
            <a:ext cx="2062480" cy="2133600"/>
          </a:xfrm>
          <a:prstGeom prst="ellipse">
            <a:avLst/>
          </a:prstGeom>
          <a:noFill/>
        </p:spPr>
      </p:pic>
      <p:pic>
        <p:nvPicPr>
          <p:cNvPr id="3079" name="Picture 7" descr="C:\Documents and Settings\mirjami\Desktop\PAASTOESITYS\glass of water after m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76800"/>
            <a:ext cx="2033328" cy="1909635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686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smtClean="0">
                <a:solidFill>
                  <a:srgbClr val="4F2270"/>
                </a:solidFill>
              </a:rPr>
              <a:t>Paastoon valmistautuminen</a:t>
            </a:r>
          </a:p>
          <a:p>
            <a:endParaRPr lang="fi-FI" sz="30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3000" b="1" smtClean="0">
                <a:solidFill>
                  <a:srgbClr val="506850"/>
                </a:solidFill>
              </a:rPr>
              <a:t> </a:t>
            </a:r>
            <a:r>
              <a:rPr lang="en-GB" sz="3200" b="1" smtClean="0">
                <a:solidFill>
                  <a:srgbClr val="506850"/>
                </a:solidFill>
              </a:rPr>
              <a:t>Yksikin paastopäivä voi olla raskas, jos sitä edeltää ruokavalio, joka heiluttaa veren sokeritasoa</a:t>
            </a:r>
          </a:p>
          <a:p>
            <a:pPr lvl="0"/>
            <a:endParaRPr lang="en-GB" sz="3200" b="1" smtClean="0">
              <a:solidFill>
                <a:srgbClr val="5068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GB" sz="3200" b="1" smtClean="0">
                <a:solidFill>
                  <a:srgbClr val="506850"/>
                </a:solidFill>
              </a:rPr>
              <a:t> Paaston ensimmäiset päivät saa “oireettomiksi” oikealla edeltävällä ruokavaliolla:</a:t>
            </a:r>
          </a:p>
          <a:p>
            <a:pPr lvl="1"/>
            <a:r>
              <a:rPr lang="en-GB" sz="3200" b="1" smtClean="0">
                <a:solidFill>
                  <a:srgbClr val="506850"/>
                </a:solidFill>
              </a:rPr>
              <a:t>Minimoi sokeri ja tärkkelys useana päivänä</a:t>
            </a:r>
          </a:p>
          <a:p>
            <a:pPr lvl="0"/>
            <a:endParaRPr lang="en-GB" sz="2000" b="1" smtClean="0">
              <a:solidFill>
                <a:srgbClr val="506850"/>
              </a:solidFill>
            </a:endParaRPr>
          </a:p>
          <a:p>
            <a:pPr lvl="0"/>
            <a:endParaRPr lang="en-GB" sz="2000" b="1" smtClean="0">
              <a:solidFill>
                <a:srgbClr val="506850"/>
              </a:solidFill>
            </a:endParaRPr>
          </a:p>
          <a:p>
            <a:pPr lvl="0"/>
            <a:endParaRPr lang="en-US" sz="2000" b="1" smtClean="0">
              <a:solidFill>
                <a:srgbClr val="5068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703</Words>
  <Application>Microsoft Office PowerPoint</Application>
  <PresentationFormat>On-screen Show (4:3)</PresentationFormat>
  <Paragraphs>196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Antique Olive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Mirjami</dc:creator>
  <cp:lastModifiedBy>Mirjami</cp:lastModifiedBy>
  <cp:revision>348</cp:revision>
  <dcterms:created xsi:type="dcterms:W3CDTF">2011-04-02T16:59:53Z</dcterms:created>
  <dcterms:modified xsi:type="dcterms:W3CDTF">2018-01-31T23:13:57Z</dcterms:modified>
</cp:coreProperties>
</file>