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298" r:id="rId3"/>
    <p:sldId id="299" r:id="rId4"/>
    <p:sldId id="332" r:id="rId5"/>
    <p:sldId id="300" r:id="rId6"/>
    <p:sldId id="301" r:id="rId7"/>
    <p:sldId id="302" r:id="rId8"/>
    <p:sldId id="304" r:id="rId9"/>
    <p:sldId id="330" r:id="rId10"/>
    <p:sldId id="331" r:id="rId11"/>
    <p:sldId id="320" r:id="rId12"/>
    <p:sldId id="319" r:id="rId13"/>
    <p:sldId id="305" r:id="rId14"/>
    <p:sldId id="306" r:id="rId15"/>
    <p:sldId id="324" r:id="rId16"/>
    <p:sldId id="308" r:id="rId17"/>
    <p:sldId id="309" r:id="rId18"/>
    <p:sldId id="325" r:id="rId19"/>
    <p:sldId id="310" r:id="rId20"/>
    <p:sldId id="312" r:id="rId21"/>
    <p:sldId id="326" r:id="rId22"/>
    <p:sldId id="321" r:id="rId23"/>
    <p:sldId id="322" r:id="rId24"/>
    <p:sldId id="314" r:id="rId25"/>
    <p:sldId id="315" r:id="rId26"/>
    <p:sldId id="329" r:id="rId27"/>
    <p:sldId id="316" r:id="rId28"/>
    <p:sldId id="317" r:id="rId29"/>
    <p:sldId id="318" r:id="rId30"/>
    <p:sldId id="32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4E3E28"/>
    <a:srgbClr val="506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628" autoAdjust="0"/>
  </p:normalViewPr>
  <p:slideViewPr>
    <p:cSldViewPr>
      <p:cViewPr varScale="1">
        <p:scale>
          <a:sx n="77" d="100"/>
          <a:sy n="77" d="100"/>
        </p:scale>
        <p:origin x="7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3FD4-7983-4924-AE56-551064B48060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129D-D83B-4B76-94A0-8DB2C4287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D950-41CA-415F-BFD1-F20254A9756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o\Dropbox\RUKOUS HENGESSÄ\rukous hengessä_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90800" y="-76200"/>
            <a:ext cx="5978111" cy="31700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i-FI" sz="10000" b="1" cap="none" spc="0" dirty="0" smtClean="0">
                <a:ln w="12700">
                  <a:solidFill>
                    <a:srgbClr val="DCC5ED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</a:t>
            </a:r>
          </a:p>
          <a:p>
            <a:pPr algn="r"/>
            <a:r>
              <a:rPr lang="fi-FI" sz="10000" b="1" cap="none" spc="0" dirty="0" smtClean="0">
                <a:ln w="12700">
                  <a:solidFill>
                    <a:srgbClr val="DCC5ED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Hengessä</a:t>
            </a:r>
            <a:endParaRPr lang="en-US" sz="10000" b="1" cap="none" spc="0" dirty="0">
              <a:ln w="12700">
                <a:solidFill>
                  <a:srgbClr val="DCC5ED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4419600"/>
            <a:ext cx="25458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0" b="1" dirty="0" smtClean="0">
                <a:ln w="12700">
                  <a:solidFill>
                    <a:srgbClr val="DCC5ED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Osa 2</a:t>
            </a:r>
            <a:endParaRPr lang="en-US" sz="4400" dirty="0">
              <a:ln w="12700">
                <a:solidFill>
                  <a:srgbClr val="DCC5ED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95400" y="536912"/>
            <a:ext cx="7391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Ei ole niin vähäistä vastuuta,</a:t>
            </a:r>
          </a:p>
          <a:p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ei niin vähäpätöistä tehtävää,</a:t>
            </a:r>
          </a:p>
          <a:p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ei niin pientä menestystä, </a:t>
            </a:r>
          </a:p>
          <a:p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etteikö siitä voisi ylpistyä...</a:t>
            </a:r>
            <a:endParaRPr lang="en-US" sz="400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US" sz="400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4000" b="1" smtClean="0">
                <a:solidFill>
                  <a:srgbClr val="4F2270"/>
                </a:solidFill>
              </a:rPr>
              <a:t>Palvele Jumalaa totuudessa </a:t>
            </a:r>
          </a:p>
          <a:p>
            <a:pPr>
              <a:buFontTx/>
              <a:buChar char="-"/>
            </a:pPr>
            <a:r>
              <a:rPr lang="fi-FI" sz="4000" b="1" smtClean="0">
                <a:solidFill>
                  <a:srgbClr val="4F2270"/>
                </a:solidFill>
              </a:rPr>
              <a:t> todellinen tilasi tulee </a:t>
            </a:r>
          </a:p>
          <a:p>
            <a:r>
              <a:rPr lang="fi-FI" sz="4000" b="1" smtClean="0">
                <a:solidFill>
                  <a:srgbClr val="4F2270"/>
                </a:solidFill>
              </a:rPr>
              <a:t>joka tapauksessa ilmeiseksi </a:t>
            </a:r>
          </a:p>
          <a:p>
            <a:r>
              <a:rPr lang="fi-FI" sz="4000" b="1" smtClean="0">
                <a:solidFill>
                  <a:srgbClr val="4F2270"/>
                </a:solidFill>
              </a:rPr>
              <a:t>ennemmin tai myöhemmin.</a:t>
            </a:r>
            <a:endParaRPr lang="en-US" sz="4000">
              <a:solidFill>
                <a:srgbClr val="4F227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838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50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304800"/>
            <a:ext cx="533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5400" b="1" dirty="0" smtClean="0">
                <a:solidFill>
                  <a:srgbClr val="4F2270"/>
                </a:solidFill>
              </a:rPr>
              <a:t>Valtuuksia joko on tai ei </a:t>
            </a:r>
            <a:r>
              <a:rPr lang="fi-FI" sz="5400" b="1" smtClean="0">
                <a:solidFill>
                  <a:srgbClr val="4F2270"/>
                </a:solidFill>
              </a:rPr>
              <a:t>ole.</a:t>
            </a:r>
            <a:endParaRPr lang="fi-FI" sz="2800" b="1" smtClean="0">
              <a:solidFill>
                <a:srgbClr val="4F2270"/>
              </a:solidFill>
            </a:endParaRPr>
          </a:p>
          <a:p>
            <a:pPr algn="ctr"/>
            <a:r>
              <a:rPr lang="fi-FI" sz="2800" b="1" smtClean="0">
                <a:solidFill>
                  <a:srgbClr val="4F2270"/>
                </a:solidFill>
              </a:rPr>
              <a:t> </a:t>
            </a:r>
            <a:endParaRPr lang="fi-FI" sz="2800" b="1" dirty="0" smtClean="0">
              <a:solidFill>
                <a:srgbClr val="4F2270"/>
              </a:solidFill>
            </a:endParaRPr>
          </a:p>
          <a:p>
            <a:pPr algn="ctr"/>
            <a:r>
              <a:rPr lang="fi-FI" sz="5400" b="1" dirty="0" smtClean="0">
                <a:solidFill>
                  <a:srgbClr val="4F2270"/>
                </a:solidFill>
              </a:rPr>
              <a:t>Jäljittely ja ulkoisten vaikutelmien luominen on turhaa.</a:t>
            </a:r>
            <a:endParaRPr lang="en-US" sz="5400" b="1" dirty="0" smtClean="0">
              <a:solidFill>
                <a:srgbClr val="4F2270"/>
              </a:solidFill>
            </a:endParaRPr>
          </a:p>
        </p:txBody>
      </p:sp>
      <p:pic>
        <p:nvPicPr>
          <p:cNvPr id="61442" name="Picture 2" descr="C:\Documents and Settings\mirjami\Desktop\Rukous Hengessä\Piirrokset Rukous Hengessä\Johtaja.jpg"/>
          <p:cNvPicPr>
            <a:picLocks noChangeAspect="1" noChangeArrowheads="1"/>
          </p:cNvPicPr>
          <p:nvPr/>
        </p:nvPicPr>
        <p:blipFill>
          <a:blip r:embed="rId3" cstate="print"/>
          <a:srcRect l="4959"/>
          <a:stretch>
            <a:fillRect/>
          </a:stretch>
        </p:blipFill>
        <p:spPr bwMode="auto">
          <a:xfrm>
            <a:off x="152400" y="1828800"/>
            <a:ext cx="4181757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00600"/>
            <a:ext cx="7848600" cy="1752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2286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400" b="1" smtClean="0">
                <a:solidFill>
                  <a:srgbClr val="4F2270"/>
                </a:solidFill>
              </a:rPr>
              <a:t>Rukous hengessä ja totuudessa on </a:t>
            </a:r>
            <a:r>
              <a:rPr lang="fi-FI" sz="4400" b="1" u="sng" smtClean="0">
                <a:solidFill>
                  <a:srgbClr val="4F2270"/>
                </a:solidFill>
              </a:rPr>
              <a:t>nöyrä, tosiasiat tunnustava ja Jumalan armoon turvautuva</a:t>
            </a:r>
            <a:r>
              <a:rPr lang="fi-FI" sz="4400" b="1" smtClean="0">
                <a:solidFill>
                  <a:srgbClr val="4F2270"/>
                </a:solidFill>
              </a:rPr>
              <a:t>. </a:t>
            </a:r>
          </a:p>
          <a:p>
            <a:endParaRPr lang="fi-FI" sz="2800" smtClean="0"/>
          </a:p>
          <a:p>
            <a:r>
              <a:rPr lang="fi-FI" sz="4400" b="1" smtClean="0">
                <a:solidFill>
                  <a:srgbClr val="4F2270"/>
                </a:solidFill>
              </a:rPr>
              <a:t>Vertauksessa fariseuksesta ja publikaanista toinen näki tilansa, toinen ei:</a:t>
            </a:r>
            <a:endParaRPr lang="en-US" sz="4400">
              <a:solidFill>
                <a:srgbClr val="4F227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109627"/>
            <a:ext cx="6629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4E3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”Ole minulle syntiselle armollinen!” </a:t>
            </a:r>
          </a:p>
          <a:p>
            <a:pPr algn="ctr"/>
            <a:r>
              <a:rPr lang="fi-FI" sz="3400" b="1" dirty="0" smtClean="0">
                <a:solidFill>
                  <a:srgbClr val="4E3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(Luuk. 18:9-14)</a:t>
            </a:r>
            <a:endParaRPr lang="en-US" sz="3400" dirty="0">
              <a:solidFill>
                <a:srgbClr val="4E3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8839200" cy="4114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313688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solidFill>
                  <a:srgbClr val="4E3E28"/>
                </a:solidFill>
              </a:rPr>
              <a:t>-</a:t>
            </a:r>
            <a:r>
              <a:rPr lang="fi-FI" sz="3600" u="sng" dirty="0" smtClean="0">
                <a:solidFill>
                  <a:srgbClr val="4E3E28"/>
                </a:solidFill>
              </a:rPr>
              <a:t>rukoilkaa Pyhässä Hengessä</a:t>
            </a:r>
            <a:r>
              <a:rPr lang="fi-FI" sz="3600" dirty="0" smtClean="0">
                <a:solidFill>
                  <a:srgbClr val="4E3E28"/>
                </a:solidFill>
              </a:rPr>
              <a:t> </a:t>
            </a:r>
            <a:r>
              <a:rPr lang="fi-FI" sz="3600" b="1" dirty="0" smtClean="0">
                <a:solidFill>
                  <a:srgbClr val="4E3E28"/>
                </a:solidFill>
              </a:rPr>
              <a:t>(</a:t>
            </a:r>
            <a:r>
              <a:rPr lang="fi-FI" sz="3600" b="1" i="1" dirty="0" smtClean="0">
                <a:solidFill>
                  <a:srgbClr val="4E3E28"/>
                </a:solidFill>
              </a:rPr>
              <a:t>Juud 20-21)</a:t>
            </a:r>
          </a:p>
          <a:p>
            <a:endParaRPr lang="fi-FI" sz="3600" b="1" dirty="0" smtClean="0">
              <a:solidFill>
                <a:srgbClr val="4E3E28"/>
              </a:solidFill>
            </a:endParaRPr>
          </a:p>
          <a:p>
            <a:pPr>
              <a:buFontTx/>
              <a:buChar char="-"/>
            </a:pPr>
            <a:r>
              <a:rPr lang="fi-FI" sz="3600" u="sng" dirty="0" smtClean="0">
                <a:solidFill>
                  <a:srgbClr val="4E3E28"/>
                </a:solidFill>
              </a:rPr>
              <a:t>rukoillen joka aika Hengessä</a:t>
            </a:r>
            <a:r>
              <a:rPr lang="fi-FI" sz="3600" dirty="0" smtClean="0">
                <a:solidFill>
                  <a:srgbClr val="4E3E28"/>
                </a:solidFill>
              </a:rPr>
              <a:t> </a:t>
            </a:r>
          </a:p>
          <a:p>
            <a:r>
              <a:rPr lang="fi-FI" sz="3600" dirty="0" smtClean="0">
                <a:solidFill>
                  <a:srgbClr val="4E3E28"/>
                </a:solidFill>
              </a:rPr>
              <a:t>ja sitä varten valvoen kaikessa kestäväisyydessä ja anomisessa kaikkien pyhien puolesta (</a:t>
            </a:r>
            <a:r>
              <a:rPr lang="fi-FI" sz="3600" b="1" i="1" dirty="0" smtClean="0">
                <a:solidFill>
                  <a:srgbClr val="4E3E28"/>
                </a:solidFill>
              </a:rPr>
              <a:t>Ef. 6:18)</a:t>
            </a:r>
            <a:endParaRPr lang="en-US" sz="4800" dirty="0">
              <a:solidFill>
                <a:srgbClr val="4E3E2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381000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 Pyhän Hengen vaikutuksesta </a:t>
            </a:r>
          </a:p>
        </p:txBody>
      </p:sp>
      <p:pic>
        <p:nvPicPr>
          <p:cNvPr id="6" name="Picture 2" descr="C:\Users\Ivo\Desktop\Valmiit PP\rukous hengessä poster_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057400" cy="2483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004608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dirty="0" smtClean="0">
                <a:solidFill>
                  <a:srgbClr val="4F2270"/>
                </a:solidFill>
              </a:rPr>
              <a:t>1. Herättää meidät rukoilemaan</a:t>
            </a:r>
          </a:p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. Johdattaa </a:t>
            </a:r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meitä rukoilemaan oikein ja oikeiden asioiden puolesta.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990600"/>
            <a:ext cx="42897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Pyhä Henki</a:t>
            </a:r>
            <a:r>
              <a:rPr lang="fi-FI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Ivo\Desktop\Valmiit PP\rukous hengessä poster_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514600" cy="3035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81000" y="304800"/>
            <a:ext cx="6400800" cy="62484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1828800"/>
            <a:ext cx="76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114485"/>
            <a:ext cx="5791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400" dirty="0" smtClean="0">
                <a:solidFill>
                  <a:srgbClr val="4F2270"/>
                </a:solidFill>
              </a:rPr>
              <a:t>"</a:t>
            </a:r>
            <a:r>
              <a:rPr lang="fi-FI" sz="3400" b="1" dirty="0" smtClean="0">
                <a:solidFill>
                  <a:srgbClr val="4F2270"/>
                </a:solidFill>
              </a:rPr>
              <a:t>Suuri läksy kaikkien aikojen rukoilijoiden opittavaksi on, </a:t>
            </a:r>
            <a:r>
              <a:rPr lang="fi-FI" sz="3400" b="1" u="sng" dirty="0" smtClean="0">
                <a:solidFill>
                  <a:srgbClr val="4F2270"/>
                </a:solidFill>
              </a:rPr>
              <a:t>että ennen kaikkea opimme antautumaan täysin </a:t>
            </a:r>
          </a:p>
          <a:p>
            <a:pPr algn="ctr"/>
            <a:r>
              <a:rPr lang="fi-FI" sz="3400" b="1" u="sng" dirty="0" smtClean="0">
                <a:solidFill>
                  <a:srgbClr val="4F2270"/>
                </a:solidFill>
              </a:rPr>
              <a:t>Pyhän Hengen johdatukselle</a:t>
            </a:r>
            <a:r>
              <a:rPr lang="fi-FI" sz="3400" b="1" dirty="0" smtClean="0">
                <a:solidFill>
                  <a:srgbClr val="4F2270"/>
                </a:solidFill>
              </a:rPr>
              <a:t>, </a:t>
            </a:r>
          </a:p>
          <a:p>
            <a:pPr algn="ctr"/>
            <a:r>
              <a:rPr lang="fi-FI" sz="3400" b="1" dirty="0" smtClean="0">
                <a:solidFill>
                  <a:srgbClr val="4F2270"/>
                </a:solidFill>
              </a:rPr>
              <a:t>ja että täydellisesti </a:t>
            </a:r>
          </a:p>
          <a:p>
            <a:pPr algn="ctr"/>
            <a:r>
              <a:rPr lang="fi-FI" sz="3400" b="1" dirty="0" smtClean="0">
                <a:solidFill>
                  <a:srgbClr val="4F2270"/>
                </a:solidFill>
              </a:rPr>
              <a:t>luotamme Häneen, </a:t>
            </a:r>
          </a:p>
          <a:p>
            <a:pPr algn="ctr"/>
            <a:r>
              <a:rPr lang="fi-FI" sz="3400" b="1" u="sng" dirty="0" smtClean="0">
                <a:solidFill>
                  <a:srgbClr val="4F2270"/>
                </a:solidFill>
              </a:rPr>
              <a:t>annamme Hänelle rukouksessa  johtavan aseman</a:t>
            </a:r>
            <a:r>
              <a:rPr lang="fi-FI" sz="3400" b="1" dirty="0" smtClean="0">
                <a:solidFill>
                  <a:srgbClr val="4F2270"/>
                </a:solidFill>
              </a:rPr>
              <a:t>.” </a:t>
            </a:r>
            <a:endParaRPr lang="en-US" sz="3400" b="1" dirty="0">
              <a:solidFill>
                <a:srgbClr val="4F2270"/>
              </a:solidFill>
            </a:endParaRPr>
          </a:p>
        </p:txBody>
      </p:sp>
      <p:pic>
        <p:nvPicPr>
          <p:cNvPr id="7" name="Picture 3" descr="C:\Documents and Settings\mirjami\Desktop\Rukous Hengessä\Andrew Murray.jpeg"/>
          <p:cNvPicPr>
            <a:picLocks noChangeAspect="1" noChangeArrowheads="1"/>
          </p:cNvPicPr>
          <p:nvPr/>
        </p:nvPicPr>
        <p:blipFill>
          <a:blip r:embed="rId3" cstate="print"/>
          <a:srcRect l="20149" r="12346" b="21032"/>
          <a:stretch>
            <a:fillRect/>
          </a:stretch>
        </p:blipFill>
        <p:spPr bwMode="auto">
          <a:xfrm>
            <a:off x="6934200" y="381000"/>
            <a:ext cx="2133600" cy="2770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858000" y="3276600"/>
            <a:ext cx="228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5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Murray</a:t>
            </a:r>
          </a:p>
          <a:p>
            <a:pPr algn="ctr"/>
            <a:r>
              <a:rPr lang="en-US" sz="2500" b="1" smtClean="0">
                <a:solidFill>
                  <a:schemeClr val="accent6">
                    <a:lumMod val="75000"/>
                  </a:schemeClr>
                </a:solidFill>
              </a:rPr>
              <a:t>1828-1917</a:t>
            </a:r>
          </a:p>
          <a:p>
            <a:pPr algn="ctr"/>
            <a:r>
              <a:rPr lang="fi-FI" sz="2500" b="1" smtClean="0">
                <a:solidFill>
                  <a:schemeClr val="accent6">
                    <a:lumMod val="75000"/>
                  </a:schemeClr>
                </a:solidFill>
              </a:rPr>
              <a:t>Rukouskirjalli-suuden klassisia nimiä, hengellinen johtaja Etelä-Afrikassa</a:t>
            </a:r>
            <a:endParaRPr lang="en-US" sz="25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609600" y="304800"/>
            <a:ext cx="7848600" cy="62484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" y="1828800"/>
            <a:ext cx="9343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762000"/>
            <a:ext cx="6096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000" b="1" u="sng" dirty="0" smtClean="0">
                <a:solidFill>
                  <a:srgbClr val="4F2270"/>
                </a:solidFill>
              </a:rPr>
              <a:t>Pyhän Hengen kautta </a:t>
            </a:r>
          </a:p>
          <a:p>
            <a:pPr algn="ctr"/>
            <a:r>
              <a:rPr lang="fi-FI" sz="4000" b="1" u="sng" dirty="0" smtClean="0">
                <a:solidFill>
                  <a:srgbClr val="4F2270"/>
                </a:solidFill>
              </a:rPr>
              <a:t>rukoukseemme tulee arvoa, </a:t>
            </a:r>
          </a:p>
          <a:p>
            <a:pPr algn="ctr"/>
            <a:r>
              <a:rPr lang="fi-FI" sz="4000" b="1" u="sng" dirty="0" smtClean="0">
                <a:solidFill>
                  <a:srgbClr val="4F2270"/>
                </a:solidFill>
              </a:rPr>
              <a:t>jota emme osaa </a:t>
            </a:r>
          </a:p>
          <a:p>
            <a:pPr algn="ctr"/>
            <a:r>
              <a:rPr lang="fi-FI" sz="4000" b="1" u="sng" dirty="0" smtClean="0">
                <a:solidFill>
                  <a:srgbClr val="4F2270"/>
                </a:solidFill>
              </a:rPr>
              <a:t>edes kuvitella</a:t>
            </a:r>
            <a:r>
              <a:rPr lang="fi-FI" sz="4000" b="1" dirty="0" smtClean="0">
                <a:solidFill>
                  <a:srgbClr val="4F2270"/>
                </a:solidFill>
              </a:rPr>
              <a:t>,</a:t>
            </a:r>
          </a:p>
          <a:p>
            <a:pPr algn="ctr"/>
            <a:r>
              <a:rPr lang="fi-FI" sz="4000" b="1" dirty="0" smtClean="0">
                <a:solidFill>
                  <a:srgbClr val="4F2270"/>
                </a:solidFill>
              </a:rPr>
              <a:t> ja Hänen avullaan opimme </a:t>
            </a:r>
          </a:p>
          <a:p>
            <a:pPr algn="ctr"/>
            <a:r>
              <a:rPr lang="fi-FI" sz="4000" b="1" dirty="0" smtClean="0">
                <a:solidFill>
                  <a:srgbClr val="4F2270"/>
                </a:solidFill>
              </a:rPr>
              <a:t>myös ilmaisemaan ja tuomaan esiin pyyntömme Jeesuksen nimessä." </a:t>
            </a:r>
          </a:p>
          <a:p>
            <a:pPr algn="ctr"/>
            <a:endParaRPr lang="fi-FI" sz="28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7467600" cy="2667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3048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54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Pyhä </a:t>
            </a:r>
            <a:r>
              <a:rPr lang="fi-FI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Henki herättää rukoilemaan</a:t>
            </a:r>
            <a:endParaRPr lang="en-US" sz="5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4800" y="23622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600" b="1" i="0" u="none" strike="noStrike" cap="none" normalizeH="0" baseline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1. Pyhä Henki nostaa </a:t>
            </a:r>
            <a:r>
              <a:rPr kumimoji="0" lang="fi-FI" sz="3600" b="1" i="0" u="none" strike="noStrike" cap="none" normalizeH="0" baseline="0" dirty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omasta </a:t>
            </a:r>
            <a:r>
              <a:rPr kumimoji="0" lang="fi-FI" sz="3600" b="1" i="0" u="none" strike="noStrike" cap="none" normalizeH="0" baseline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hengestämme rukouksen Jumalan </a:t>
            </a:r>
            <a:r>
              <a:rPr kumimoji="0" lang="fi-FI" sz="3600" b="1" i="0" u="none" strike="noStrike" cap="none" normalizeH="0" baseline="0" dirty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ja Isän puoleen</a:t>
            </a:r>
            <a:endParaRPr kumimoji="0" lang="fi-FI" sz="3600" b="0" i="0" u="none" strike="noStrike" cap="none" normalizeH="0" baseline="0" dirty="0" smtClean="0">
              <a:ln>
                <a:noFill/>
              </a:ln>
              <a:solidFill>
                <a:srgbClr val="4F2270"/>
              </a:solidFill>
              <a:effectLst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4114800"/>
            <a:ext cx="6858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200" b="0" i="0" u="none" strike="noStrike" cap="none" normalizeH="0" baseline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 koska te olette lapsia, on Jumala lähettänyt meidän sydämeemme Poikansa Hengen, joka huutaa: "Abba! Isä!” </a:t>
            </a:r>
            <a:r>
              <a:rPr kumimoji="0" lang="fi-FI" sz="3200" b="1" i="1" u="none" strike="noStrike" cap="none" normalizeH="0" baseline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Gal. 4:6</a:t>
            </a:r>
            <a:endParaRPr kumimoji="0" lang="fi-FI" sz="3200" b="0" i="0" u="none" strike="noStrike" cap="none" normalizeH="0" baseline="0" smtClean="0">
              <a:ln>
                <a:noFill/>
              </a:ln>
              <a:solidFill>
                <a:srgbClr val="4E3E28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24400"/>
            <a:ext cx="4343400" cy="1905000"/>
          </a:xfrm>
          <a:prstGeom prst="rect">
            <a:avLst/>
          </a:prstGeom>
          <a:noFill/>
        </p:spPr>
      </p:pic>
      <p:pic>
        <p:nvPicPr>
          <p:cNvPr id="4098" name="Picture 2" descr="C:\Documents and Settings\mirjami\Desktop\Rukous Hengessä\Piirrokset Rukous Hengessä\Pyhä Henki herättää.jpg"/>
          <p:cNvPicPr>
            <a:picLocks noChangeAspect="1" noChangeArrowheads="1"/>
          </p:cNvPicPr>
          <p:nvPr/>
        </p:nvPicPr>
        <p:blipFill>
          <a:blip r:embed="rId4" cstate="print"/>
          <a:srcRect l="5476"/>
          <a:stretch>
            <a:fillRect/>
          </a:stretch>
        </p:blipFill>
        <p:spPr bwMode="auto">
          <a:xfrm>
            <a:off x="5105400" y="129440"/>
            <a:ext cx="3945872" cy="6576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304800"/>
            <a:ext cx="434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b="1" smtClean="0">
                <a:solidFill>
                  <a:srgbClr val="4F2270"/>
                </a:solidFill>
              </a:rPr>
              <a:t>Kun uuvumme turruttavan elämän-menon keskellä, Pyhä Henki herättää ja kutsuu meidät rukoilemaan.</a:t>
            </a:r>
          </a:p>
          <a:p>
            <a:endParaRPr lang="fi-FI" sz="3000" b="1" smtClean="0">
              <a:solidFill>
                <a:srgbClr val="4F2270"/>
              </a:solidFill>
            </a:endParaRPr>
          </a:p>
          <a:p>
            <a:r>
              <a:rPr lang="fi-FI" sz="3000" b="1" smtClean="0">
                <a:solidFill>
                  <a:srgbClr val="4F2270"/>
                </a:solidFill>
              </a:rPr>
              <a:t>Hän saa meidät ajattelemaan taivaallisia ja iankaikkisia asioita.</a:t>
            </a:r>
            <a:endParaRPr lang="fi-FI" sz="3000" b="1">
              <a:solidFill>
                <a:srgbClr val="4F227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876800"/>
            <a:ext cx="403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500" b="1" smtClean="0">
                <a:solidFill>
                  <a:srgbClr val="4E3E28"/>
                </a:solidFill>
              </a:rPr>
              <a:t>"Valvokaa ja rukoilkaa, ettette joutuisi kiusaukseen; henki tosin on altis, mutta liha on heikko." Matt. 26:41</a:t>
            </a:r>
            <a:endParaRPr lang="en-US" sz="2500" b="1">
              <a:solidFill>
                <a:srgbClr val="4E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457200" y="533400"/>
            <a:ext cx="5867400" cy="58674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1828800"/>
            <a:ext cx="6712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3" name="Picture 3" descr="C:\Documents and Settings\mirjami\Desktop\Rukous Hengessä\Archbishop Tre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2438400" cy="2705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3400" y="838200"/>
            <a:ext cx="5867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dirty="0" smtClean="0">
                <a:solidFill>
                  <a:srgbClr val="4F2270"/>
                </a:solidFill>
              </a:rPr>
              <a:t>”</a:t>
            </a:r>
            <a:r>
              <a:rPr lang="fi-FI" sz="3200" u="sng" dirty="0" smtClean="0">
                <a:solidFill>
                  <a:srgbClr val="4F2270"/>
                </a:solidFill>
              </a:rPr>
              <a:t>Meidän on rukoiltava Hengessä,  </a:t>
            </a:r>
          </a:p>
          <a:p>
            <a:pPr algn="ctr"/>
            <a:r>
              <a:rPr lang="fi-FI" sz="3200" u="sng" dirty="0" smtClean="0">
                <a:solidFill>
                  <a:srgbClr val="4F2270"/>
                </a:solidFill>
              </a:rPr>
              <a:t>jos ylipäätänsä aiomme rukoilla</a:t>
            </a:r>
            <a:r>
              <a:rPr lang="fi-FI" sz="3200" dirty="0" smtClean="0">
                <a:solidFill>
                  <a:srgbClr val="4F2270"/>
                </a:solidFill>
              </a:rPr>
              <a:t>.</a:t>
            </a:r>
          </a:p>
          <a:p>
            <a:pPr algn="ctr"/>
            <a:r>
              <a:rPr lang="fi-FI" sz="2400" b="1" dirty="0" smtClean="0">
                <a:solidFill>
                  <a:srgbClr val="4F2270"/>
                </a:solidFill>
              </a:rPr>
              <a:t> </a:t>
            </a:r>
          </a:p>
          <a:p>
            <a:pPr algn="ctr"/>
            <a:r>
              <a:rPr lang="fi-FI" sz="3200" b="1" dirty="0" smtClean="0">
                <a:solidFill>
                  <a:srgbClr val="4F2270"/>
                </a:solidFill>
              </a:rPr>
              <a:t>Pane </a:t>
            </a:r>
            <a:r>
              <a:rPr lang="fi-FI" sz="3200" b="1" smtClean="0">
                <a:solidFill>
                  <a:srgbClr val="4F2270"/>
                </a:solidFill>
              </a:rPr>
              <a:t>tämä sydämellesi:</a:t>
            </a:r>
            <a:r>
              <a:rPr lang="fi-FI" sz="3200" b="1" dirty="0" smtClean="0">
                <a:solidFill>
                  <a:srgbClr val="4F2270"/>
                </a:solidFill>
              </a:rPr>
              <a:t/>
            </a:r>
            <a:br>
              <a:rPr lang="fi-FI" sz="3200" b="1" dirty="0" smtClean="0">
                <a:solidFill>
                  <a:srgbClr val="4F2270"/>
                </a:solidFill>
              </a:rPr>
            </a:br>
            <a:r>
              <a:rPr lang="fi-FI" sz="3200" b="1" dirty="0" smtClean="0">
                <a:solidFill>
                  <a:srgbClr val="4F2270"/>
                </a:solidFill>
              </a:rPr>
              <a:t>Älä suhtaudu rukoukseen </a:t>
            </a:r>
          </a:p>
          <a:p>
            <a:pPr algn="ctr"/>
            <a:r>
              <a:rPr lang="fi-FI" sz="3200" b="1" dirty="0" smtClean="0">
                <a:solidFill>
                  <a:srgbClr val="4F2270"/>
                </a:solidFill>
              </a:rPr>
              <a:t>kuin johonkin tehtävään, </a:t>
            </a:r>
          </a:p>
          <a:p>
            <a:pPr algn="ctr"/>
            <a:r>
              <a:rPr lang="fi-FI" sz="3200" b="1" dirty="0" smtClean="0">
                <a:solidFill>
                  <a:srgbClr val="4F2270"/>
                </a:solidFill>
              </a:rPr>
              <a:t>josta on suoriuduttava </a:t>
            </a:r>
          </a:p>
          <a:p>
            <a:pPr algn="ctr"/>
            <a:r>
              <a:rPr lang="fi-FI" sz="3200" b="1" dirty="0" smtClean="0">
                <a:solidFill>
                  <a:srgbClr val="4F2270"/>
                </a:solidFill>
              </a:rPr>
              <a:t>inhimillisin voimin.</a:t>
            </a:r>
          </a:p>
          <a:p>
            <a:pPr algn="ctr"/>
            <a:endParaRPr lang="fi-FI" sz="1600" b="1" dirty="0" smtClean="0">
              <a:solidFill>
                <a:srgbClr val="4F2270"/>
              </a:solidFill>
            </a:endParaRPr>
          </a:p>
          <a:p>
            <a:pPr algn="ctr"/>
            <a:r>
              <a:rPr lang="fi-FI" sz="3200" u="sng" dirty="0" smtClean="0">
                <a:solidFill>
                  <a:srgbClr val="4F2270"/>
                </a:solidFill>
              </a:rPr>
              <a:t>Rukous on Jumalan työtä, </a:t>
            </a:r>
          </a:p>
          <a:p>
            <a:pPr algn="ctr"/>
            <a:r>
              <a:rPr lang="fi-FI" sz="3200" u="sng" dirty="0" smtClean="0">
                <a:solidFill>
                  <a:srgbClr val="4F2270"/>
                </a:solidFill>
              </a:rPr>
              <a:t>Jumalan Hengen työtä.</a:t>
            </a:r>
            <a:r>
              <a:rPr lang="fi-FI" sz="3200" dirty="0" smtClean="0">
                <a:solidFill>
                  <a:srgbClr val="4F2270"/>
                </a:solidFill>
              </a:rPr>
              <a:t>" </a:t>
            </a:r>
          </a:p>
          <a:p>
            <a:pPr algn="ctr"/>
            <a:endParaRPr lang="fi-FI" sz="1400" b="1" dirty="0" smtClean="0">
              <a:solidFill>
                <a:srgbClr val="4F227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3932" y="4419600"/>
            <a:ext cx="265386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6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Arkkipiispa Trench</a:t>
            </a:r>
          </a:p>
          <a:p>
            <a:pPr algn="ctr"/>
            <a:r>
              <a:rPr lang="fi-FI" sz="26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1807-1886</a:t>
            </a:r>
          </a:p>
          <a:p>
            <a:pPr algn="ctr"/>
            <a:r>
              <a:rPr lang="fi-FI" sz="26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Kirjoittaja ja </a:t>
            </a:r>
          </a:p>
          <a:p>
            <a:pPr algn="ctr"/>
            <a:r>
              <a:rPr lang="fi-FI" sz="26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kuuluisa opettaja</a:t>
            </a:r>
          </a:p>
          <a:p>
            <a:pPr algn="ctr"/>
            <a:r>
              <a:rPr lang="fi-FI" sz="26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Englannissa</a:t>
            </a:r>
            <a:endParaRPr lang="en-US" sz="2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14600"/>
            <a:ext cx="6324600" cy="3867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276600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E3E28"/>
                </a:solidFill>
              </a:rPr>
              <a:t>”Jumala on Henki; ja jotka häntä rukoilevat, niiden tulee rukoilla hengessä ja totuudessa.” </a:t>
            </a:r>
            <a:r>
              <a:rPr lang="fi-FI" sz="3600" smtClean="0">
                <a:solidFill>
                  <a:srgbClr val="4E3E28"/>
                </a:solidFill>
              </a:rPr>
              <a:t> </a:t>
            </a:r>
            <a:r>
              <a:rPr lang="fi-FI" sz="3600" b="1" i="1" smtClean="0">
                <a:solidFill>
                  <a:srgbClr val="4E3E28"/>
                </a:solidFill>
              </a:rPr>
              <a:t>Joh. 4:24</a:t>
            </a:r>
            <a:endParaRPr lang="fi-FI" sz="3600" b="1" i="1" dirty="0" smtClean="0">
              <a:solidFill>
                <a:srgbClr val="4E3E28"/>
              </a:solidFill>
            </a:endParaRPr>
          </a:p>
        </p:txBody>
      </p:sp>
      <p:pic>
        <p:nvPicPr>
          <p:cNvPr id="7" name="Picture 2" descr="C:\Documents and Settings\mirjami\Desktop\Rukous Hengessä\Piirrokset Rukous Hengessä\logon kyyhkynen.jpg"/>
          <p:cNvPicPr>
            <a:picLocks noChangeAspect="1" noChangeArrowheads="1"/>
          </p:cNvPicPr>
          <p:nvPr/>
        </p:nvPicPr>
        <p:blipFill>
          <a:blip r:embed="rId4" cstate="print"/>
          <a:srcRect l="13608" r="15635"/>
          <a:stretch>
            <a:fillRect/>
          </a:stretch>
        </p:blipFill>
        <p:spPr bwMode="auto">
          <a:xfrm>
            <a:off x="152400" y="838200"/>
            <a:ext cx="1981200" cy="3276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62200" y="6096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 hengessä on rukousta totuudessa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8991600" cy="24384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67000" y="609600"/>
            <a:ext cx="6324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Pyhä Henki </a:t>
            </a:r>
          </a:p>
          <a:p>
            <a:r>
              <a:rPr lang="fi-FI" sz="4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 aikaan </a:t>
            </a:r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esirukousta</a:t>
            </a:r>
            <a:endParaRPr lang="fi-FI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644438"/>
            <a:ext cx="8458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400" b="1" dirty="0" smtClean="0">
              <a:solidFill>
                <a:srgbClr val="4F2270"/>
              </a:solidFill>
            </a:endParaRPr>
          </a:p>
          <a:p>
            <a:r>
              <a:rPr lang="fi-FI" sz="3200" smtClean="0">
                <a:solidFill>
                  <a:srgbClr val="4E3E28"/>
                </a:solidFill>
              </a:rPr>
              <a:t>Minä </a:t>
            </a:r>
            <a:r>
              <a:rPr lang="fi-FI" sz="3200" dirty="0" smtClean="0">
                <a:solidFill>
                  <a:srgbClr val="4E3E28"/>
                </a:solidFill>
              </a:rPr>
              <a:t>kehoitan teitä, veljet, Herramme Jeesuksen Kristuksen kautta ja </a:t>
            </a:r>
            <a:r>
              <a:rPr lang="fi-FI" sz="3200" b="1" u="sng" dirty="0" smtClean="0">
                <a:solidFill>
                  <a:srgbClr val="4E3E28"/>
                </a:solidFill>
              </a:rPr>
              <a:t>Hengen rakkauden kautta</a:t>
            </a:r>
            <a:r>
              <a:rPr lang="fi-FI" sz="3200" dirty="0" smtClean="0">
                <a:solidFill>
                  <a:srgbClr val="4E3E28"/>
                </a:solidFill>
              </a:rPr>
              <a:t> auttamaan minua taistelussani, </a:t>
            </a:r>
            <a:r>
              <a:rPr lang="fi-FI" sz="3200" b="1" u="sng" dirty="0" smtClean="0">
                <a:solidFill>
                  <a:srgbClr val="4E3E28"/>
                </a:solidFill>
              </a:rPr>
              <a:t>rukoilemalla minun puolestani Jumalaa</a:t>
            </a:r>
            <a:r>
              <a:rPr lang="fi-FI" sz="3200" smtClean="0">
                <a:solidFill>
                  <a:srgbClr val="4E3E28"/>
                </a:solidFill>
              </a:rPr>
              <a:t>... </a:t>
            </a:r>
            <a:r>
              <a:rPr lang="fi-FI" sz="3200" i="1" smtClean="0">
                <a:solidFill>
                  <a:srgbClr val="4E3E28"/>
                </a:solidFill>
              </a:rPr>
              <a:t>Room</a:t>
            </a:r>
            <a:r>
              <a:rPr lang="fi-FI" sz="3200" i="1" dirty="0" smtClean="0">
                <a:solidFill>
                  <a:srgbClr val="4E3E28"/>
                </a:solidFill>
              </a:rPr>
              <a:t>. 15:30</a:t>
            </a:r>
            <a:endParaRPr lang="en-US" dirty="0">
              <a:solidFill>
                <a:srgbClr val="4E3E28"/>
              </a:solidFill>
            </a:endParaRPr>
          </a:p>
        </p:txBody>
      </p:sp>
      <p:pic>
        <p:nvPicPr>
          <p:cNvPr id="7" name="Picture 2" descr="C:\Users\Ivo\Desktop\Valmiit PP\rukous hengessä poster_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133600" cy="257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5410201"/>
            <a:ext cx="8763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400" b="1" smtClean="0">
                <a:solidFill>
                  <a:srgbClr val="4F2270"/>
                </a:solidFill>
              </a:rPr>
              <a:t>Hengen vaikuttama rakkaus </a:t>
            </a:r>
          </a:p>
          <a:p>
            <a:pPr algn="ctr"/>
            <a:r>
              <a:rPr lang="fi-FI" sz="3400" b="1" smtClean="0">
                <a:solidFill>
                  <a:srgbClr val="4F2270"/>
                </a:solidFill>
              </a:rPr>
              <a:t>mahdollistaa esirukouksen.</a:t>
            </a:r>
            <a:endParaRPr lang="fi-FI" sz="3400" b="1" dirty="0" smtClean="0">
              <a:solidFill>
                <a:srgbClr val="4F2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228600" y="152400"/>
            <a:ext cx="6324600" cy="65532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smtClean="0">
                <a:solidFill>
                  <a:srgbClr val="4E3E28"/>
                </a:solidFill>
              </a:rPr>
              <a:t>Pyhä Henki haluaa vuodattaa sisimpääsi </a:t>
            </a:r>
            <a:r>
              <a:rPr lang="fi-FI" sz="3200" b="1" smtClean="0">
                <a:solidFill>
                  <a:srgbClr val="4E3E28"/>
                </a:solidFill>
              </a:rPr>
              <a:t>Jumalan pyhän, itsensäuhraavan agape-rakkauden </a:t>
            </a:r>
            <a:r>
              <a:rPr lang="fi-FI" sz="3200" smtClean="0">
                <a:solidFill>
                  <a:srgbClr val="4E3E28"/>
                </a:solidFill>
              </a:rPr>
              <a:t>— saman rakkauden, joka sai Jeesuksen tulemaan maailmaan ja kuolemaan ristillä sinun vuoksesi. </a:t>
            </a:r>
          </a:p>
          <a:p>
            <a:pPr algn="ctr"/>
            <a:r>
              <a:rPr lang="fi-FI" sz="3200" smtClean="0">
                <a:solidFill>
                  <a:srgbClr val="4E3E28"/>
                </a:solidFill>
              </a:rPr>
              <a:t/>
            </a:r>
            <a:br>
              <a:rPr lang="fi-FI" sz="3200" smtClean="0">
                <a:solidFill>
                  <a:srgbClr val="4E3E28"/>
                </a:solidFill>
              </a:rPr>
            </a:br>
            <a:r>
              <a:rPr lang="fi-FI" sz="3200" smtClean="0">
                <a:solidFill>
                  <a:srgbClr val="4E3E28"/>
                </a:solidFill>
              </a:rPr>
              <a:t>Esirukous alkaa sydämistämme. </a:t>
            </a:r>
            <a:r>
              <a:rPr lang="fi-FI" sz="3200" b="1" smtClean="0">
                <a:solidFill>
                  <a:srgbClr val="4E3E28"/>
                </a:solidFill>
              </a:rPr>
              <a:t>Meillä on oltava tunteet, ennen kuin pystymme parantamaan muita. Meidän on nähtävä, ennen kuin voimme taistella</a:t>
            </a:r>
            <a:r>
              <a:rPr lang="fi-FI" sz="3200" smtClean="0">
                <a:solidFill>
                  <a:srgbClr val="4E3E28"/>
                </a:solidFill>
              </a:rPr>
              <a:t>.</a:t>
            </a:r>
            <a:endParaRPr lang="en-US" sz="3200">
              <a:solidFill>
                <a:srgbClr val="4E3E2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4868" y="3657600"/>
            <a:ext cx="2606803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Wesley Duewel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 b="1" i="1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Lähetysjohtaja, Intian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lähetyssaarnaaja yli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25 vuoden ajan.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Useiden tunnettujen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teosten kirjoittaja.</a:t>
            </a:r>
          </a:p>
        </p:txBody>
      </p:sp>
      <p:pic>
        <p:nvPicPr>
          <p:cNvPr id="10" name="Picture 4" descr="C:\Documents and Settings\mirjami\Desktop\Rukous Hengessä\due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838200"/>
            <a:ext cx="2133600" cy="277812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457200" y="1600200"/>
            <a:ext cx="4419600" cy="50292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4495800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Brainerd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1718-1747</a:t>
            </a:r>
          </a:p>
          <a:p>
            <a:pPr algn="ctr"/>
            <a:r>
              <a:rPr lang="fi-FI" sz="2800" b="1" smtClean="0">
                <a:solidFill>
                  <a:schemeClr val="accent6">
                    <a:lumMod val="75000"/>
                  </a:schemeClr>
                </a:solidFill>
              </a:rPr>
              <a:t>Lyhyt mutta ihmeiden täyttämä ura intiaanien lähetyssaarnaajana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2466" name="Picture 2" descr="C:\Documents and Settings\mirjami\Desktop\Rukous Hengessä\Kuvat\BrainerdDavid.jpg"/>
          <p:cNvPicPr>
            <a:picLocks noChangeAspect="1" noChangeArrowheads="1"/>
          </p:cNvPicPr>
          <p:nvPr/>
        </p:nvPicPr>
        <p:blipFill>
          <a:blip r:embed="rId3" cstate="print"/>
          <a:srcRect b="12187"/>
          <a:stretch>
            <a:fillRect/>
          </a:stretch>
        </p:blipFill>
        <p:spPr bwMode="auto">
          <a:xfrm>
            <a:off x="5715000" y="1600200"/>
            <a:ext cx="2695119" cy="2830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0" y="1828800"/>
            <a:ext cx="419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”Olin </a:t>
            </a:r>
            <a:r>
              <a:rPr lang="fi-FI" sz="3600" b="1" dirty="0" smtClean="0">
                <a:solidFill>
                  <a:srgbClr val="4F2270"/>
                </a:solidFill>
              </a:rPr>
              <a:t>rukouksessa</a:t>
            </a:r>
            <a:r>
              <a:rPr lang="fi-FI" sz="3600" b="1" smtClean="0">
                <a:solidFill>
                  <a:srgbClr val="4F2270"/>
                </a:solidFill>
              </a:rPr>
              <a:t>, </a:t>
            </a:r>
          </a:p>
          <a:p>
            <a:r>
              <a:rPr lang="fi-FI" sz="3600" b="1" smtClean="0">
                <a:solidFill>
                  <a:srgbClr val="4F2270"/>
                </a:solidFill>
              </a:rPr>
              <a:t>ja </a:t>
            </a:r>
            <a:r>
              <a:rPr lang="fi-FI" sz="3600" b="1" dirty="0" smtClean="0">
                <a:solidFill>
                  <a:srgbClr val="4F2270"/>
                </a:solidFill>
              </a:rPr>
              <a:t>sieluni oli valtavassa tuskassa näiden </a:t>
            </a:r>
            <a:r>
              <a:rPr lang="fi-FI" sz="3600" b="1" smtClean="0">
                <a:solidFill>
                  <a:srgbClr val="4F2270"/>
                </a:solidFill>
              </a:rPr>
              <a:t>intiaanien vuoksi, jotka palvoivat elävän Jumalan sijasta pahoja henkiä...”</a:t>
            </a:r>
            <a:endParaRPr lang="en-US" sz="3600" b="1" dirty="0">
              <a:solidFill>
                <a:srgbClr val="4F227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286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Henki vaikuttaa voimakasta myötätuntoa ja näkyä, jolle esirukoustaakka perustuu.</a:t>
            </a:r>
            <a:r>
              <a:rPr lang="fi-FI" sz="3600" b="1" smtClean="0"/>
              <a:t>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3976914" y="533400"/>
            <a:ext cx="4724400" cy="58674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91714" y="1905000"/>
            <a:ext cx="6712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800600"/>
            <a:ext cx="381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Charles Finney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1792-1875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Historian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tunnetuimpia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herätyssaarnaajia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1714" y="914400"/>
            <a:ext cx="441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smtClean="0">
                <a:solidFill>
                  <a:srgbClr val="4F2270"/>
                </a:solidFill>
              </a:rPr>
              <a:t>Tunsin, että sielussani oleva taakka musertaa minut. Ylläni oli sama rukouksen henki, jonka olin usein ennenkin tuntenut, mutten koskaan näin voimakkaasti...</a:t>
            </a:r>
            <a:endParaRPr lang="en-US" sz="3600" b="1" dirty="0">
              <a:solidFill>
                <a:srgbClr val="4F2270"/>
              </a:solidFill>
            </a:endParaRPr>
          </a:p>
        </p:txBody>
      </p:sp>
      <p:pic>
        <p:nvPicPr>
          <p:cNvPr id="63490" name="Picture 2" descr="C:\Documents and Settings\mirjami\Desktop\Rukous Hengessä\Kuvat\Charles_g_fin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75" y="457200"/>
            <a:ext cx="3292425" cy="4267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8915400" cy="21336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4600" y="457200"/>
            <a:ext cx="6629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Henki antaa rukoukseen innoitusta, voimaa ja kestävyyttä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i="1" dirty="0" smtClean="0">
                <a:solidFill>
                  <a:srgbClr val="4E3E28"/>
                </a:solidFill>
              </a:rPr>
              <a:t>Ef. 6:18 </a:t>
            </a:r>
            <a:r>
              <a:rPr lang="fi-FI" sz="3600" b="1" dirty="0" smtClean="0">
                <a:solidFill>
                  <a:srgbClr val="4E3E28"/>
                </a:solidFill>
              </a:rPr>
              <a:t>Ja tehkää tämä kaikella rukouksella ja anomisella, </a:t>
            </a:r>
            <a:r>
              <a:rPr lang="fi-FI" sz="3600" u="sng" dirty="0" smtClean="0">
                <a:solidFill>
                  <a:srgbClr val="4E3E28"/>
                </a:solidFill>
              </a:rPr>
              <a:t>rukoillen joka aika Hengessä</a:t>
            </a:r>
            <a:r>
              <a:rPr lang="fi-FI" sz="3600" b="1" dirty="0" smtClean="0">
                <a:solidFill>
                  <a:srgbClr val="4E3E28"/>
                </a:solidFill>
              </a:rPr>
              <a:t> ja </a:t>
            </a:r>
            <a:r>
              <a:rPr lang="fi-FI" sz="3600" u="sng" dirty="0" smtClean="0">
                <a:solidFill>
                  <a:srgbClr val="4E3E28"/>
                </a:solidFill>
              </a:rPr>
              <a:t>sitä varten valvoen kaikessa kestäväisyydessä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983540"/>
            <a:ext cx="8077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Rukous, varsinkin esirukous, on </a:t>
            </a:r>
          </a:p>
          <a:p>
            <a:pPr algn="ctr"/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luonnolliselle, lihalliselle </a:t>
            </a:r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ihmiselle vaikeaa – vain Pyhä Henki tekee sen mahdolliseksi</a:t>
            </a:r>
            <a:endParaRPr lang="fi-FI" sz="3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C:\Users\Ivo\Desktop\Valmiit PP\rukous hengessä poster_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133600" cy="257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228600" y="533400"/>
            <a:ext cx="5715000" cy="58674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4800" y="1828800"/>
            <a:ext cx="6712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90600"/>
            <a:ext cx="518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000" b="1" dirty="0" smtClean="0">
                <a:solidFill>
                  <a:srgbClr val="4F2270"/>
                </a:solidFill>
              </a:rPr>
              <a:t>"On äärettömän </a:t>
            </a:r>
            <a:r>
              <a:rPr lang="fi-FI" sz="4000" b="1" u="sng" dirty="0" smtClean="0">
                <a:solidFill>
                  <a:srgbClr val="4F2270"/>
                </a:solidFill>
              </a:rPr>
              <a:t>helppoa</a:t>
            </a:r>
            <a:r>
              <a:rPr lang="fi-FI" sz="4000" b="1" dirty="0" smtClean="0">
                <a:solidFill>
                  <a:srgbClr val="4F2270"/>
                </a:solidFill>
              </a:rPr>
              <a:t> </a:t>
            </a:r>
            <a:r>
              <a:rPr lang="fi-FI" sz="4000" b="1" u="sng" dirty="0" smtClean="0">
                <a:solidFill>
                  <a:srgbClr val="4F2270"/>
                </a:solidFill>
              </a:rPr>
              <a:t>langeta voimasta muotoon</a:t>
            </a:r>
            <a:r>
              <a:rPr lang="fi-FI" sz="4000" b="1" dirty="0" smtClean="0">
                <a:solidFill>
                  <a:srgbClr val="4F2270"/>
                </a:solidFill>
              </a:rPr>
              <a:t>, </a:t>
            </a:r>
          </a:p>
          <a:p>
            <a:pPr algn="ctr"/>
            <a:r>
              <a:rPr lang="fi-FI" sz="4000" b="1" dirty="0" smtClean="0">
                <a:solidFill>
                  <a:srgbClr val="4F2270"/>
                </a:solidFill>
              </a:rPr>
              <a:t>ja on äärettömän </a:t>
            </a:r>
            <a:r>
              <a:rPr lang="fi-FI" sz="4000" b="1" u="sng" dirty="0" smtClean="0">
                <a:solidFill>
                  <a:srgbClr val="4F2270"/>
                </a:solidFill>
              </a:rPr>
              <a:t>vaikeaa säilyttää henki ja voima</a:t>
            </a:r>
            <a:r>
              <a:rPr lang="fi-FI" sz="4000" b="1" dirty="0" smtClean="0">
                <a:solidFill>
                  <a:srgbClr val="4F2270"/>
                </a:solidFill>
              </a:rPr>
              <a:t> missä tahansa palvelutyössä, </a:t>
            </a:r>
          </a:p>
          <a:p>
            <a:pPr algn="ctr"/>
            <a:r>
              <a:rPr lang="fi-FI" sz="4000" b="1" dirty="0" smtClean="0">
                <a:solidFill>
                  <a:srgbClr val="4F2270"/>
                </a:solidFill>
              </a:rPr>
              <a:t>erityisesti rukouksessa. </a:t>
            </a:r>
          </a:p>
        </p:txBody>
      </p:sp>
      <p:pic>
        <p:nvPicPr>
          <p:cNvPr id="41988" name="Picture 4" descr="C:\Documents and Settings\mirjami\Desktop\Rukous Hengessä\John Bunyan.jpeg"/>
          <p:cNvPicPr>
            <a:picLocks noChangeAspect="1" noChangeArrowheads="1"/>
          </p:cNvPicPr>
          <p:nvPr/>
        </p:nvPicPr>
        <p:blipFill>
          <a:blip r:embed="rId3" cstate="print"/>
          <a:srcRect l="5482" r="4057"/>
          <a:stretch>
            <a:fillRect/>
          </a:stretch>
        </p:blipFill>
        <p:spPr bwMode="auto">
          <a:xfrm>
            <a:off x="6248400" y="1600200"/>
            <a:ext cx="25146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62779" y="4648200"/>
            <a:ext cx="35812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Bunyan</a:t>
            </a:r>
          </a:p>
          <a:p>
            <a:pPr algn="ctr"/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1628-1688</a:t>
            </a:r>
          </a:p>
          <a:p>
            <a:pPr algn="ctr"/>
            <a:r>
              <a:rPr lang="fi-FI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Saarnaaja, ”Kristityn vaelluksen” kirjoittaja</a:t>
            </a:r>
          </a:p>
          <a:p>
            <a:pPr algn="ctr"/>
            <a:endParaRPr lang="fi-FI" sz="2400" b="1" dirty="0" smtClean="0">
              <a:solidFill>
                <a:srgbClr val="4E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7086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Joskus rukoustaistelu kestää vuosia,</a:t>
            </a:r>
          </a:p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jopa vuosikymmeniä – vain Hengen voima tekee sen mahdolliseksi!</a:t>
            </a:r>
          </a:p>
          <a:p>
            <a:endParaRPr lang="fi-FI" sz="1200" b="1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2700" b="1" u="sng" smtClean="0">
                <a:solidFill>
                  <a:srgbClr val="4F2270"/>
                </a:solidFill>
              </a:rPr>
              <a:t>George M</a:t>
            </a:r>
            <a:r>
              <a:rPr lang="en-US" sz="2700" b="1" u="sng" smtClean="0">
                <a:solidFill>
                  <a:srgbClr val="4F2270"/>
                </a:solidFill>
              </a:rPr>
              <a:t>ü</a:t>
            </a:r>
            <a:r>
              <a:rPr lang="fi-FI" sz="2700" b="1" u="sng" smtClean="0">
                <a:solidFill>
                  <a:srgbClr val="4F2270"/>
                </a:solidFill>
              </a:rPr>
              <a:t>llerin elämänkerrasta:</a:t>
            </a:r>
          </a:p>
          <a:p>
            <a:r>
              <a:rPr lang="fi-FI" sz="2700" b="1" smtClean="0">
                <a:solidFill>
                  <a:srgbClr val="4F2270"/>
                </a:solidFill>
              </a:rPr>
              <a:t>M</a:t>
            </a:r>
            <a:r>
              <a:rPr lang="en-US" sz="2700" b="1" smtClean="0">
                <a:solidFill>
                  <a:srgbClr val="4F2270"/>
                </a:solidFill>
              </a:rPr>
              <a:t>ü</a:t>
            </a:r>
            <a:r>
              <a:rPr lang="fi-FI" sz="2700" b="1" smtClean="0">
                <a:solidFill>
                  <a:srgbClr val="4F2270"/>
                </a:solidFill>
              </a:rPr>
              <a:t>ller rukoili viiden ei-uskovan ystävänsä puolesta. Viiden vuoden kuluttua ensimmäinen tuli uskoon, 10 vuotta myöhemmin kaksi.</a:t>
            </a:r>
            <a:endParaRPr lang="en-US" sz="2700" b="1" smtClean="0">
              <a:solidFill>
                <a:srgbClr val="4F2270"/>
              </a:solidFill>
            </a:endParaRPr>
          </a:p>
          <a:p>
            <a:r>
              <a:rPr lang="fi-FI" sz="2700" smtClean="0">
                <a:solidFill>
                  <a:srgbClr val="4F2270"/>
                </a:solidFill>
              </a:rPr>
              <a:t>     </a:t>
            </a:r>
            <a:r>
              <a:rPr lang="fi-FI" sz="2700" u="sng" smtClean="0">
                <a:solidFill>
                  <a:srgbClr val="4F2270"/>
                </a:solidFill>
              </a:rPr>
              <a:t> "</a:t>
            </a:r>
            <a:r>
              <a:rPr lang="fi-FI" sz="2700" b="1" u="sng" smtClean="0">
                <a:solidFill>
                  <a:srgbClr val="4F2270"/>
                </a:solidFill>
              </a:rPr>
              <a:t>Olen rukoillut kahden miehen puolesta 35 vuotta; maalla ja merellä, sairaana ja terveenä olen muistanut heitä nimeltä Herran edessä. Aion jatkaa päivittäistä rukousta heidän puoles-taan, kunnes he tulevat uskoon, tai kunnes kuolen.”</a:t>
            </a:r>
            <a:r>
              <a:rPr lang="fi-FI" sz="2700" b="1" smtClean="0">
                <a:solidFill>
                  <a:srgbClr val="4F2270"/>
                </a:solidFill>
              </a:rPr>
              <a:t> – Pian näiden sanojen jälkeen neljäs tuli uskoon, viides vasta 52 vuoden rukouksen jälkeen – juuri M</a:t>
            </a:r>
            <a:r>
              <a:rPr lang="en-US" sz="2700" b="1" smtClean="0">
                <a:solidFill>
                  <a:srgbClr val="4F2270"/>
                </a:solidFill>
              </a:rPr>
              <a:t>ü</a:t>
            </a:r>
            <a:r>
              <a:rPr lang="fi-FI" sz="2700" b="1" smtClean="0">
                <a:solidFill>
                  <a:srgbClr val="4F2270"/>
                </a:solidFill>
              </a:rPr>
              <a:t>llerin kuoltua.</a:t>
            </a:r>
            <a:endParaRPr lang="en-US" sz="2700" b="1">
              <a:solidFill>
                <a:srgbClr val="4F227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2667000"/>
            <a:ext cx="1905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smtClean="0">
                <a:solidFill>
                  <a:schemeClr val="accent6">
                    <a:lumMod val="75000"/>
                  </a:schemeClr>
                </a:solidFill>
              </a:rPr>
              <a:t>George M</a:t>
            </a:r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</a:rPr>
              <a:t>ü</a:t>
            </a:r>
            <a:r>
              <a:rPr lang="fi-FI" sz="2000" b="1" smtClean="0">
                <a:solidFill>
                  <a:schemeClr val="accent6">
                    <a:lumMod val="75000"/>
                  </a:schemeClr>
                </a:solidFill>
              </a:rPr>
              <a:t>ller</a:t>
            </a:r>
            <a:r>
              <a:rPr lang="fi-FI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(1805-1898)</a:t>
            </a:r>
          </a:p>
          <a:p>
            <a:pPr algn="ctr"/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b="1" smtClean="0">
                <a:solidFill>
                  <a:schemeClr val="accent6">
                    <a:lumMod val="75000"/>
                  </a:schemeClr>
                </a:solidFill>
              </a:rPr>
              <a:t>Kuuluista rukoilija, lastenkotien perustaja Englannissa</a:t>
            </a:r>
          </a:p>
        </p:txBody>
      </p:sp>
      <p:pic>
        <p:nvPicPr>
          <p:cNvPr id="1026" name="Picture 2" descr="C:\Documents and Settings\mirjami\Desktop\Rukous Hengessä\Kuvat\George_Mu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951038" cy="2340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9144000" cy="19812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4600" y="228600"/>
            <a:ext cx="6096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Hengen innoitus tuo hengellistä näkökykyä ja herättää rukousta ja ylistystä Jumalan puoleen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800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 smtClean="0">
                <a:solidFill>
                  <a:srgbClr val="4E3E28"/>
                </a:solidFill>
              </a:rPr>
              <a:t>Mutta keskiyön aikaan Paavali ja Silas olivat rukouksissa ja veisasivat ylistystä Jumalalle; ja vangit kuuntelivat heitä. </a:t>
            </a:r>
            <a:r>
              <a:rPr lang="fi-FI" sz="3200" i="1" dirty="0" smtClean="0">
                <a:solidFill>
                  <a:srgbClr val="4E3E28"/>
                </a:solidFill>
              </a:rPr>
              <a:t>Apt</a:t>
            </a:r>
            <a:r>
              <a:rPr lang="fi-FI" sz="3200" i="1" smtClean="0">
                <a:solidFill>
                  <a:srgbClr val="4E3E28"/>
                </a:solidFill>
              </a:rPr>
              <a:t>. 16:23-25</a:t>
            </a:r>
            <a:endParaRPr lang="en-US" sz="3200" dirty="0" smtClean="0">
              <a:solidFill>
                <a:srgbClr val="4E3E28"/>
              </a:solidFill>
            </a:endParaRPr>
          </a:p>
          <a:p>
            <a:endParaRPr lang="fi-FI" sz="2400" b="1" dirty="0" smtClean="0">
              <a:solidFill>
                <a:srgbClr val="4F2270"/>
              </a:solidFill>
            </a:endParaRPr>
          </a:p>
        </p:txBody>
      </p:sp>
      <p:pic>
        <p:nvPicPr>
          <p:cNvPr id="7" name="Picture 2" descr="C:\Users\Ivo\Desktop\Valmiit PP\rukous hengessä poster_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133600" cy="257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4800" y="30480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rgbClr val="4F2270"/>
                </a:solidFill>
              </a:rPr>
              <a:t>Pyhä Henki avaa henkeämme ja ymmärrystämme </a:t>
            </a:r>
            <a:r>
              <a:rPr lang="fi-FI" sz="3200" b="1" u="sng" smtClean="0">
                <a:solidFill>
                  <a:srgbClr val="4F2270"/>
                </a:solidFill>
              </a:rPr>
              <a:t>näkemään</a:t>
            </a:r>
            <a:r>
              <a:rPr lang="fi-FI" sz="3200" b="1" smtClean="0">
                <a:solidFill>
                  <a:srgbClr val="4F2270"/>
                </a:solidFill>
              </a:rPr>
              <a:t> Jumalan ominaisuuksia ja tekoja, Jumalan sanan totuuksia ja </a:t>
            </a:r>
            <a:r>
              <a:rPr lang="fi-FI" sz="3200" b="1" u="sng" smtClean="0">
                <a:solidFill>
                  <a:srgbClr val="4F2270"/>
                </a:solidFill>
              </a:rPr>
              <a:t>iloitsemaan</a:t>
            </a:r>
            <a:r>
              <a:rPr lang="fi-FI" sz="3200" b="1" smtClean="0">
                <a:solidFill>
                  <a:srgbClr val="4F2270"/>
                </a:solidFill>
              </a:rPr>
              <a:t> niistä. </a:t>
            </a:r>
            <a:endParaRPr lang="en-US" sz="3200">
              <a:solidFill>
                <a:srgbClr val="4F2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5908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smtClean="0">
                <a:solidFill>
                  <a:srgbClr val="4E3E28"/>
                </a:solidFill>
              </a:rPr>
              <a:t>Sillä </a:t>
            </a:r>
            <a:r>
              <a:rPr lang="fi-FI" sz="3600" b="1" smtClean="0">
                <a:solidFill>
                  <a:srgbClr val="4E3E28"/>
                </a:solidFill>
              </a:rPr>
              <a:t>hetkellä </a:t>
            </a:r>
            <a:r>
              <a:rPr lang="fi-FI" sz="3600" b="1" u="sng" smtClean="0">
                <a:solidFill>
                  <a:schemeClr val="accent6">
                    <a:lumMod val="75000"/>
                  </a:schemeClr>
                </a:solidFill>
              </a:rPr>
              <a:t>Jeesus </a:t>
            </a:r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riemuitsi Pyhässä Hengessä ja sanoi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fi-FI" sz="3600" b="1" dirty="0" smtClean="0">
                <a:solidFill>
                  <a:srgbClr val="4F2270"/>
                </a:solidFill>
              </a:rPr>
              <a:t> </a:t>
            </a:r>
            <a:r>
              <a:rPr lang="fi-FI" sz="3600" b="1" dirty="0" smtClean="0">
                <a:solidFill>
                  <a:srgbClr val="4E3E28"/>
                </a:solidFill>
              </a:rPr>
              <a:t>"Minä ylistän sinua, Isä, taivaan ja maan Herra, että olet salannut nämä viisailta </a:t>
            </a:r>
            <a:r>
              <a:rPr lang="fi-FI" sz="3600" b="1" smtClean="0">
                <a:solidFill>
                  <a:srgbClr val="4E3E28"/>
                </a:solidFill>
              </a:rPr>
              <a:t>ja ymmärtä-väisiltä </a:t>
            </a:r>
            <a:r>
              <a:rPr lang="fi-FI" sz="3600" b="1" dirty="0" smtClean="0">
                <a:solidFill>
                  <a:srgbClr val="4E3E28"/>
                </a:solidFill>
              </a:rPr>
              <a:t>ja ilmoittanut ne </a:t>
            </a:r>
            <a:r>
              <a:rPr lang="fi-FI" sz="3600" b="1" smtClean="0">
                <a:solidFill>
                  <a:srgbClr val="4E3E28"/>
                </a:solidFill>
              </a:rPr>
              <a:t>lapsenmielisille. Niin, Isä, sillä näin on sinulle hyväksi näkynyt.  </a:t>
            </a:r>
            <a:r>
              <a:rPr lang="fi-FI" sz="3600" b="1" i="1" smtClean="0">
                <a:solidFill>
                  <a:srgbClr val="4E3E28"/>
                </a:solidFill>
              </a:rPr>
              <a:t>Luuk. 10:21</a:t>
            </a:r>
            <a:endParaRPr lang="fi-FI" sz="2400" b="1" dirty="0" smtClean="0">
              <a:solidFill>
                <a:srgbClr val="4F227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212467"/>
            <a:ext cx="8229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2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Itse Jumalan Poika koki Pyhässä Hengessä tällaista </a:t>
            </a:r>
            <a:r>
              <a:rPr lang="fi-FI" sz="3200" b="1" u="sng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syvää, hengellistä ja pyhää </a:t>
            </a:r>
            <a:r>
              <a:rPr kumimoji="0" lang="fi-FI" sz="3200" b="1" i="0" u="sng" strike="noStrike" cap="none" normalizeH="0" baseline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iloa</a:t>
            </a:r>
            <a:r>
              <a:rPr kumimoji="0" lang="fi-FI" sz="32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Isän ominaisuuksista ja teistä.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228600"/>
            <a:ext cx="64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Vain Pyhä Henki saa aikaan hengellistä elämää ja Jumalan tuntemista.</a:t>
            </a:r>
          </a:p>
        </p:txBody>
      </p:sp>
      <p:pic>
        <p:nvPicPr>
          <p:cNvPr id="4" name="Picture 2" descr="C:\Users\Ivo\Desktop\Valmiit PP\rukous hengessä poster_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133600" cy="257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301377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smtClean="0">
                <a:solidFill>
                  <a:srgbClr val="4E3E28"/>
                </a:solidFill>
              </a:rPr>
              <a:t>Kristuksessa on teihinkin -- uskoviksi tultuanne </a:t>
            </a:r>
            <a:r>
              <a:rPr lang="fi-FI" sz="2800" b="1" smtClean="0">
                <a:solidFill>
                  <a:srgbClr val="4E3E28"/>
                </a:solidFill>
              </a:rPr>
              <a:t>pantu lu-vatun Pyhän Hengen sinetti </a:t>
            </a:r>
            <a:r>
              <a:rPr lang="fi-FI" sz="2800" smtClean="0">
                <a:solidFill>
                  <a:srgbClr val="4E3E28"/>
                </a:solidFill>
              </a:rPr>
              <a:t>-- </a:t>
            </a:r>
            <a:r>
              <a:rPr lang="fi-FI" sz="2800" b="1" smtClean="0">
                <a:solidFill>
                  <a:srgbClr val="4E3E28"/>
                </a:solidFill>
              </a:rPr>
              <a:t> </a:t>
            </a:r>
            <a:r>
              <a:rPr lang="fi-FI" sz="2800" smtClean="0">
                <a:solidFill>
                  <a:srgbClr val="4E3E28"/>
                </a:solidFill>
              </a:rPr>
              <a:t>Sen tähden, kun kuulin us-kosta, joka teillä on Herrassa Jeesuksessa, ja rakkaudes-tanne kaikkia pyhiä kohtaan, en minäkään lakkaa kiittä-mästä teidän tähtenne, kun muistelen teitä rukouksissani,  anoen, </a:t>
            </a:r>
            <a:r>
              <a:rPr lang="fi-FI" sz="2800" b="1" smtClean="0">
                <a:solidFill>
                  <a:srgbClr val="4E3E28"/>
                </a:solidFill>
              </a:rPr>
              <a:t>että meidän Herramme Jeesuksen Kristuksen Jumala, kirkkauden Isä, </a:t>
            </a:r>
            <a:r>
              <a:rPr lang="fi-FI" sz="2800" b="1" u="sng" smtClean="0">
                <a:solidFill>
                  <a:srgbClr val="4E3E28"/>
                </a:solidFill>
              </a:rPr>
              <a:t>antaisi teille viisauden ja ilmestyksen Hengen hänen tuntemisessaan</a:t>
            </a:r>
            <a:r>
              <a:rPr lang="fi-FI" sz="2800" b="1" smtClean="0">
                <a:solidFill>
                  <a:srgbClr val="4E3E28"/>
                </a:solidFill>
              </a:rPr>
              <a:t>  (Ef. 1:14-17)</a:t>
            </a:r>
            <a:endParaRPr lang="en-US" sz="2800">
              <a:solidFill>
                <a:srgbClr val="4E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irjami\Desktop\Rukous Hengessä\Piirrokset Rukous Hengessä\logon kyyhkyn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599"/>
            <a:ext cx="2139120" cy="25032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457200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 totuudessa perustuu Jumalan Sanalle, </a:t>
            </a:r>
          </a:p>
          <a:p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joka on totuus, </a:t>
            </a:r>
          </a:p>
          <a:p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on osoitettu Jumalalle, </a:t>
            </a:r>
          </a:p>
          <a:p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joka persoonana on totuus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438400" y="4343400"/>
            <a:ext cx="64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200" b="1" i="0" u="none" strike="noStrike" cap="none" normalizeH="0" baseline="0" smtClean="0">
                <a:ln>
                  <a:noFill/>
                </a:ln>
                <a:solidFill>
                  <a:srgbClr val="4F227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Jumala</a:t>
            </a:r>
            <a:r>
              <a:rPr kumimoji="0" lang="fi-FI" sz="3200" b="1" i="0" u="none" strike="noStrike" cap="none" normalizeH="0" smtClean="0">
                <a:ln>
                  <a:noFill/>
                </a:ln>
                <a:solidFill>
                  <a:srgbClr val="4F227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itse ilmoittanut Raamatussa, millainen palvonta on Hänelle otollista.</a:t>
            </a: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F227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vo\Dropbox\RUKOUS HENGESSÄ\rukous hengessä_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419600" y="838200"/>
            <a:ext cx="449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Pyhä Henki herättää meidät rukoilemaan ja johdattaa meitä rukoilemaan oikein.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33400"/>
            <a:ext cx="6781800" cy="2362200"/>
          </a:xfrm>
          <a:prstGeom prst="rect">
            <a:avLst/>
          </a:prstGeom>
          <a:noFill/>
        </p:spPr>
      </p:pic>
      <p:pic>
        <p:nvPicPr>
          <p:cNvPr id="3" name="Picture 2" descr="C:\Documents and Settings\mirjami\Desktop\Rukous Hengessä\Piirrokset Rukous Hengessä\logon kyyhkyn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599"/>
            <a:ext cx="2139120" cy="2503257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69896" y="762000"/>
            <a:ext cx="6040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200" b="1" i="0" u="none" strike="noStrike" cap="none" normalizeH="0" baseline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PERUSLÄHTÖKOHTA: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200" i="0" u="none" strike="noStrike" cap="none" normalizeH="0" baseline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Herraa</a:t>
            </a:r>
            <a:r>
              <a:rPr kumimoji="0" lang="fi-FI" sz="3200" i="0" u="none" strike="noStrike" cap="none" normalizeH="0" baseline="0" dirty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sinun Jumalaasi, pitää sinun kumartaa ja häntä ainoata palvella." </a:t>
            </a:r>
            <a:r>
              <a:rPr kumimoji="0" lang="fi-FI" sz="3200" b="1" i="1" u="none" strike="noStrike" cap="none" normalizeH="0" baseline="0" dirty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Matt. 4:10</a:t>
            </a:r>
            <a:endParaRPr kumimoji="0" lang="fi-FI" sz="3200" b="1" i="0" u="none" strike="noStrike" cap="none" normalizeH="0" baseline="0" dirty="0" smtClean="0">
              <a:ln>
                <a:noFill/>
              </a:ln>
              <a:solidFill>
                <a:srgbClr val="4E3E28"/>
              </a:solidFill>
              <a:effectLst/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38400" y="3124200"/>
            <a:ext cx="6324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600" b="1" i="0" u="none" strike="noStrike" cap="none" normalizeH="0" baseline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Jos me palvomme ja palve-lemme</a:t>
            </a:r>
            <a:r>
              <a:rPr kumimoji="0" lang="fi-FI" sz="3600" b="1" i="0" u="none" strike="noStrike" cap="none" normalizeH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 elävää Jumalaa hengessä ja totuudessa,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600" b="1" i="0" u="sng" strike="noStrike" cap="none" normalizeH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emme voi rukoilla tai palvella Hänen ohellaan mitään tai ketään muuta</a:t>
            </a:r>
            <a:r>
              <a:rPr kumimoji="0" lang="fi-FI" sz="3600" b="1" i="0" u="none" strike="noStrike" cap="none" normalizeH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4F227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7315200" cy="175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8100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u="sng" dirty="0" smtClean="0">
                <a:solidFill>
                  <a:srgbClr val="4F2270"/>
                </a:solidFill>
              </a:rPr>
              <a:t>Jeesuksen persoonan ohittava rukous </a:t>
            </a:r>
          </a:p>
          <a:p>
            <a:pPr algn="ctr"/>
            <a:r>
              <a:rPr lang="fi-FI" sz="4000" b="1" u="sng" dirty="0" smtClean="0">
                <a:solidFill>
                  <a:srgbClr val="4F2270"/>
                </a:solidFill>
              </a:rPr>
              <a:t>ei ole rukousta hengessä ja totuudessa</a:t>
            </a:r>
            <a:r>
              <a:rPr lang="fi-FI" sz="4000" b="1" dirty="0" smtClean="0">
                <a:solidFill>
                  <a:srgbClr val="4F2270"/>
                </a:solidFill>
              </a:rPr>
              <a:t>, vaikka siinä rukoiltaisiin sinänsä oikeita ja Raamatussa olevia asioita.</a:t>
            </a:r>
            <a:r>
              <a:rPr lang="fi-FI" sz="4000" b="1" dirty="0" smtClean="0"/>
              <a:t> 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600200" y="228600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 hengessä ja totuudessa perustuu Jeesuksen persoonalle</a:t>
            </a:r>
            <a:endParaRPr lang="en-US" sz="4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mirjami\Desktop\Rukous Hengessä\Piirrokset Rukous Hengessä\logon kyyhkynen.jpg"/>
          <p:cNvPicPr>
            <a:picLocks noChangeAspect="1" noChangeArrowheads="1"/>
          </p:cNvPicPr>
          <p:nvPr/>
        </p:nvPicPr>
        <p:blipFill>
          <a:blip r:embed="rId4" cstate="print"/>
          <a:srcRect l="8668" r="8982"/>
          <a:stretch>
            <a:fillRect/>
          </a:stretch>
        </p:blipFill>
        <p:spPr bwMode="auto">
          <a:xfrm>
            <a:off x="152400" y="304800"/>
            <a:ext cx="1447800" cy="2057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52600" y="1905000"/>
            <a:ext cx="686046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4400" b="1" smtClean="0">
                <a:solidFill>
                  <a:srgbClr val="4E3E28"/>
                </a:solidFill>
              </a:rPr>
              <a:t>ASIAN YDIN:</a:t>
            </a:r>
          </a:p>
          <a:p>
            <a:pPr algn="ctr"/>
            <a:r>
              <a:rPr lang="fi-FI" sz="4400" b="1" smtClean="0">
                <a:solidFill>
                  <a:srgbClr val="4E3E28"/>
                </a:solidFill>
              </a:rPr>
              <a:t>"</a:t>
            </a:r>
            <a:r>
              <a:rPr lang="fi-FI" sz="4400" b="1" dirty="0" smtClean="0">
                <a:solidFill>
                  <a:srgbClr val="4E3E28"/>
                </a:solidFill>
              </a:rPr>
              <a:t>Minä olen totuus" Joh. 14:6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00600"/>
            <a:ext cx="8305800" cy="175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2743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smtClean="0">
                <a:solidFill>
                  <a:srgbClr val="4F2270"/>
                </a:solidFill>
              </a:rPr>
              <a:t>Hengessä rukoileminen on ulko-kohtaisen ja muodollisen rukouksen vastakohta.</a:t>
            </a:r>
            <a:endParaRPr lang="fi-FI" sz="2000" dirty="0" smtClean="0">
              <a:solidFill>
                <a:srgbClr val="4F2270"/>
              </a:solidFill>
            </a:endParaRPr>
          </a:p>
        </p:txBody>
      </p:sp>
      <p:pic>
        <p:nvPicPr>
          <p:cNvPr id="3" name="Picture 2" descr="C:\Documents and Settings\mirjami\Desktop\Rukous Hengessä\Piirrokset Rukous Hengessä\logon kyyhkynen.jpg"/>
          <p:cNvPicPr>
            <a:picLocks noChangeAspect="1" noChangeArrowheads="1"/>
          </p:cNvPicPr>
          <p:nvPr/>
        </p:nvPicPr>
        <p:blipFill>
          <a:blip r:embed="rId4" cstate="print"/>
          <a:srcRect l="8668" r="8982"/>
          <a:stretch>
            <a:fillRect/>
          </a:stretch>
        </p:blipFill>
        <p:spPr bwMode="auto">
          <a:xfrm>
            <a:off x="152400" y="304800"/>
            <a:ext cx="1447800" cy="205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457200"/>
            <a:ext cx="716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200" b="1" u="sng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Miten rukoillaan totuudessa:</a:t>
            </a:r>
            <a:r>
              <a:rPr lang="fi-FI" sz="42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42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42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Aidosti, koko olemuksellamme, mielellämme ja hengellämme.</a:t>
            </a:r>
            <a:endParaRPr lang="fi-FI" sz="4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95300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b="1" dirty="0" smtClean="0">
                <a:solidFill>
                  <a:srgbClr val="4E3E28"/>
                </a:solidFill>
              </a:rPr>
              <a:t>”Tämä kansa kunnioittaa minua huulillaan, mutta heidän sydämensä on minusta kaukana”.</a:t>
            </a:r>
            <a:r>
              <a:rPr lang="fi-FI" sz="3200" b="1" i="1" dirty="0" smtClean="0">
                <a:solidFill>
                  <a:srgbClr val="4E3E28"/>
                </a:solidFill>
              </a:rPr>
              <a:t> Mark 7:6-7</a:t>
            </a:r>
            <a:endParaRPr lang="en-US" sz="3200" b="1" dirty="0" smtClean="0">
              <a:solidFill>
                <a:srgbClr val="4E3E2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029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JUMALA NÄKEE TODELLISEN HENGELLISEN TILASI.</a:t>
            </a:r>
            <a:endParaRPr lang="en-US" sz="4000" dirty="0" smtClean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mirjami\Desktop\Rukous Hengessä\Piirrokset Rukous Hengessä\logon kyyhkynen.jpg"/>
          <p:cNvPicPr>
            <a:picLocks noChangeAspect="1" noChangeArrowheads="1"/>
          </p:cNvPicPr>
          <p:nvPr/>
        </p:nvPicPr>
        <p:blipFill>
          <a:blip r:embed="rId3" cstate="print"/>
          <a:srcRect l="8668" r="8982"/>
          <a:stretch>
            <a:fillRect/>
          </a:stretch>
        </p:blipFill>
        <p:spPr bwMode="auto">
          <a:xfrm>
            <a:off x="0" y="304799"/>
            <a:ext cx="1981200" cy="281538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304800"/>
            <a:ext cx="7315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200" b="1" u="sng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Miten rukoillaan totuudessa:</a:t>
            </a:r>
            <a:r>
              <a:rPr lang="fi-FI" sz="42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42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42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Sellaisena kuin todella olet!</a:t>
            </a:r>
          </a:p>
          <a:p>
            <a:endParaRPr lang="fi-FI" sz="3200" b="1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42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 </a:t>
            </a:r>
            <a:r>
              <a:rPr lang="fi-FI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hengessä ja totuudessa perustuu </a:t>
            </a:r>
            <a:r>
              <a:rPr lang="fi-FI" sz="42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asioiden todelliselle tilalle</a:t>
            </a:r>
            <a:r>
              <a:rPr lang="fi-FI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 </a:t>
            </a:r>
            <a:r>
              <a:rPr lang="fi-FI" sz="4200" b="1" u="sng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rukoilijan todelliselle asemalle. </a:t>
            </a:r>
            <a:endParaRPr lang="en-US" sz="4200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8686800" cy="4572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09600" y="228600"/>
            <a:ext cx="8153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400" b="0" i="0" u="none" strike="noStrike" cap="none" normalizeH="0" baseline="0" dirty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Jumalan sana on elävä ja voimallinen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400" b="0" i="0" u="none" strike="noStrike" cap="none" normalizeH="0" baseline="0" dirty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 terävämpi kuin mikään kaksiteräinen miekka ja tunkee lävitse, </a:t>
            </a:r>
            <a:r>
              <a:rPr kumimoji="0" lang="fi-FI" sz="3400" b="1" i="0" u="none" strike="noStrike" cap="none" normalizeH="0" baseline="0" dirty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kunnes se </a:t>
            </a:r>
            <a:r>
              <a:rPr kumimoji="0" lang="fi-FI" sz="3400" b="1" i="0" u="sng" strike="noStrike" cap="none" normalizeH="0" baseline="0" dirty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erottaa sielun ja hengen</a:t>
            </a:r>
            <a:r>
              <a:rPr kumimoji="0" lang="fi-FI" sz="3400" b="1" i="0" u="none" strike="noStrike" cap="none" normalizeH="0" baseline="0" dirty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nivelet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400" b="1" i="0" u="none" strike="noStrike" cap="none" normalizeH="0" baseline="0" dirty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sekä ytimet, ja on sydämen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400" b="1" i="0" u="none" strike="noStrike" cap="none" normalizeH="0" baseline="0" dirty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ajatusten ja aivoitusten tuomitsija</a:t>
            </a:r>
            <a:r>
              <a:rPr kumimoji="0" lang="fi-FI" sz="3400" b="0" i="0" u="none" strike="noStrike" cap="none" normalizeH="0" baseline="0" dirty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eikä mikään luotu ole </a:t>
            </a:r>
            <a:r>
              <a:rPr kumimoji="0" lang="fi-FI" sz="3400" b="0" i="0" u="none" strike="noStrike" cap="none" normalizeH="0" baseline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hänelle näkymätön</a:t>
            </a:r>
            <a:endParaRPr kumimoji="0" lang="fi-FI" sz="3400" b="0" i="0" u="none" strike="noStrike" cap="none" normalizeH="0" baseline="0" dirty="0" smtClean="0">
              <a:ln>
                <a:noFill/>
              </a:ln>
              <a:solidFill>
                <a:srgbClr val="4E3E2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400" b="1" i="1" u="none" strike="noStrike" cap="none" normalizeH="0" baseline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Hebr</a:t>
            </a:r>
            <a:r>
              <a:rPr kumimoji="0" lang="fi-FI" sz="3400" b="1" i="1" u="none" strike="noStrike" cap="none" normalizeH="0" baseline="0" dirty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4:12-13</a:t>
            </a:r>
            <a:endParaRPr kumimoji="0" lang="fi-FI" sz="3400" b="0" i="0" u="none" strike="noStrike" cap="none" normalizeH="0" baseline="0" dirty="0" smtClean="0">
              <a:ln>
                <a:noFill/>
              </a:ln>
              <a:solidFill>
                <a:srgbClr val="4E3E28"/>
              </a:solidFill>
              <a:effectLst/>
              <a:latin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71600" y="4648200"/>
            <a:ext cx="685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0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Jumala näkee, mikä sinussa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0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todella on Hengestä ja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0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Hänen</a:t>
            </a:r>
            <a:r>
              <a:rPr kumimoji="0" lang="fi-FI" sz="3000" b="1" i="0" u="none" strike="noStrike" cap="none" normalizeH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omasta ulottuvuudestaan,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000" b="1" i="0" u="none" strike="noStrike" cap="none" normalizeH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mikä on Hänen vaikutustaan.</a:t>
            </a:r>
            <a:endParaRPr kumimoji="0" lang="fi-FI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457343"/>
            <a:ext cx="838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50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8686800" cy="4572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3400" y="290156"/>
            <a:ext cx="8153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3200" smtClean="0"/>
              <a:t>Sillä sen armon kautta, mikä minulle on annet-tu, minä sanon teille jokaiselle, </a:t>
            </a:r>
            <a:r>
              <a:rPr lang="fi-FI" sz="3200" b="1" u="sng" smtClean="0"/>
              <a:t>ettei tule ajatella itsestänsä enempää, kuin ajatella sopii, vaan ajatella kohtuullisesti</a:t>
            </a:r>
            <a:r>
              <a:rPr lang="fi-FI" sz="3200" b="1" smtClean="0"/>
              <a:t>,</a:t>
            </a:r>
            <a:r>
              <a:rPr lang="fi-FI" sz="3200" smtClean="0"/>
              <a:t> sen uskonmäärän mukaan, minkä Jumala on kullekin suonut.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3200" smtClean="0"/>
              <a:t>Sillä niinkuin meillä yhdessä ruumiissa 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3200" smtClean="0"/>
              <a:t>monta jäsentä, mutta kaikilla jäsenillä ei ole sama tehtävä. </a:t>
            </a:r>
            <a:r>
              <a:rPr lang="fi-FI" sz="3600" b="1" i="1" smtClean="0"/>
              <a:t>Room. 12:3-4</a:t>
            </a:r>
            <a:endParaRPr kumimoji="0" lang="fi-FI" sz="3400" b="0" i="1" u="none" strike="noStrike" cap="none" normalizeH="0" baseline="0" dirty="0" smtClean="0">
              <a:ln>
                <a:noFill/>
              </a:ln>
              <a:solidFill>
                <a:srgbClr val="4E3E28"/>
              </a:solidFill>
              <a:effectLst/>
              <a:latin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43000" y="4889718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Meidän tulee rohkeasti käyttää armoitustamme, muttei luulla itsestämme tai olla olevinamme enempää kuin olemme.</a:t>
            </a:r>
            <a:endParaRPr lang="en-US" sz="3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457343"/>
            <a:ext cx="838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50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1202</Words>
  <Application>Microsoft Office PowerPoint</Application>
  <PresentationFormat>On-screen Show (4:3)</PresentationFormat>
  <Paragraphs>189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Mirjami</dc:creator>
  <cp:lastModifiedBy>Mirjami</cp:lastModifiedBy>
  <cp:revision>545</cp:revision>
  <dcterms:created xsi:type="dcterms:W3CDTF">2011-04-02T16:59:53Z</dcterms:created>
  <dcterms:modified xsi:type="dcterms:W3CDTF">2018-01-21T01:29:09Z</dcterms:modified>
</cp:coreProperties>
</file>