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321" r:id="rId3"/>
    <p:sldId id="320" r:id="rId4"/>
    <p:sldId id="318" r:id="rId5"/>
    <p:sldId id="295" r:id="rId6"/>
    <p:sldId id="302" r:id="rId7"/>
    <p:sldId id="319" r:id="rId8"/>
    <p:sldId id="275" r:id="rId9"/>
    <p:sldId id="325" r:id="rId10"/>
    <p:sldId id="293" r:id="rId11"/>
    <p:sldId id="323" r:id="rId12"/>
    <p:sldId id="324" r:id="rId13"/>
    <p:sldId id="282" r:id="rId14"/>
    <p:sldId id="311" r:id="rId15"/>
    <p:sldId id="276" r:id="rId16"/>
    <p:sldId id="310" r:id="rId17"/>
    <p:sldId id="327" r:id="rId18"/>
    <p:sldId id="309" r:id="rId19"/>
    <p:sldId id="283" r:id="rId20"/>
    <p:sldId id="326" r:id="rId21"/>
    <p:sldId id="294" r:id="rId22"/>
    <p:sldId id="328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5068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0" autoAdjust="0"/>
    <p:restoredTop sz="94660"/>
  </p:normalViewPr>
  <p:slideViewPr>
    <p:cSldViewPr>
      <p:cViewPr varScale="1">
        <p:scale>
          <a:sx n="86" d="100"/>
          <a:sy n="86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3FD4-7983-4924-AE56-551064B48060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129D-D83B-4B76-94A0-8DB2C4287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D950-41CA-415F-BFD1-F20254A97569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smtClean="0">
                <a:solidFill>
                  <a:schemeClr val="bg2">
                    <a:lumMod val="25000"/>
                  </a:schemeClr>
                </a:solidFill>
                <a:latin typeface="Antique Olive" pitchFamily="34" charset="0"/>
              </a:rPr>
              <a:t>RUKOUS JA PAASTO</a:t>
            </a:r>
            <a:endParaRPr lang="fi-FI" sz="5400">
              <a:solidFill>
                <a:schemeClr val="bg2">
                  <a:lumMod val="25000"/>
                </a:schemeClr>
              </a:solidFill>
              <a:latin typeface="Antique Olive" pitchFamily="34" charset="0"/>
            </a:endParaRPr>
          </a:p>
          <a:p>
            <a:endParaRPr lang="fi-FI" smtClean="0"/>
          </a:p>
          <a:p>
            <a:endParaRPr lang="fi-FI"/>
          </a:p>
        </p:txBody>
      </p:sp>
      <p:pic>
        <p:nvPicPr>
          <p:cNvPr id="1026" name="Picture 2" descr="C:\Documents and Settings\mirjami\Desktop\PAASTOESITYS\LOGO JA JULISTE\paastojuli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95401"/>
            <a:ext cx="4876799" cy="46719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28950" y="5943600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smtClean="0">
                <a:solidFill>
                  <a:schemeClr val="bg2">
                    <a:lumMod val="25000"/>
                  </a:schemeClr>
                </a:solidFill>
                <a:latin typeface="Antique Olive" pitchFamily="34" charset="0"/>
              </a:rPr>
              <a:t>OSA 2</a:t>
            </a:r>
            <a:endParaRPr 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2597"/>
            <a:ext cx="58674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3200" b="1" u="sng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4. Paasto ei ole katumus-</a:t>
            </a:r>
          </a:p>
          <a:p>
            <a:r>
              <a:rPr lang="fi-FI" sz="3200" b="1" smtClean="0">
                <a:solidFill>
                  <a:srgbClr val="4F2270"/>
                </a:solidFill>
              </a:rPr>
              <a:t>    harjoitusta tai tottelemat-</a:t>
            </a:r>
          </a:p>
          <a:p>
            <a:r>
              <a:rPr lang="fi-FI" sz="3200" b="1" smtClean="0">
                <a:solidFill>
                  <a:srgbClr val="4F2270"/>
                </a:solidFill>
              </a:rPr>
              <a:t>    tomuuden vastapaino </a:t>
            </a:r>
          </a:p>
          <a:p>
            <a:endParaRPr lang="fi-FI" sz="3200" b="1" smtClean="0">
              <a:solidFill>
                <a:srgbClr val="4F227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Jos olet Jumalan tahdon 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ulkopuolella, paasto ei auta.</a:t>
            </a:r>
          </a:p>
          <a:p>
            <a:endParaRPr lang="fi-FI" sz="32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Daavidin paasto ei auttanut aviorikoksen seuraamusten estämiseksi, </a:t>
            </a:r>
            <a:r>
              <a:rPr lang="fi-FI" sz="3200" b="1" u="sng" smtClean="0">
                <a:solidFill>
                  <a:srgbClr val="506850"/>
                </a:solidFill>
              </a:rPr>
              <a:t>2 Sam. 12</a:t>
            </a:r>
          </a:p>
          <a:p>
            <a:endParaRPr lang="fi-FI" sz="3200" b="1" smtClean="0">
              <a:solidFill>
                <a:srgbClr val="4F227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57200"/>
            <a:ext cx="541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4F2270"/>
                </a:solidFill>
              </a:rPr>
              <a:t>5. Paasto ei ole automaattinen </a:t>
            </a:r>
          </a:p>
          <a:p>
            <a:r>
              <a:rPr lang="fi-FI" sz="3200" b="1" smtClean="0">
                <a:solidFill>
                  <a:srgbClr val="4F2270"/>
                </a:solidFill>
              </a:rPr>
              <a:t>    keino aikaansaada ihmeitä.</a:t>
            </a:r>
          </a:p>
          <a:p>
            <a:endParaRPr lang="fi-FI" sz="32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Paasto ei ole hengellistä taikuutta.  Siinä ei itsessään ole voimaa.</a:t>
            </a:r>
          </a:p>
          <a:p>
            <a:pPr>
              <a:buFont typeface="Wingdings" pitchFamily="2" charset="2"/>
              <a:buChar char="Ø"/>
            </a:pPr>
            <a:endParaRPr lang="fi-FI" sz="32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Paaston avulla et voi kerätä ”tilillesi” voimaa, jota voit käyttää milloin haluat.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2597"/>
            <a:ext cx="5867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3200" b="1" u="sng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6. Uuden paastoennätyksen </a:t>
            </a:r>
          </a:p>
          <a:p>
            <a:r>
              <a:rPr lang="fi-FI" sz="3200" b="1" smtClean="0">
                <a:solidFill>
                  <a:srgbClr val="4F2270"/>
                </a:solidFill>
              </a:rPr>
              <a:t>     teko</a:t>
            </a:r>
          </a:p>
          <a:p>
            <a:endParaRPr lang="fi-FI" sz="32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</a:t>
            </a:r>
            <a:r>
              <a:rPr lang="fi-FI" sz="2800" b="1" smtClean="0">
                <a:solidFill>
                  <a:srgbClr val="506850"/>
                </a:solidFill>
              </a:rPr>
              <a:t>Pitenevien paastojen täytyy perustua </a:t>
            </a:r>
            <a:r>
              <a:rPr lang="fi-FI" sz="2800" b="1" u="sng" smtClean="0">
                <a:solidFill>
                  <a:srgbClr val="506850"/>
                </a:solidFill>
              </a:rPr>
              <a:t>sisäiseen herätteeseen.</a:t>
            </a:r>
          </a:p>
          <a:p>
            <a:pPr>
              <a:buFont typeface="Wingdings" pitchFamily="2" charset="2"/>
              <a:buChar char="Ø"/>
            </a:pPr>
            <a:endParaRPr lang="fi-FI" sz="28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2800" b="1" smtClean="0">
                <a:solidFill>
                  <a:srgbClr val="506850"/>
                </a:solidFill>
              </a:rPr>
              <a:t> ”Sinä hetkenä, kun ylpistymme paastostamme, sen hyöty häviää. </a:t>
            </a:r>
          </a:p>
          <a:p>
            <a:r>
              <a:rPr lang="fi-FI" sz="2800" b="1" smtClean="0">
                <a:solidFill>
                  <a:srgbClr val="506850"/>
                </a:solidFill>
              </a:rPr>
              <a:t>Sinä hetkenä, kun haluamme </a:t>
            </a:r>
          </a:p>
          <a:p>
            <a:r>
              <a:rPr lang="fi-FI" sz="2800" b="1" smtClean="0">
                <a:solidFill>
                  <a:srgbClr val="506850"/>
                </a:solidFill>
              </a:rPr>
              <a:t>esitellä voimaamme, se katoaa.”</a:t>
            </a:r>
            <a:endParaRPr lang="en-US" sz="2800">
              <a:solidFill>
                <a:srgbClr val="5068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mirjami\Desktop\PAASTOESITYS\ennätys.jpg"/>
          <p:cNvPicPr>
            <a:picLocks noChangeAspect="1" noChangeArrowheads="1"/>
          </p:cNvPicPr>
          <p:nvPr/>
        </p:nvPicPr>
        <p:blipFill>
          <a:blip r:embed="rId2" cstate="print"/>
          <a:srcRect l="14554" t="5088" r="20280" b="3062"/>
          <a:stretch>
            <a:fillRect/>
          </a:stretch>
        </p:blipFill>
        <p:spPr bwMode="auto">
          <a:xfrm>
            <a:off x="5562600" y="914400"/>
            <a:ext cx="3408680" cy="4648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502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Paaston motiivit</a:t>
            </a:r>
            <a:endParaRPr lang="en-US" sz="2400" smtClean="0">
              <a:solidFill>
                <a:srgbClr val="4F2270"/>
              </a:solidFill>
            </a:endParaRPr>
          </a:p>
          <a:p>
            <a:r>
              <a:rPr lang="fi-FI" sz="2400" smtClean="0">
                <a:solidFill>
                  <a:srgbClr val="4F2270"/>
                </a:solidFill>
              </a:rPr>
              <a:t> </a:t>
            </a:r>
            <a:endParaRPr lang="en-US" sz="2400" smtClean="0">
              <a:solidFill>
                <a:srgbClr val="506850"/>
              </a:solidFill>
            </a:endParaRPr>
          </a:p>
          <a:p>
            <a:r>
              <a:rPr lang="fi-FI" sz="2400" b="1" smtClean="0">
                <a:solidFill>
                  <a:srgbClr val="506850"/>
                </a:solidFill>
              </a:rPr>
              <a:t> </a:t>
            </a:r>
            <a:r>
              <a:rPr lang="fi-FI" sz="3200" b="1" u="sng" smtClean="0">
                <a:solidFill>
                  <a:srgbClr val="4F2270"/>
                </a:solidFill>
              </a:rPr>
              <a:t>OIKEAT MOTIIVIT</a:t>
            </a:r>
          </a:p>
          <a:p>
            <a:endParaRPr lang="en-US" sz="3200" smtClean="0">
              <a:solidFill>
                <a:srgbClr val="506850"/>
              </a:solidFill>
            </a:endParaRPr>
          </a:p>
          <a:p>
            <a:pPr marL="514350" indent="-514350">
              <a:buAutoNum type="arabicPeriod"/>
            </a:pPr>
            <a:r>
              <a:rPr lang="fi-FI" sz="3200" b="1" u="sng" smtClean="0">
                <a:solidFill>
                  <a:srgbClr val="4F2270"/>
                </a:solidFill>
              </a:rPr>
              <a:t>Ilmaisemme Jumalalle, että tahdomme rukous-vastausta tosissamme</a:t>
            </a:r>
          </a:p>
          <a:p>
            <a:pPr marL="514350" indent="-514350"/>
            <a:endParaRPr lang="fi-FI" sz="3200" b="1" smtClean="0">
              <a:solidFill>
                <a:srgbClr val="506850"/>
              </a:solidFill>
            </a:endParaRPr>
          </a:p>
          <a:p>
            <a:pPr marL="514350" indent="-514350"/>
            <a:r>
              <a:rPr lang="fi-FI" sz="3200" b="1" smtClean="0">
                <a:solidFill>
                  <a:srgbClr val="506850"/>
                </a:solidFill>
              </a:rPr>
              <a:t>	</a:t>
            </a:r>
            <a:r>
              <a:rPr lang="fi-FI" sz="2800" b="1" smtClean="0">
                <a:solidFill>
                  <a:srgbClr val="506850"/>
                </a:solidFill>
              </a:rPr>
              <a:t>Otamme käyttöön keinon, joka ilmaisee voimakkaasti, että etsimme Jumalan vastausta ja kunniaa </a:t>
            </a:r>
            <a:r>
              <a:rPr lang="fi-FI" sz="2800" b="1" u="sng" smtClean="0">
                <a:solidFill>
                  <a:srgbClr val="506850"/>
                </a:solidFill>
              </a:rPr>
              <a:t>vakavissamme.</a:t>
            </a:r>
          </a:p>
        </p:txBody>
      </p:sp>
      <p:pic>
        <p:nvPicPr>
          <p:cNvPr id="6" name="Picture 2" descr="C:\Documents and Settings\mirjami\Desktop\PAASTOESITYS\praying-21.jpg"/>
          <p:cNvPicPr>
            <a:picLocks noChangeAspect="1" noChangeArrowheads="1"/>
          </p:cNvPicPr>
          <p:nvPr/>
        </p:nvPicPr>
        <p:blipFill>
          <a:blip r:embed="rId2" cstate="print"/>
          <a:srcRect l="4270"/>
          <a:stretch>
            <a:fillRect/>
          </a:stretch>
        </p:blipFill>
        <p:spPr bwMode="auto">
          <a:xfrm>
            <a:off x="5562600" y="1295400"/>
            <a:ext cx="3416882" cy="2209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502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smtClean="0">
              <a:solidFill>
                <a:srgbClr val="506850"/>
              </a:solidFill>
            </a:endParaRPr>
          </a:p>
          <a:p>
            <a:pPr marL="514350" indent="-514350"/>
            <a:r>
              <a:rPr lang="fi-FI" sz="2800" b="1" u="sng" smtClean="0">
                <a:solidFill>
                  <a:srgbClr val="4F2270"/>
                </a:solidFill>
              </a:rPr>
              <a:t>HÄTÄTILANNE</a:t>
            </a:r>
            <a:r>
              <a:rPr lang="fi-FI" sz="2800" b="1" smtClean="0">
                <a:solidFill>
                  <a:srgbClr val="4F2270"/>
                </a:solidFill>
              </a:rPr>
              <a:t>: 2 Aik. 20:1</a:t>
            </a:r>
          </a:p>
          <a:p>
            <a:pPr lvl="1"/>
            <a:r>
              <a:rPr lang="fi-FI" sz="2600" b="1" smtClean="0">
                <a:solidFill>
                  <a:srgbClr val="506850"/>
                </a:solidFill>
              </a:rPr>
              <a:t>Joosafatille ilmoitettiin: “Suuri joukko tulee sinua vastaan” -- Joosafat pelästyi, kääntyi kysymään Herralta ja kuulutti paaston koko Juudaan. </a:t>
            </a:r>
          </a:p>
          <a:p>
            <a:pPr lvl="1"/>
            <a:endParaRPr lang="fi-FI" sz="2800" smtClean="0"/>
          </a:p>
          <a:p>
            <a:r>
              <a:rPr lang="fi-FI" sz="2800" b="1" u="sng" smtClean="0">
                <a:solidFill>
                  <a:srgbClr val="4F2270"/>
                </a:solidFill>
              </a:rPr>
              <a:t>JOHDATUKSEN ETSIMINEN SEURAKUNTANA:</a:t>
            </a:r>
            <a:r>
              <a:rPr lang="fi-FI" sz="2800" b="1" smtClean="0">
                <a:solidFill>
                  <a:srgbClr val="4F2270"/>
                </a:solidFill>
              </a:rPr>
              <a:t>  Apt. 13:2,3 </a:t>
            </a:r>
          </a:p>
          <a:p>
            <a:pPr lvl="1"/>
            <a:r>
              <a:rPr lang="fi-FI" sz="2600" b="1" smtClean="0">
                <a:solidFill>
                  <a:srgbClr val="506850"/>
                </a:solidFill>
              </a:rPr>
              <a:t>Heidän toimittaessaan palvelusta Herralle ja paastotessaan Pyhä Henki sanoi-- </a:t>
            </a:r>
            <a:endParaRPr lang="en-US" sz="2600" b="1" smtClean="0">
              <a:solidFill>
                <a:srgbClr val="506850"/>
              </a:solidFill>
            </a:endParaRPr>
          </a:p>
        </p:txBody>
      </p:sp>
      <p:pic>
        <p:nvPicPr>
          <p:cNvPr id="6" name="Picture 2" descr="C:\Documents and Settings\mirjami\Desktop\PAASTOESITYS\praying-21.jpg"/>
          <p:cNvPicPr>
            <a:picLocks noChangeAspect="1" noChangeArrowheads="1"/>
          </p:cNvPicPr>
          <p:nvPr/>
        </p:nvPicPr>
        <p:blipFill>
          <a:blip r:embed="rId2" cstate="print"/>
          <a:srcRect l="4270"/>
          <a:stretch>
            <a:fillRect/>
          </a:stretch>
        </p:blipFill>
        <p:spPr bwMode="auto">
          <a:xfrm>
            <a:off x="5562600" y="1295400"/>
            <a:ext cx="3416882" cy="2209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534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Paaston motiivit</a:t>
            </a:r>
            <a:endParaRPr lang="en-US" sz="3600" smtClean="0">
              <a:solidFill>
                <a:srgbClr val="4F2270"/>
              </a:solidFill>
            </a:endParaRPr>
          </a:p>
          <a:p>
            <a:r>
              <a:rPr lang="fi-FI" sz="3600" smtClean="0">
                <a:solidFill>
                  <a:srgbClr val="4F2270"/>
                </a:solidFill>
              </a:rPr>
              <a:t> </a:t>
            </a:r>
            <a:endParaRPr lang="en-US" sz="3600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 2. </a:t>
            </a:r>
            <a:r>
              <a:rPr lang="fi-FI" sz="3200" b="1" u="sng" smtClean="0">
                <a:solidFill>
                  <a:srgbClr val="4F2270"/>
                </a:solidFill>
              </a:rPr>
              <a:t>Ilmaista nöyrtymisemme</a:t>
            </a:r>
          </a:p>
          <a:p>
            <a:endParaRPr lang="fi-FI" sz="3200" b="1" u="sng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Kieltäytyminen inhimillisen,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fyysisen voiman yllä-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pidosta ilmaisee </a:t>
            </a:r>
            <a:r>
              <a:rPr lang="fi-FI" sz="3200" b="1" u="sng" smtClean="0">
                <a:solidFill>
                  <a:srgbClr val="506850"/>
                </a:solidFill>
              </a:rPr>
              <a:t>alentumis-</a:t>
            </a:r>
          </a:p>
          <a:p>
            <a:r>
              <a:rPr lang="fi-FI" sz="3200" b="1" u="sng" smtClean="0">
                <a:solidFill>
                  <a:srgbClr val="506850"/>
                </a:solidFill>
              </a:rPr>
              <a:t>tamme ja riippuvuuttamme </a:t>
            </a:r>
          </a:p>
          <a:p>
            <a:r>
              <a:rPr lang="fi-FI" sz="3200" b="1" u="sng" smtClean="0">
                <a:solidFill>
                  <a:srgbClr val="506850"/>
                </a:solidFill>
              </a:rPr>
              <a:t>Jumalan edessä.</a:t>
            </a:r>
          </a:p>
          <a:p>
            <a:endParaRPr lang="fi-FI" sz="3200" b="1" u="sng" smtClean="0">
              <a:solidFill>
                <a:srgbClr val="506850"/>
              </a:solidFill>
            </a:endParaRPr>
          </a:p>
        </p:txBody>
      </p:sp>
      <p:pic>
        <p:nvPicPr>
          <p:cNvPr id="17409" name="Picture 1" descr="C:\Documents and Settings\mirjami\Desktop\PAASTOESITYS\prayer4.jpg"/>
          <p:cNvPicPr>
            <a:picLocks noChangeAspect="1" noChangeArrowheads="1"/>
          </p:cNvPicPr>
          <p:nvPr/>
        </p:nvPicPr>
        <p:blipFill>
          <a:blip r:embed="rId2" cstate="print"/>
          <a:srcRect l="7445" r="23222"/>
          <a:stretch>
            <a:fillRect/>
          </a:stretch>
        </p:blipFill>
        <p:spPr bwMode="auto">
          <a:xfrm>
            <a:off x="5715000" y="1219200"/>
            <a:ext cx="2971800" cy="268605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502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4F2270"/>
                </a:solidFill>
              </a:rPr>
              <a:t>Vilpittömään Jumalan etsimiseen liittyy aina nöyryys.</a:t>
            </a:r>
          </a:p>
          <a:p>
            <a:r>
              <a:rPr lang="fi-FI" sz="3600" smtClean="0">
                <a:solidFill>
                  <a:srgbClr val="4F2270"/>
                </a:solidFill>
              </a:rPr>
              <a:t> </a:t>
            </a:r>
            <a:endParaRPr lang="en-US" sz="3600" smtClean="0">
              <a:solidFill>
                <a:srgbClr val="506850"/>
              </a:solidFill>
            </a:endParaRPr>
          </a:p>
          <a:p>
            <a:r>
              <a:rPr lang="fi-FI" sz="2800" b="1" i="1" u="sng" smtClean="0">
                <a:solidFill>
                  <a:srgbClr val="506850"/>
                </a:solidFill>
              </a:rPr>
              <a:t>Esra 8:21:</a:t>
            </a:r>
            <a:r>
              <a:rPr lang="fi-FI" sz="2800" b="1" smtClean="0">
                <a:solidFill>
                  <a:srgbClr val="506850"/>
                </a:solidFill>
              </a:rPr>
              <a:t> "Minä kuulutin siellä </a:t>
            </a:r>
          </a:p>
          <a:p>
            <a:r>
              <a:rPr lang="fi-FI" sz="2800" b="1" smtClean="0">
                <a:solidFill>
                  <a:srgbClr val="506850"/>
                </a:solidFill>
              </a:rPr>
              <a:t>Ahava-joella paaston, että me </a:t>
            </a:r>
          </a:p>
          <a:p>
            <a:r>
              <a:rPr lang="fi-FI" sz="2800" b="1" u="sng" smtClean="0">
                <a:solidFill>
                  <a:srgbClr val="506850"/>
                </a:solidFill>
              </a:rPr>
              <a:t>nöyrtyisimme </a:t>
            </a:r>
            <a:r>
              <a:rPr lang="fi-FI" sz="2800" b="1" smtClean="0">
                <a:solidFill>
                  <a:srgbClr val="506850"/>
                </a:solidFill>
              </a:rPr>
              <a:t>Jumalamme edessä ja anoisimme häneltä suotuisaa matkaa...”</a:t>
            </a:r>
            <a:endParaRPr lang="en-US" sz="2800" b="1" smtClean="0">
              <a:solidFill>
                <a:srgbClr val="506850"/>
              </a:solidFill>
            </a:endParaRPr>
          </a:p>
          <a:p>
            <a:r>
              <a:rPr lang="fi-FI" sz="3200" smtClean="0"/>
              <a:t> </a:t>
            </a:r>
            <a:endParaRPr lang="en-US" sz="3200" smtClean="0"/>
          </a:p>
          <a:p>
            <a:endParaRPr lang="fi-FI" sz="3200" b="1" u="sng" smtClean="0">
              <a:solidFill>
                <a:srgbClr val="506850"/>
              </a:solidFill>
            </a:endParaRPr>
          </a:p>
        </p:txBody>
      </p:sp>
      <p:pic>
        <p:nvPicPr>
          <p:cNvPr id="17409" name="Picture 1" descr="C:\Documents and Settings\mirjami\Desktop\PAASTOESITYS\prayer4.jpg"/>
          <p:cNvPicPr>
            <a:picLocks noChangeAspect="1" noChangeArrowheads="1"/>
          </p:cNvPicPr>
          <p:nvPr/>
        </p:nvPicPr>
        <p:blipFill>
          <a:blip r:embed="rId2" cstate="print"/>
          <a:srcRect l="7445" r="23222"/>
          <a:stretch>
            <a:fillRect/>
          </a:stretch>
        </p:blipFill>
        <p:spPr bwMode="auto">
          <a:xfrm>
            <a:off x="5715000" y="1219200"/>
            <a:ext cx="2971800" cy="268605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472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4F2270"/>
                </a:solidFill>
              </a:rPr>
              <a:t>Paaston motiivit</a:t>
            </a:r>
            <a:endParaRPr lang="en-US" sz="3200" smtClean="0">
              <a:solidFill>
                <a:srgbClr val="4F2270"/>
              </a:solidFill>
            </a:endParaRPr>
          </a:p>
          <a:p>
            <a:r>
              <a:rPr lang="fi-FI" sz="3200" smtClean="0">
                <a:solidFill>
                  <a:srgbClr val="4F2270"/>
                </a:solidFill>
              </a:rPr>
              <a:t> </a:t>
            </a:r>
            <a:endParaRPr lang="en-US" sz="3200" smtClean="0">
              <a:solidFill>
                <a:srgbClr val="506850"/>
              </a:solidFill>
            </a:endParaRPr>
          </a:p>
          <a:p>
            <a:r>
              <a:rPr lang="fi-FI" sz="2800" b="1" smtClean="0">
                <a:solidFill>
                  <a:srgbClr val="4F2270"/>
                </a:solidFill>
              </a:rPr>
              <a:t>3. </a:t>
            </a:r>
            <a:r>
              <a:rPr lang="fi-FI" sz="2800" b="1" u="sng" smtClean="0">
                <a:solidFill>
                  <a:srgbClr val="4F2270"/>
                </a:solidFill>
              </a:rPr>
              <a:t>Ilmaista murehtimisemme</a:t>
            </a:r>
          </a:p>
          <a:p>
            <a:endParaRPr lang="fi-FI" sz="2800" b="1" u="sng" smtClean="0">
              <a:solidFill>
                <a:srgbClr val="4F2270"/>
              </a:solidFill>
            </a:endParaRPr>
          </a:p>
          <a:p>
            <a:endParaRPr lang="fi-FI" sz="2800" b="1" u="sng" smtClean="0">
              <a:solidFill>
                <a:srgbClr val="4F2270"/>
              </a:solidFill>
            </a:endParaRPr>
          </a:p>
          <a:p>
            <a:r>
              <a:rPr lang="fi-FI" sz="2800" b="1" smtClean="0">
                <a:solidFill>
                  <a:srgbClr val="506850"/>
                </a:solidFill>
              </a:rPr>
              <a:t>Murhe Jumalan edessä on niin suuri, että se pakottaa keskeyttämään normaalin elämänrytmin.</a:t>
            </a:r>
          </a:p>
          <a:p>
            <a:endParaRPr lang="fi-FI" sz="2800" b="1" smtClean="0">
              <a:solidFill>
                <a:srgbClr val="506850"/>
              </a:solidFill>
            </a:endParaRPr>
          </a:p>
          <a:p>
            <a:r>
              <a:rPr lang="fi-FI" sz="2800" b="1" smtClean="0">
                <a:solidFill>
                  <a:srgbClr val="506850"/>
                </a:solidFill>
              </a:rPr>
              <a:t>Murehtiessamme esirukouksessa ja paastossa jaamme pieneltä osalta Jumalan murhetta.</a:t>
            </a:r>
            <a:endParaRPr lang="fi-FI" sz="3200" b="1" u="sng" smtClean="0">
              <a:solidFill>
                <a:srgbClr val="506850"/>
              </a:solidFill>
            </a:endParaRPr>
          </a:p>
        </p:txBody>
      </p:sp>
      <p:pic>
        <p:nvPicPr>
          <p:cNvPr id="6" name="Picture 3" descr="C:\Documents and Settings\mirjami\Desktop\PAASTOESITYS\KneelingAtThe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611" y="1447800"/>
            <a:ext cx="3354989" cy="2514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5562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smtClean="0">
                <a:solidFill>
                  <a:srgbClr val="4F2270"/>
                </a:solidFill>
              </a:rPr>
              <a:t> </a:t>
            </a:r>
            <a:endParaRPr lang="fi-FI" sz="32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Daniel oli syvästi murheissaan kansan syntien vuoksi, rukoili katumus-rukousta ja piti osapaastoa kolme viikkoa</a:t>
            </a:r>
          </a:p>
          <a:p>
            <a:endParaRPr lang="fi-FI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Paavali murehti syvästi tehdessään parannusta, ei syönyt eikä juonut kolmeen päivään.</a:t>
            </a:r>
          </a:p>
        </p:txBody>
      </p:sp>
      <p:pic>
        <p:nvPicPr>
          <p:cNvPr id="1027" name="Picture 3" descr="C:\Documents and Settings\mirjami\Desktop\PAASTOESITYS\KneelingAtThe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611" y="1447800"/>
            <a:ext cx="3354989" cy="2514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5181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Paaston motiivit</a:t>
            </a:r>
            <a:endParaRPr lang="en-US" sz="3600" smtClean="0">
              <a:solidFill>
                <a:srgbClr val="4F2270"/>
              </a:solidFill>
            </a:endParaRPr>
          </a:p>
          <a:p>
            <a:r>
              <a:rPr lang="fi-FI" sz="3600" smtClean="0">
                <a:solidFill>
                  <a:srgbClr val="4F2270"/>
                </a:solidFill>
              </a:rPr>
              <a:t> </a:t>
            </a:r>
            <a:endParaRPr lang="en-US" sz="3600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4. </a:t>
            </a:r>
            <a:r>
              <a:rPr lang="fi-FI" sz="3200" b="1" u="sng" smtClean="0">
                <a:solidFill>
                  <a:srgbClr val="4F2270"/>
                </a:solidFill>
              </a:rPr>
              <a:t>Käydä hengellistä taistelua</a:t>
            </a:r>
          </a:p>
          <a:p>
            <a:endParaRPr lang="fi-FI" sz="3200" b="1" u="sng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Raamatun esimerkkien ja Jeesuksen sanojen perusteella </a:t>
            </a:r>
            <a:r>
              <a:rPr lang="fi-FI" sz="3200" b="1" u="sng" smtClean="0">
                <a:solidFill>
                  <a:srgbClr val="506850"/>
                </a:solidFill>
              </a:rPr>
              <a:t>pyhitämme ruumiimme hengelliseen taisteluun.</a:t>
            </a:r>
          </a:p>
          <a:p>
            <a:endParaRPr lang="fi-FI" b="1" smtClean="0">
              <a:solidFill>
                <a:srgbClr val="5068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sz="2400" b="1" smtClean="0">
              <a:solidFill>
                <a:srgbClr val="4F2270"/>
              </a:solidFill>
            </a:endParaRPr>
          </a:p>
          <a:p>
            <a:pPr algn="ctr"/>
            <a:endParaRPr lang="fi-FI" sz="2400" b="1" smtClean="0">
              <a:solidFill>
                <a:srgbClr val="4F2270"/>
              </a:solidFill>
            </a:endParaRPr>
          </a:p>
          <a:p>
            <a:pPr algn="ctr"/>
            <a:r>
              <a:rPr lang="fi-FI" sz="2400" b="1" smtClean="0">
                <a:solidFill>
                  <a:srgbClr val="4F2270"/>
                </a:solidFill>
              </a:rPr>
              <a:t>Jeesus paastosi ja voitti kiusaajan Jumalan sanalla</a:t>
            </a:r>
            <a:r>
              <a:rPr lang="fi-FI" sz="2400" smtClean="0">
                <a:solidFill>
                  <a:srgbClr val="4F2270"/>
                </a:solidFill>
              </a:rPr>
              <a:t>. </a:t>
            </a:r>
          </a:p>
          <a:p>
            <a:pPr algn="ctr"/>
            <a:r>
              <a:rPr lang="fi-FI" sz="2400" b="1" i="1" smtClean="0">
                <a:solidFill>
                  <a:srgbClr val="4F2270"/>
                </a:solidFill>
              </a:rPr>
              <a:t>Matt. 4:1-10</a:t>
            </a:r>
            <a:endParaRPr lang="en-US" sz="2400" i="1" u="sng">
              <a:solidFill>
                <a:srgbClr val="506850"/>
              </a:solidFill>
            </a:endParaRPr>
          </a:p>
        </p:txBody>
      </p:sp>
      <p:pic>
        <p:nvPicPr>
          <p:cNvPr id="6" name="Picture 5" descr="C:\Documents and Settings\mirjami\Desktop\PAASTOESITYS\jesus-in-wilderness-300x2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3302000" cy="24765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b="1" smtClean="0"/>
          </a:p>
          <a:p>
            <a:endParaRPr lang="fi-FI" b="1" smtClean="0"/>
          </a:p>
          <a:p>
            <a:endParaRPr lang="fi-FI" sz="2400" b="1" smtClean="0">
              <a:solidFill>
                <a:srgbClr val="4F2270"/>
              </a:solidFill>
            </a:endParaRPr>
          </a:p>
          <a:p>
            <a:endParaRPr lang="fi-FI" sz="2400" b="1" smtClean="0">
              <a:solidFill>
                <a:srgbClr val="4F2270"/>
              </a:solidFill>
            </a:endParaRPr>
          </a:p>
          <a:p>
            <a:endParaRPr lang="fi-FI" sz="2400" b="1" smtClean="0">
              <a:solidFill>
                <a:srgbClr val="4F2270"/>
              </a:solidFill>
            </a:endParaRPr>
          </a:p>
          <a:p>
            <a:pPr algn="ctr"/>
            <a:endParaRPr lang="fi-FI" sz="2800" b="1" smtClean="0">
              <a:solidFill>
                <a:srgbClr val="4F2270"/>
              </a:solidFill>
            </a:endParaRPr>
          </a:p>
          <a:p>
            <a:pPr algn="ctr"/>
            <a:endParaRPr lang="fi-FI" sz="2800" b="1" smtClean="0">
              <a:solidFill>
                <a:srgbClr val="4F2270"/>
              </a:solidFill>
            </a:endParaRPr>
          </a:p>
          <a:p>
            <a:pPr algn="ctr"/>
            <a:r>
              <a:rPr lang="fi-FI" sz="2800" b="1" smtClean="0">
                <a:solidFill>
                  <a:srgbClr val="4F2270"/>
                </a:solidFill>
              </a:rPr>
              <a:t>Paastossa on kysymys  luvallisten, jopa hyödyllisten asioiden alistamisesta hengellisten tavoit-teiden alaisuuteen.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49530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Miksi Jumala on säätänyt paaston?</a:t>
            </a:r>
            <a:endParaRPr lang="en-US" sz="3600" smtClean="0">
              <a:solidFill>
                <a:srgbClr val="4F2270"/>
              </a:solidFill>
            </a:endParaRPr>
          </a:p>
          <a:p>
            <a:endParaRPr lang="en-US" sz="1200" b="1" u="sng" smtClean="0">
              <a:solidFill>
                <a:srgbClr val="4F2270"/>
              </a:solidFill>
            </a:endParaRPr>
          </a:p>
          <a:p>
            <a:r>
              <a:rPr lang="fi-FI" sz="3600" b="1" u="sng" smtClean="0">
                <a:solidFill>
                  <a:srgbClr val="4F2270"/>
                </a:solidFill>
              </a:rPr>
              <a:t>Paaston tarkoitus:</a:t>
            </a:r>
            <a:endParaRPr lang="fi-FI" sz="3600" smtClean="0">
              <a:solidFill>
                <a:srgbClr val="4F2270"/>
              </a:solidFill>
            </a:endParaRPr>
          </a:p>
          <a:p>
            <a:endParaRPr lang="fi-FI" sz="2400" smtClean="0">
              <a:solidFill>
                <a:srgbClr val="4F2270"/>
              </a:solidFill>
            </a:endParaRPr>
          </a:p>
          <a:p>
            <a:endParaRPr lang="en-US" sz="2400" smtClean="0">
              <a:solidFill>
                <a:srgbClr val="4F2270"/>
              </a:solidFill>
            </a:endParaRPr>
          </a:p>
          <a:p>
            <a:r>
              <a:rPr lang="fi-FI" sz="3400" b="1" smtClean="0">
                <a:solidFill>
                  <a:srgbClr val="4F2270"/>
                </a:solidFill>
              </a:rPr>
              <a:t>1. </a:t>
            </a:r>
            <a:r>
              <a:rPr lang="fi-FI" sz="3400" b="1" u="sng" smtClean="0">
                <a:solidFill>
                  <a:srgbClr val="4F2270"/>
                </a:solidFill>
              </a:rPr>
              <a:t>Alistaa fyysinen alue </a:t>
            </a:r>
          </a:p>
          <a:p>
            <a:r>
              <a:rPr lang="fi-FI" sz="3400" b="1" u="sng" smtClean="0">
                <a:solidFill>
                  <a:srgbClr val="4F2270"/>
                </a:solidFill>
              </a:rPr>
              <a:t>hengellisille asioille </a:t>
            </a:r>
          </a:p>
          <a:p>
            <a:endParaRPr lang="fi-FI" sz="3100" b="1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Paastoon voi liittyä ruuasta kieltäytymisen lisäksi unesta tai elämän nautinnoista kieltäytymistä.</a:t>
            </a:r>
            <a:endParaRPr lang="fi-FI" sz="3100" b="1" smtClean="0">
              <a:solidFill>
                <a:srgbClr val="506850"/>
              </a:solidFill>
            </a:endParaRPr>
          </a:p>
        </p:txBody>
      </p:sp>
      <p:pic>
        <p:nvPicPr>
          <p:cNvPr id="2051" name="Picture 3" descr="C:\Documents and Settings\mirjami\Desktop\PAASTOESITYS\35_praying_hands_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3425176" cy="228599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518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b="1" smtClean="0">
              <a:solidFill>
                <a:srgbClr val="506850"/>
              </a:solidFill>
            </a:endParaRPr>
          </a:p>
          <a:p>
            <a:r>
              <a:rPr lang="fi-FI" sz="3200" b="1" u="sng" smtClean="0">
                <a:solidFill>
                  <a:srgbClr val="506850"/>
                </a:solidFill>
              </a:rPr>
              <a:t>Yhdistämme tahtomme  Jumalan tahtoon </a:t>
            </a:r>
            <a:r>
              <a:rPr lang="fi-FI" sz="3200" b="1" smtClean="0">
                <a:solidFill>
                  <a:srgbClr val="506850"/>
                </a:solidFill>
              </a:rPr>
              <a:t>voimakkaimmalla mahdollisella tavalla.</a:t>
            </a:r>
          </a:p>
          <a:p>
            <a:endParaRPr lang="fi-FI" sz="3200" b="1" u="sng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Meidän rukouksemme vaikuttaa siihen, mitä tapahtuu näkymättömässä maailmassa. </a:t>
            </a:r>
            <a:r>
              <a:rPr lang="fi-FI" sz="3200" b="1" u="sng" smtClean="0">
                <a:solidFill>
                  <a:srgbClr val="506850"/>
                </a:solidFill>
              </a:rPr>
              <a:t>(Dan. 10)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b="1" smtClean="0">
              <a:solidFill>
                <a:srgbClr val="4F2270"/>
              </a:solidFill>
            </a:endParaRPr>
          </a:p>
          <a:p>
            <a:endParaRPr lang="fi-FI" sz="2400" b="1" smtClean="0">
              <a:solidFill>
                <a:srgbClr val="4F2270"/>
              </a:solidFill>
            </a:endParaRPr>
          </a:p>
          <a:p>
            <a:pPr algn="ctr"/>
            <a:endParaRPr lang="fi-FI" sz="2400" b="1" smtClean="0">
              <a:solidFill>
                <a:srgbClr val="4F2270"/>
              </a:solidFill>
            </a:endParaRPr>
          </a:p>
          <a:p>
            <a:pPr algn="ctr"/>
            <a:r>
              <a:rPr lang="fi-FI" sz="2400" b="1" smtClean="0">
                <a:solidFill>
                  <a:srgbClr val="4F2270"/>
                </a:solidFill>
              </a:rPr>
              <a:t>Jeesus paastosi ja voitti kiusaajan Jumalan sanalla</a:t>
            </a:r>
            <a:r>
              <a:rPr lang="fi-FI" sz="2400" smtClean="0">
                <a:solidFill>
                  <a:srgbClr val="4F2270"/>
                </a:solidFill>
              </a:rPr>
              <a:t>. </a:t>
            </a:r>
          </a:p>
          <a:p>
            <a:pPr algn="ctr"/>
            <a:r>
              <a:rPr lang="fi-FI" sz="2400" b="1" i="1" smtClean="0">
                <a:solidFill>
                  <a:srgbClr val="4F2270"/>
                </a:solidFill>
              </a:rPr>
              <a:t>Matt. 4:1-10</a:t>
            </a:r>
            <a:endParaRPr lang="en-US" sz="2400" i="1" u="sng">
              <a:solidFill>
                <a:srgbClr val="506850"/>
              </a:solidFill>
            </a:endParaRPr>
          </a:p>
        </p:txBody>
      </p:sp>
      <p:pic>
        <p:nvPicPr>
          <p:cNvPr id="6" name="Picture 5" descr="C:\Documents and Settings\mirjami\Desktop\PAASTOESITYS\jesus-in-wilderness-300x2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3302000" cy="24765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5181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Paaston motiivit</a:t>
            </a:r>
            <a:endParaRPr lang="en-US" sz="3600" smtClean="0">
              <a:solidFill>
                <a:srgbClr val="4F2270"/>
              </a:solidFill>
            </a:endParaRPr>
          </a:p>
          <a:p>
            <a:r>
              <a:rPr lang="fi-FI" sz="3600" smtClean="0">
                <a:solidFill>
                  <a:srgbClr val="4F2270"/>
                </a:solidFill>
              </a:rPr>
              <a:t> </a:t>
            </a:r>
            <a:endParaRPr lang="en-US" sz="3600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5. </a:t>
            </a:r>
            <a:r>
              <a:rPr lang="fi-FI" sz="3200" b="1" u="sng" smtClean="0">
                <a:solidFill>
                  <a:srgbClr val="4F2270"/>
                </a:solidFill>
              </a:rPr>
              <a:t>Vahvistua itse ja rakentua hengessä, valmistua palvelutehtävään</a:t>
            </a:r>
            <a:r>
              <a:rPr lang="fi-FI" sz="3200" b="1" u="sng" smtClean="0">
                <a:solidFill>
                  <a:srgbClr val="506850"/>
                </a:solidFill>
              </a:rPr>
              <a:t> </a:t>
            </a:r>
          </a:p>
          <a:p>
            <a:endParaRPr lang="fi-FI" sz="3200" b="1" u="sng" smtClean="0">
              <a:solidFill>
                <a:srgbClr val="506850"/>
              </a:solidFill>
            </a:endParaRPr>
          </a:p>
          <a:p>
            <a:r>
              <a:rPr lang="fi-FI" sz="3000" b="1" smtClean="0">
                <a:solidFill>
                  <a:srgbClr val="506850"/>
                </a:solidFill>
              </a:rPr>
              <a:t>Jeesus paastosi pitkän paaston ennen palvelutyönsä alkua.  </a:t>
            </a:r>
          </a:p>
          <a:p>
            <a:endParaRPr lang="fi-FI" sz="3000" b="1" smtClean="0">
              <a:solidFill>
                <a:srgbClr val="506850"/>
              </a:solidFill>
            </a:endParaRPr>
          </a:p>
          <a:p>
            <a:r>
              <a:rPr lang="fi-FI" sz="3000" b="1" smtClean="0">
                <a:solidFill>
                  <a:srgbClr val="506850"/>
                </a:solidFill>
              </a:rPr>
              <a:t>Palasi Hengen voimassa erämaasta, valmiina tehtäväänsä. (Luuk. 4:14).</a:t>
            </a:r>
            <a:endParaRPr lang="fi-FI" sz="3000" b="1" u="sng" smtClean="0">
              <a:solidFill>
                <a:srgbClr val="5068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mirjami\Desktop\PAASTOESITYS\Dove and 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308604" cy="39624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518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3600" b="1" smtClean="0">
              <a:solidFill>
                <a:srgbClr val="4F2270"/>
              </a:solidFill>
            </a:endParaRPr>
          </a:p>
          <a:p>
            <a:endParaRPr lang="fi-FI" sz="3600" b="1" smtClean="0">
              <a:solidFill>
                <a:srgbClr val="4F2270"/>
              </a:solidFill>
            </a:endParaRPr>
          </a:p>
          <a:p>
            <a:endParaRPr lang="fi-FI" sz="3600" b="1" smtClean="0">
              <a:solidFill>
                <a:srgbClr val="4F2270"/>
              </a:solidFill>
            </a:endParaRPr>
          </a:p>
          <a:p>
            <a:r>
              <a:rPr lang="fi-FI" sz="3600" b="1" smtClean="0">
                <a:solidFill>
                  <a:srgbClr val="4F2270"/>
                </a:solidFill>
              </a:rPr>
              <a:t>Vahvistua ja etsiä suuntaa ja armoitusta elämän ja palvelutyön kriiseissä ja käännekohdissa:</a:t>
            </a:r>
          </a:p>
          <a:p>
            <a:endParaRPr lang="fi-FI" sz="3600" b="1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Profeetta Elia paastosi 40 vrk palvelutehtävänsä käännekohdassa. </a:t>
            </a:r>
            <a:r>
              <a:rPr lang="fi-FI" sz="3200" b="1" u="sng" smtClean="0">
                <a:solidFill>
                  <a:srgbClr val="506850"/>
                </a:solidFill>
              </a:rPr>
              <a:t>1 Kun. 19</a:t>
            </a:r>
            <a:endParaRPr lang="en-US" sz="3200" b="1" u="sng" smtClean="0">
              <a:solidFill>
                <a:srgbClr val="5068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mirjami\Desktop\PAASTOESITYS\Dove and 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308604" cy="39624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Paljon rukousta ja paastoa</a:t>
            </a:r>
          </a:p>
          <a:p>
            <a:pPr algn="ctr"/>
            <a:r>
              <a:rPr lang="fi-FI" sz="36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paljon voimaa.</a:t>
            </a:r>
            <a:endParaRPr lang="fi-FI"/>
          </a:p>
        </p:txBody>
      </p:sp>
      <p:pic>
        <p:nvPicPr>
          <p:cNvPr id="1026" name="Picture 2" descr="C:\Documents and Settings\mirjami\Desktop\PAASTOESITYS\LOGO JA JULISTE\paastojuli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3499796" cy="3352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6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Vähän rukousta ja paastoa</a:t>
            </a:r>
          </a:p>
          <a:p>
            <a:pPr algn="ctr"/>
            <a:r>
              <a:rPr lang="fi-FI" sz="36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vähän voimaa.</a:t>
            </a:r>
            <a:endParaRPr lang="fi-FI" sz="360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200" smtClean="0">
                <a:solidFill>
                  <a:srgbClr val="506850"/>
                </a:solidFill>
              </a:rPr>
              <a:t> </a:t>
            </a:r>
            <a:r>
              <a:rPr lang="fi-FI" sz="3200" b="1" smtClean="0">
                <a:solidFill>
                  <a:srgbClr val="506850"/>
                </a:solidFill>
              </a:rPr>
              <a:t>Daniel kieltäytyi  paaston aikana osin myös </a:t>
            </a:r>
            <a:r>
              <a:rPr lang="fi-FI" sz="3200" b="1" u="sng" smtClean="0">
                <a:solidFill>
                  <a:srgbClr val="506850"/>
                </a:solidFill>
              </a:rPr>
              <a:t>ulkoisen hyvinvoinnin ylläpitämisestä:</a:t>
            </a:r>
            <a:r>
              <a:rPr lang="fi-FI" sz="3200" b="1" smtClean="0">
                <a:solidFill>
                  <a:srgbClr val="506850"/>
                </a:solidFill>
              </a:rPr>
              <a:t>  ”-- enkä voidellut itseäni öljyllä” </a:t>
            </a:r>
            <a:r>
              <a:rPr lang="fi-FI" sz="3200" b="1" u="sng" smtClean="0">
                <a:solidFill>
                  <a:srgbClr val="506850"/>
                </a:solidFill>
              </a:rPr>
              <a:t>Dan 10:3</a:t>
            </a:r>
          </a:p>
          <a:p>
            <a:endParaRPr lang="fi-FI" sz="2800" b="1" u="sng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Paavali kieltäytyi tarvittaessa</a:t>
            </a:r>
            <a:r>
              <a:rPr lang="fi-FI" sz="3200" b="1" u="sng" smtClean="0">
                <a:solidFill>
                  <a:srgbClr val="506850"/>
                </a:solidFill>
              </a:rPr>
              <a:t> unesta</a:t>
            </a:r>
            <a:r>
              <a:rPr lang="fi-FI" sz="3200" b="1" smtClean="0">
                <a:solidFill>
                  <a:srgbClr val="506850"/>
                </a:solidFill>
              </a:rPr>
              <a:t>: ”valvomisissa, paastoissa” (</a:t>
            </a:r>
            <a:r>
              <a:rPr lang="fi-FI" sz="3200" b="1" u="sng" smtClean="0">
                <a:solidFill>
                  <a:srgbClr val="506850"/>
                </a:solidFill>
              </a:rPr>
              <a:t>2 Kor. 6:5</a:t>
            </a:r>
            <a:r>
              <a:rPr lang="fi-FI" sz="3200" b="1" smtClean="0">
                <a:solidFill>
                  <a:srgbClr val="506850"/>
                </a:solidFill>
              </a:rPr>
              <a:t>)</a:t>
            </a:r>
            <a:endParaRPr lang="fi-FI" sz="3200" b="1" u="sng" smtClean="0">
              <a:solidFill>
                <a:srgbClr val="506850"/>
              </a:solidFill>
            </a:endParaRPr>
          </a:p>
          <a:p>
            <a:endParaRPr lang="en-US" sz="2800" smtClean="0"/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4F2270"/>
                </a:solidFill>
              </a:rPr>
              <a:t>Paavali  aviopuolisoille </a:t>
            </a:r>
            <a:r>
              <a:rPr lang="fi-FI" sz="3200" b="1" u="sng" smtClean="0">
                <a:solidFill>
                  <a:srgbClr val="4F2270"/>
                </a:solidFill>
              </a:rPr>
              <a:t>1 Kor. 7:5 </a:t>
            </a:r>
            <a:r>
              <a:rPr lang="fi-FI" sz="3200" b="1" smtClean="0">
                <a:solidFill>
                  <a:srgbClr val="4F2270"/>
                </a:solidFill>
              </a:rPr>
              <a:t>: ”Älkää vetäy-tykö pois toisistanne, paitsi EHKÄ keskinäisestä sopimuksesta joksikin ajaksi, niin että olisitte vapaat rukoukseen” (Alkutekstissä: </a:t>
            </a:r>
            <a:r>
              <a:rPr lang="fi-FI" sz="3200" b="1" u="sng" smtClean="0">
                <a:solidFill>
                  <a:srgbClr val="4F2270"/>
                </a:solidFill>
              </a:rPr>
              <a:t>rukoukseen ja paastoon)</a:t>
            </a:r>
            <a:endParaRPr lang="fi-FI" sz="1200" b="1" u="sng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Raamatun opetus ei edellytä paastolta selibaattia.</a:t>
            </a:r>
            <a:endParaRPr lang="fi-FI" sz="3100" b="1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b="1" smtClean="0"/>
          </a:p>
          <a:p>
            <a:endParaRPr lang="fi-FI" b="1" smtClean="0"/>
          </a:p>
          <a:p>
            <a:endParaRPr lang="fi-FI" sz="2400" b="1" smtClean="0">
              <a:solidFill>
                <a:srgbClr val="4F2270"/>
              </a:solidFill>
            </a:endParaRPr>
          </a:p>
          <a:p>
            <a:endParaRPr lang="fi-FI" sz="2400" b="1" smtClean="0">
              <a:solidFill>
                <a:srgbClr val="4F2270"/>
              </a:solidFill>
            </a:endParaRPr>
          </a:p>
          <a:p>
            <a:endParaRPr lang="fi-FI" sz="2400" b="1" smtClean="0">
              <a:solidFill>
                <a:srgbClr val="4F2270"/>
              </a:solidFill>
            </a:endParaRPr>
          </a:p>
          <a:p>
            <a:pPr algn="ctr"/>
            <a:endParaRPr lang="fi-FI" sz="2800" b="1" smtClean="0">
              <a:solidFill>
                <a:srgbClr val="4F2270"/>
              </a:solidFill>
            </a:endParaRPr>
          </a:p>
          <a:p>
            <a:pPr algn="ctr"/>
            <a:endParaRPr lang="fi-FI" sz="2800" b="1" smtClean="0">
              <a:solidFill>
                <a:srgbClr val="4F227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533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100" b="1" u="sng" smtClean="0">
                <a:solidFill>
                  <a:srgbClr val="506850"/>
                </a:solidFill>
              </a:rPr>
              <a:t>Rukous ja paasto - kaksi kättä:</a:t>
            </a:r>
          </a:p>
          <a:p>
            <a:r>
              <a:rPr lang="fi-FI" sz="3100" b="1" smtClean="0">
                <a:solidFill>
                  <a:srgbClr val="506850"/>
                </a:solidFill>
              </a:rPr>
              <a:t>”Rukous on käsi, jolla tartumme näkymättömään.</a:t>
            </a:r>
          </a:p>
          <a:p>
            <a:r>
              <a:rPr lang="fi-FI" sz="3100" b="1" smtClean="0">
                <a:solidFill>
                  <a:srgbClr val="506850"/>
                </a:solidFill>
              </a:rPr>
              <a:t>Paasto on käsi, jolla </a:t>
            </a:r>
          </a:p>
          <a:p>
            <a:r>
              <a:rPr lang="fi-FI" sz="3100" b="1" smtClean="0">
                <a:solidFill>
                  <a:srgbClr val="506850"/>
                </a:solidFill>
              </a:rPr>
              <a:t>irrotamme sidonnaisuutemme</a:t>
            </a:r>
          </a:p>
          <a:p>
            <a:r>
              <a:rPr lang="fi-FI" sz="3100" b="1" smtClean="0">
                <a:solidFill>
                  <a:srgbClr val="506850"/>
                </a:solidFill>
              </a:rPr>
              <a:t>näkyvästä.”</a:t>
            </a:r>
            <a:endParaRPr lang="fi-FI" sz="1100" b="1" smtClean="0">
              <a:solidFill>
                <a:srgbClr val="506850"/>
              </a:solidFill>
            </a:endParaRPr>
          </a:p>
          <a:p>
            <a:endParaRPr lang="fi-FI" sz="3100" b="1" smtClean="0">
              <a:solidFill>
                <a:srgbClr val="506850"/>
              </a:solidFill>
            </a:endParaRPr>
          </a:p>
          <a:p>
            <a:r>
              <a:rPr lang="fi-FI" sz="3100" b="1" smtClean="0">
                <a:solidFill>
                  <a:srgbClr val="4F2270"/>
                </a:solidFill>
              </a:rPr>
              <a:t>”Paasto on pidättymistä asioista, jotka itsessään ovat luvallisia, hengellisen kasvun tai tehokkaamman Jumalan palvelemisen saavuttamiseksi.”</a:t>
            </a:r>
            <a:endParaRPr lang="fi-FI" sz="3100" b="1" smtClean="0">
              <a:solidFill>
                <a:srgbClr val="506850"/>
              </a:solidFill>
            </a:endParaRPr>
          </a:p>
        </p:txBody>
      </p:sp>
      <p:pic>
        <p:nvPicPr>
          <p:cNvPr id="2051" name="Picture 3" descr="C:\Documents and Settings\mirjami\Desktop\PAASTOESITYS\35_praying_hands_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3425176" cy="228599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b="1" smtClean="0">
              <a:solidFill>
                <a:srgbClr val="506850"/>
              </a:solidFill>
            </a:endParaRPr>
          </a:p>
          <a:p>
            <a:endParaRPr lang="fi-FI" b="1" smtClean="0">
              <a:solidFill>
                <a:srgbClr val="506850"/>
              </a:solidFill>
            </a:endParaRPr>
          </a:p>
          <a:p>
            <a:endParaRPr lang="fi-FI" b="1" smtClean="0">
              <a:solidFill>
                <a:srgbClr val="506850"/>
              </a:solidFill>
            </a:endParaRPr>
          </a:p>
          <a:p>
            <a:endParaRPr lang="fi-FI" b="1" smtClean="0">
              <a:solidFill>
                <a:srgbClr val="506850"/>
              </a:solidFill>
            </a:endParaRPr>
          </a:p>
          <a:p>
            <a:endParaRPr lang="fi-FI" b="1" smtClean="0">
              <a:solidFill>
                <a:srgbClr val="506850"/>
              </a:solidFill>
            </a:endParaRPr>
          </a:p>
          <a:p>
            <a:endParaRPr lang="fi-FI" b="1" smtClean="0">
              <a:solidFill>
                <a:srgbClr val="506850"/>
              </a:solidFill>
            </a:endParaRPr>
          </a:p>
          <a:p>
            <a:endParaRPr lang="fi-FI" sz="2800" b="1" smtClean="0">
              <a:solidFill>
                <a:srgbClr val="506850"/>
              </a:solidFill>
            </a:endParaRPr>
          </a:p>
          <a:p>
            <a:pPr algn="ctr"/>
            <a:r>
              <a:rPr lang="fi-FI" sz="2800" b="1" smtClean="0">
                <a:solidFill>
                  <a:srgbClr val="506850"/>
                </a:solidFill>
              </a:rPr>
              <a:t>Jos mahdollista, vetäydy paastotessa</a:t>
            </a:r>
          </a:p>
          <a:p>
            <a:pPr algn="ctr"/>
            <a:r>
              <a:rPr lang="fi-FI" sz="2800" b="1" smtClean="0">
                <a:solidFill>
                  <a:srgbClr val="506850"/>
                </a:solidFill>
              </a:rPr>
              <a:t>yksinäisyyteen.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533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smtClean="0">
                <a:solidFill>
                  <a:srgbClr val="4F2270"/>
                </a:solidFill>
              </a:rPr>
              <a:t>Paaston tarkoitus:</a:t>
            </a:r>
            <a:endParaRPr lang="en-US" sz="4000" smtClean="0">
              <a:solidFill>
                <a:srgbClr val="4F2270"/>
              </a:solidFill>
            </a:endParaRPr>
          </a:p>
          <a:p>
            <a:r>
              <a:rPr lang="fi-FI" sz="3600" smtClean="0">
                <a:solidFill>
                  <a:srgbClr val="4F2270"/>
                </a:solidFill>
              </a:rPr>
              <a:t> </a:t>
            </a:r>
            <a:endParaRPr lang="en-US" sz="3600" smtClean="0">
              <a:solidFill>
                <a:srgbClr val="506850"/>
              </a:solidFill>
            </a:endParaRPr>
          </a:p>
          <a:p>
            <a:r>
              <a:rPr lang="fi-FI" sz="3400" b="1" smtClean="0">
                <a:solidFill>
                  <a:srgbClr val="4F2270"/>
                </a:solidFill>
              </a:rPr>
              <a:t>2. Irrottautua normaali-</a:t>
            </a:r>
          </a:p>
          <a:p>
            <a:r>
              <a:rPr lang="fi-FI" sz="3400" b="1" smtClean="0">
                <a:solidFill>
                  <a:srgbClr val="4F2270"/>
                </a:solidFill>
              </a:rPr>
              <a:t>rutiinista ja antaa aikaa Jumalalle</a:t>
            </a:r>
          </a:p>
          <a:p>
            <a:endParaRPr lang="fi-FI" sz="3200" b="1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Keskittyä </a:t>
            </a:r>
            <a:r>
              <a:rPr lang="fi-FI" sz="3200" b="1" u="sng" smtClean="0">
                <a:solidFill>
                  <a:srgbClr val="506850"/>
                </a:solidFill>
              </a:rPr>
              <a:t>kaikella hengel-</a:t>
            </a:r>
          </a:p>
          <a:p>
            <a:r>
              <a:rPr lang="fi-FI" sz="3200" b="1" u="sng" smtClean="0">
                <a:solidFill>
                  <a:srgbClr val="506850"/>
                </a:solidFill>
              </a:rPr>
              <a:t>lisellä voimalla</a:t>
            </a:r>
            <a:r>
              <a:rPr lang="fi-FI" sz="3200" b="1" smtClean="0">
                <a:solidFill>
                  <a:srgbClr val="506850"/>
                </a:solidFill>
              </a:rPr>
              <a:t> rukoukseen.</a:t>
            </a:r>
          </a:p>
          <a:p>
            <a:endParaRPr lang="fi-FI" sz="3200" b="1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Kiireinen arkirytmi on joskus syytä katkaista ja antaa aikaa Jumalalle ja rukoukselle.</a:t>
            </a:r>
            <a:endParaRPr lang="fi-FI" sz="3100" b="1" smtClean="0">
              <a:solidFill>
                <a:srgbClr val="4F2270"/>
              </a:solidFill>
            </a:endParaRPr>
          </a:p>
        </p:txBody>
      </p:sp>
      <p:pic>
        <p:nvPicPr>
          <p:cNvPr id="1027" name="Picture 3" descr="C:\Documents and Settings\mirjami\Desktop\PAASTOESITYS\Sekalaisia kuvia\solitude-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335603" cy="3429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5715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smtClean="0">
                <a:solidFill>
                  <a:srgbClr val="4F2270"/>
                </a:solidFill>
              </a:rPr>
              <a:t>Paaston tarkoitus</a:t>
            </a:r>
            <a:endParaRPr lang="en-US" sz="4000" smtClean="0">
              <a:solidFill>
                <a:srgbClr val="4F2270"/>
              </a:solidFill>
            </a:endParaRPr>
          </a:p>
          <a:p>
            <a:r>
              <a:rPr lang="fi-FI" sz="3600" smtClean="0">
                <a:solidFill>
                  <a:srgbClr val="4F2270"/>
                </a:solidFill>
              </a:rPr>
              <a:t> </a:t>
            </a:r>
            <a:endParaRPr lang="fi-FI" sz="3100" b="1" smtClean="0">
              <a:solidFill>
                <a:srgbClr val="506850"/>
              </a:solidFill>
            </a:endParaRPr>
          </a:p>
          <a:p>
            <a:r>
              <a:rPr lang="fi-FI" sz="3400" b="1" smtClean="0">
                <a:solidFill>
                  <a:srgbClr val="4F2270"/>
                </a:solidFill>
              </a:rPr>
              <a:t>3. Saada voittoja, joita ei </a:t>
            </a:r>
          </a:p>
          <a:p>
            <a:r>
              <a:rPr lang="fi-FI" sz="3400" b="1" smtClean="0">
                <a:solidFill>
                  <a:srgbClr val="4F2270"/>
                </a:solidFill>
              </a:rPr>
              <a:t>muuten saisi</a:t>
            </a:r>
          </a:p>
          <a:p>
            <a:endParaRPr lang="fi-FI" sz="3200" b="1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Joskus </a:t>
            </a:r>
            <a:r>
              <a:rPr lang="fi-FI" sz="3200" b="1" u="sng" smtClean="0">
                <a:solidFill>
                  <a:srgbClr val="506850"/>
                </a:solidFill>
              </a:rPr>
              <a:t>rukouksen vahvista-minen paastolla</a:t>
            </a:r>
            <a:r>
              <a:rPr lang="fi-FI" sz="3200" b="1" smtClean="0">
                <a:solidFill>
                  <a:srgbClr val="506850"/>
                </a:solidFill>
              </a:rPr>
              <a:t> on välttämätöntä hengellisen tavoitteen ja rukousvastauksen saamiseksi.</a:t>
            </a:r>
          </a:p>
        </p:txBody>
      </p:sp>
      <p:pic>
        <p:nvPicPr>
          <p:cNvPr id="2050" name="Picture 2" descr="C:\Documents and Settings\mirjami\Desktop\PAASTOESITYS\Sekalaisia kuvia\personal-grow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3200400" cy="2133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5181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700" b="1" smtClean="0">
                <a:solidFill>
                  <a:srgbClr val="4F2270"/>
                </a:solidFill>
              </a:rPr>
              <a:t>Paasto on ehkä se tekijä,</a:t>
            </a:r>
          </a:p>
          <a:p>
            <a:pPr algn="ctr"/>
            <a:r>
              <a:rPr lang="fi-FI" sz="3700" b="1" smtClean="0">
                <a:solidFill>
                  <a:srgbClr val="4F2270"/>
                </a:solidFill>
              </a:rPr>
              <a:t>mikä on puuttunut vuosikausia kestäneistä uskollisista rukouksistasi.</a:t>
            </a:r>
          </a:p>
          <a:p>
            <a:pPr algn="ctr"/>
            <a:endParaRPr lang="fi-FI" sz="3700" b="1" smtClean="0">
              <a:solidFill>
                <a:srgbClr val="4F2270"/>
              </a:solidFill>
            </a:endParaRPr>
          </a:p>
          <a:p>
            <a:pPr algn="ctr"/>
            <a:r>
              <a:rPr lang="fi-FI" sz="4000" b="1" u="sng" smtClean="0">
                <a:solidFill>
                  <a:srgbClr val="506850"/>
                </a:solidFill>
              </a:rPr>
              <a:t>Lisää rukoukseesi paastoa, niin asioissasi voi tulla läpimurto!</a:t>
            </a:r>
          </a:p>
        </p:txBody>
      </p:sp>
      <p:pic>
        <p:nvPicPr>
          <p:cNvPr id="2050" name="Picture 2" descr="C:\Documents and Settings\mirjami\Desktop\PAASTOESITYS\Sekalaisia kuvia\personal-grow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3200400" cy="2133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62600" y="0"/>
            <a:ext cx="35814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228600"/>
            <a:ext cx="571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Paaston motiivit</a:t>
            </a:r>
            <a:endParaRPr lang="en-US" sz="2400" smtClean="0">
              <a:solidFill>
                <a:srgbClr val="4F2270"/>
              </a:solidFill>
            </a:endParaRPr>
          </a:p>
          <a:p>
            <a:r>
              <a:rPr lang="fi-FI" sz="2400" smtClean="0">
                <a:solidFill>
                  <a:srgbClr val="4F2270"/>
                </a:solidFill>
              </a:rPr>
              <a:t> </a:t>
            </a:r>
            <a:endParaRPr lang="en-US" sz="2400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 </a:t>
            </a:r>
            <a:r>
              <a:rPr lang="fi-FI" sz="3200" b="1" u="sng" smtClean="0">
                <a:solidFill>
                  <a:srgbClr val="4F2270"/>
                </a:solidFill>
              </a:rPr>
              <a:t>VÄÄRÄT MOTIIVIT</a:t>
            </a:r>
            <a:endParaRPr lang="fi-FI" sz="1600" b="1" u="sng" smtClean="0">
              <a:solidFill>
                <a:srgbClr val="4F2270"/>
              </a:solidFill>
            </a:endParaRPr>
          </a:p>
          <a:p>
            <a:endParaRPr lang="en-US" sz="1600" smtClean="0">
              <a:solidFill>
                <a:srgbClr val="506850"/>
              </a:solidFill>
            </a:endParaRPr>
          </a:p>
          <a:p>
            <a:r>
              <a:rPr lang="fi-FI" sz="1600" b="1" smtClean="0">
                <a:solidFill>
                  <a:srgbClr val="506850"/>
                </a:solidFill>
              </a:rPr>
              <a:t> </a:t>
            </a:r>
          </a:p>
          <a:p>
            <a:r>
              <a:rPr lang="fi-FI" sz="3200" b="1" smtClean="0">
                <a:solidFill>
                  <a:srgbClr val="4F2270"/>
                </a:solidFill>
              </a:rPr>
              <a:t>1. Paasto ei ole itsetarkoitus.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- Paastoon oltava jokin hyvä syy</a:t>
            </a:r>
          </a:p>
          <a:p>
            <a:endParaRPr lang="fi-FI" sz="3200" b="1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2. Paasto ei ole laihdutuskeino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- varmaan yleisin väärä motiivi!</a:t>
            </a:r>
          </a:p>
          <a:p>
            <a:pPr marL="514350" indent="-514350"/>
            <a:endParaRPr lang="fi-FI" sz="2800" b="1" smtClean="0">
              <a:solidFill>
                <a:srgbClr val="506850"/>
              </a:solidFill>
            </a:endParaRPr>
          </a:p>
        </p:txBody>
      </p:sp>
      <p:pic>
        <p:nvPicPr>
          <p:cNvPr id="1026" name="Picture 2" descr="C:\Documents and Settings\mirjami\Desktop\PAASTOESITYS\punnitus.jpg"/>
          <p:cNvPicPr>
            <a:picLocks noChangeAspect="1" noChangeArrowheads="1"/>
          </p:cNvPicPr>
          <p:nvPr/>
        </p:nvPicPr>
        <p:blipFill>
          <a:blip r:embed="rId2" cstate="print"/>
          <a:srcRect l="9502" t="7676" r="22623" b="23789"/>
          <a:stretch>
            <a:fillRect/>
          </a:stretch>
        </p:blipFill>
        <p:spPr bwMode="auto">
          <a:xfrm>
            <a:off x="5867400" y="76200"/>
            <a:ext cx="2844800" cy="5334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5486400"/>
            <a:ext cx="6477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Char char="-"/>
            </a:pPr>
            <a:r>
              <a:rPr lang="fi-FI" sz="2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Nyt kun vielä pari päivää rukoilen ja </a:t>
            </a:r>
          </a:p>
          <a:p>
            <a:pPr algn="r"/>
            <a:r>
              <a:rPr lang="fi-FI" sz="2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paastoan paikkakunnan herätyksen puolesta, alan mahtua tumman pukuni housuihin!</a:t>
            </a:r>
            <a:endParaRPr lang="en-US" sz="2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smtClean="0">
                <a:solidFill>
                  <a:srgbClr val="4F2270"/>
                </a:solidFill>
              </a:rPr>
              <a:t> </a:t>
            </a:r>
            <a:endParaRPr lang="en-US" sz="2400" smtClean="0">
              <a:solidFill>
                <a:srgbClr val="50685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3. Paasto ei ole keino ansaita     rukousvastaus. </a:t>
            </a:r>
          </a:p>
          <a:p>
            <a:endParaRPr lang="fi-FI" sz="32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Rukouksen määrä tai laatu ei ole se asia, mihin voimme vedota. Voimme vedota vain Jeesuksen työhön Golgatalla.</a:t>
            </a:r>
          </a:p>
          <a:p>
            <a:endParaRPr lang="en-US" sz="3200">
              <a:solidFill>
                <a:srgbClr val="5068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489</Words>
  <Application>Microsoft Office PowerPoint</Application>
  <PresentationFormat>On-screen Show (4:3)</PresentationFormat>
  <Paragraphs>195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Mirjami</dc:creator>
  <cp:lastModifiedBy>Mirjami</cp:lastModifiedBy>
  <cp:revision>339</cp:revision>
  <dcterms:created xsi:type="dcterms:W3CDTF">2011-04-02T16:59:53Z</dcterms:created>
  <dcterms:modified xsi:type="dcterms:W3CDTF">2011-05-04T18:25:30Z</dcterms:modified>
</cp:coreProperties>
</file>