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4" r:id="rId2"/>
    <p:sldId id="256" r:id="rId3"/>
    <p:sldId id="285" r:id="rId4"/>
    <p:sldId id="310" r:id="rId5"/>
    <p:sldId id="286" r:id="rId6"/>
    <p:sldId id="287" r:id="rId7"/>
    <p:sldId id="288" r:id="rId8"/>
    <p:sldId id="305" r:id="rId9"/>
    <p:sldId id="300" r:id="rId10"/>
    <p:sldId id="290" r:id="rId11"/>
    <p:sldId id="312" r:id="rId12"/>
    <p:sldId id="308" r:id="rId13"/>
    <p:sldId id="306" r:id="rId14"/>
    <p:sldId id="301" r:id="rId15"/>
    <p:sldId id="302" r:id="rId16"/>
    <p:sldId id="291" r:id="rId17"/>
    <p:sldId id="313" r:id="rId18"/>
    <p:sldId id="309" r:id="rId19"/>
    <p:sldId id="303" r:id="rId20"/>
    <p:sldId id="296" r:id="rId21"/>
    <p:sldId id="297" r:id="rId22"/>
    <p:sldId id="304" r:id="rId23"/>
    <p:sldId id="311" r:id="rId24"/>
    <p:sldId id="29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59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07" autoAdjust="0"/>
    <p:restoredTop sz="94660"/>
  </p:normalViewPr>
  <p:slideViewPr>
    <p:cSldViewPr>
      <p:cViewPr varScale="1">
        <p:scale>
          <a:sx n="74" d="100"/>
          <a:sy n="74" d="100"/>
        </p:scale>
        <p:origin x="61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EF7831-28DD-4B73-80C6-41D7D9A28EF8}" type="datetimeFigureOut">
              <a:rPr lang="en-US" smtClean="0"/>
              <a:pPr/>
              <a:t>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0899C-1916-4734-BBED-05E09C26DA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02BAC-E822-4B7D-B2D3-953E1F1C29E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3FDCE2-4D1C-47B7-BA4A-BFF139697EE9}" type="datetimeFigureOut">
              <a:rPr lang="en-US" smtClean="0"/>
              <a:pPr/>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FDCE2-4D1C-47B7-BA4A-BFF139697EE9}" type="datetimeFigureOut">
              <a:rPr lang="en-US" smtClean="0"/>
              <a:pPr/>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FDCE2-4D1C-47B7-BA4A-BFF139697EE9}" type="datetimeFigureOut">
              <a:rPr lang="en-US" smtClean="0"/>
              <a:pPr/>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FDCE2-4D1C-47B7-BA4A-BFF139697EE9}" type="datetimeFigureOut">
              <a:rPr lang="en-US" smtClean="0"/>
              <a:pPr/>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3FDCE2-4D1C-47B7-BA4A-BFF139697EE9}" type="datetimeFigureOut">
              <a:rPr lang="en-US" smtClean="0"/>
              <a:pPr/>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3FDCE2-4D1C-47B7-BA4A-BFF139697EE9}" type="datetimeFigureOut">
              <a:rPr lang="en-US" smtClean="0"/>
              <a:pPr/>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3FDCE2-4D1C-47B7-BA4A-BFF139697EE9}" type="datetimeFigureOut">
              <a:rPr lang="en-US" smtClean="0"/>
              <a:pPr/>
              <a:t>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3FDCE2-4D1C-47B7-BA4A-BFF139697EE9}" type="datetimeFigureOut">
              <a:rPr lang="en-US" smtClean="0"/>
              <a:pPr/>
              <a:t>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FDCE2-4D1C-47B7-BA4A-BFF139697EE9}" type="datetimeFigureOut">
              <a:rPr lang="en-US" smtClean="0"/>
              <a:pPr/>
              <a:t>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FDCE2-4D1C-47B7-BA4A-BFF139697EE9}" type="datetimeFigureOut">
              <a:rPr lang="en-US" smtClean="0"/>
              <a:pPr/>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FDCE2-4D1C-47B7-BA4A-BFF139697EE9}" type="datetimeFigureOut">
              <a:rPr lang="en-US" smtClean="0"/>
              <a:pPr/>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9832-DADA-4BB6-93E6-BA99680020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FDCE2-4D1C-47B7-BA4A-BFF139697EE9}" type="datetimeFigureOut">
              <a:rPr lang="en-US" smtClean="0"/>
              <a:pPr/>
              <a:t>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99832-DADA-4BB6-93E6-BA99680020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1data\IVANOV\RUKOUSOPETUSTA ja -PUHEITA\Rukousviikko 2010-10\Logo LEVEÄ kestävä rukous.jpg"/>
          <p:cNvPicPr>
            <a:picLocks noChangeAspect="1" noChangeArrowheads="1"/>
          </p:cNvPicPr>
          <p:nvPr/>
        </p:nvPicPr>
        <p:blipFill>
          <a:blip r:embed="rId3" cstate="print"/>
          <a:srcRect/>
          <a:stretch>
            <a:fillRect/>
          </a:stretch>
        </p:blipFill>
        <p:spPr bwMode="auto">
          <a:xfrm>
            <a:off x="0" y="381000"/>
            <a:ext cx="7199313" cy="1558925"/>
          </a:xfrm>
          <a:prstGeom prst="rect">
            <a:avLst/>
          </a:prstGeom>
          <a:noFill/>
        </p:spPr>
      </p:pic>
      <p:sp>
        <p:nvSpPr>
          <p:cNvPr id="5" name="TextBox 4"/>
          <p:cNvSpPr txBox="1"/>
          <p:nvPr/>
        </p:nvSpPr>
        <p:spPr>
          <a:xfrm>
            <a:off x="2286000" y="3429000"/>
            <a:ext cx="8458200" cy="707886"/>
          </a:xfrm>
          <a:prstGeom prst="rect">
            <a:avLst/>
          </a:prstGeom>
          <a:noFill/>
        </p:spPr>
        <p:txBody>
          <a:bodyPr wrap="square" rtlCol="0">
            <a:spAutoFit/>
          </a:bodyPr>
          <a:lstStyle/>
          <a:p>
            <a:r>
              <a:rPr lang="fi-FI" sz="4000" smtClean="0">
                <a:ln w="1905"/>
                <a:solidFill>
                  <a:srgbClr val="C00000"/>
                </a:solidFill>
                <a:effectLst>
                  <a:innerShdw blurRad="69850" dist="43180" dir="5400000">
                    <a:srgbClr val="000000">
                      <a:alpha val="65000"/>
                    </a:srgbClr>
                  </a:innerShdw>
                </a:effectLst>
              </a:rPr>
              <a:t>Rukouksen toistaminen</a:t>
            </a:r>
          </a:p>
        </p:txBody>
      </p:sp>
      <p:sp>
        <p:nvSpPr>
          <p:cNvPr id="8" name="Rectangle 7"/>
          <p:cNvSpPr/>
          <p:nvPr/>
        </p:nvSpPr>
        <p:spPr>
          <a:xfrm>
            <a:off x="2743200" y="609600"/>
            <a:ext cx="6172200" cy="769441"/>
          </a:xfrm>
          <a:prstGeom prst="rect">
            <a:avLst/>
          </a:prstGeom>
        </p:spPr>
        <p:txBody>
          <a:bodyPr wrap="square">
            <a:spAutoFit/>
          </a:bodyPr>
          <a:lstStyle/>
          <a:p>
            <a:r>
              <a:rPr lang="fi-FI" sz="4400" smtClean="0">
                <a:ln w="1905"/>
                <a:solidFill>
                  <a:schemeClr val="accent3">
                    <a:lumMod val="50000"/>
                  </a:schemeClr>
                </a:solidFill>
                <a:effectLst>
                  <a:innerShdw blurRad="69850" dist="43180" dir="5400000">
                    <a:srgbClr val="000000">
                      <a:alpha val="65000"/>
                    </a:srgbClr>
                  </a:innerShdw>
                </a:effectLst>
              </a:rPr>
              <a:t>Kestävä rukous</a:t>
            </a:r>
            <a:endParaRPr lang="fi-FI" sz="4400" dirty="0" smtClean="0">
              <a:ln w="1905"/>
              <a:solidFill>
                <a:schemeClr val="accent3">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
            <a:ext cx="8915400" cy="5816977"/>
          </a:xfrm>
          <a:prstGeom prst="rect">
            <a:avLst/>
          </a:prstGeom>
          <a:noFill/>
        </p:spPr>
        <p:txBody>
          <a:bodyPr wrap="square" rtlCol="0">
            <a:spAutoFit/>
          </a:bodyPr>
          <a:lstStyle/>
          <a:p>
            <a:r>
              <a:rPr lang="fi-FI" sz="4400" b="1" smtClean="0">
                <a:solidFill>
                  <a:srgbClr val="C00000"/>
                </a:solidFill>
              </a:rPr>
              <a:t>Mikä on rukouksen toistamisen ja tyhjän hokemisen ero?</a:t>
            </a:r>
          </a:p>
          <a:p>
            <a:endParaRPr lang="fi-FI" sz="2800" smtClean="0">
              <a:ln w="1905"/>
              <a:solidFill>
                <a:schemeClr val="accent2"/>
              </a:solidFill>
              <a:effectLst>
                <a:innerShdw blurRad="69850" dist="43180" dir="5400000">
                  <a:srgbClr val="000000">
                    <a:alpha val="65000"/>
                  </a:srgbClr>
                </a:innerShdw>
              </a:effectLst>
            </a:endParaRPr>
          </a:p>
          <a:p>
            <a:r>
              <a:rPr lang="fi-FI" sz="3200" b="1" smtClean="0">
                <a:solidFill>
                  <a:srgbClr val="485925"/>
                </a:solidFill>
              </a:rPr>
              <a:t>Onko rukouksen toistaminen tyhjän hokemista?</a:t>
            </a:r>
            <a:endParaRPr lang="fi-FI" sz="3600" b="1" smtClean="0">
              <a:solidFill>
                <a:srgbClr val="485925"/>
              </a:solidFill>
            </a:endParaRPr>
          </a:p>
          <a:p>
            <a:endParaRPr lang="fi-FI" sz="3200" b="1" smtClean="0">
              <a:solidFill>
                <a:srgbClr val="485925"/>
              </a:solidFill>
            </a:endParaRPr>
          </a:p>
          <a:p>
            <a:r>
              <a:rPr lang="fi-FI" sz="3200" b="1" smtClean="0">
                <a:solidFill>
                  <a:srgbClr val="485925"/>
                </a:solidFill>
              </a:rPr>
              <a:t>Jeesus varoitti:</a:t>
            </a:r>
          </a:p>
          <a:p>
            <a:endParaRPr lang="fi-FI" sz="3200" b="1" smtClean="0">
              <a:solidFill>
                <a:srgbClr val="485925"/>
              </a:solidFill>
            </a:endParaRPr>
          </a:p>
          <a:p>
            <a:r>
              <a:rPr lang="fi-FI" sz="3200" b="1" smtClean="0">
                <a:solidFill>
                  <a:srgbClr val="485925"/>
                </a:solidFill>
              </a:rPr>
              <a:t>”Kun rukoilette, niin älkää tyhjiä hokeko niin kuin pakanat, jotka luulevat, että heitä heidän monisanaisuutensa tähden kuullaan.”</a:t>
            </a:r>
            <a:r>
              <a:rPr lang="fi-FI" sz="3200" b="1" i="1" smtClean="0">
                <a:solidFill>
                  <a:srgbClr val="485925"/>
                </a:solidFill>
              </a:rPr>
              <a:t> Matt. 6:7</a:t>
            </a:r>
          </a:p>
          <a:p>
            <a:endParaRPr lang="fi-FI" sz="3200" b="1" i="1" smtClean="0">
              <a:solidFill>
                <a:srgbClr val="485925"/>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0"/>
            <a:ext cx="8915400" cy="1877437"/>
          </a:xfrm>
          <a:prstGeom prst="rect">
            <a:avLst/>
          </a:prstGeom>
          <a:noFill/>
        </p:spPr>
        <p:txBody>
          <a:bodyPr wrap="square" rtlCol="0">
            <a:spAutoFit/>
          </a:bodyPr>
          <a:lstStyle/>
          <a:p>
            <a:r>
              <a:rPr lang="fi-FI" sz="4400" b="1" smtClean="0">
                <a:solidFill>
                  <a:schemeClr val="accent2"/>
                </a:solidFill>
              </a:rPr>
              <a:t>Mikä on rukouksen toistamisen ja tyhjän hokemisen ero?</a:t>
            </a:r>
          </a:p>
          <a:p>
            <a:endParaRPr lang="fi-FI" sz="2800" smtClean="0">
              <a:ln w="1905"/>
              <a:solidFill>
                <a:schemeClr val="accent2"/>
              </a:solidFill>
              <a:effectLst>
                <a:innerShdw blurRad="69850" dist="43180" dir="5400000">
                  <a:srgbClr val="000000">
                    <a:alpha val="65000"/>
                  </a:srgbClr>
                </a:innerShdw>
              </a:effectLst>
            </a:endParaRPr>
          </a:p>
        </p:txBody>
      </p:sp>
      <p:sp>
        <p:nvSpPr>
          <p:cNvPr id="6" name="Rectangle 5"/>
          <p:cNvSpPr/>
          <p:nvPr/>
        </p:nvSpPr>
        <p:spPr>
          <a:xfrm>
            <a:off x="228600" y="1524000"/>
            <a:ext cx="5791200" cy="5262979"/>
          </a:xfrm>
          <a:prstGeom prst="rect">
            <a:avLst/>
          </a:prstGeom>
        </p:spPr>
        <p:txBody>
          <a:bodyPr wrap="square">
            <a:spAutoFit/>
          </a:bodyPr>
          <a:lstStyle/>
          <a:p>
            <a:r>
              <a:rPr lang="fi-FI" sz="2800" b="1" smtClean="0">
                <a:solidFill>
                  <a:srgbClr val="485925"/>
                </a:solidFill>
              </a:rPr>
              <a:t>”Buddhalainen rukousmyllyjen talo valmistui Britanniaan v. 2007. Jokaisessa myllyssä on miljoonia rukouksia. Niiden energia ja siunaukset aktivoidaan ja lähetetään maailmalle, kun moottorit pyörittävät myllyjä yötä päivää. Ihmiset voivat lisätä vauhtia kahvoista pyörittämällä. Samalla he saavat ansion, joka kertyy rukoilemalla miljoonin rukouksin kaikkien olentojen ja planeettamme puolesta.”</a:t>
            </a:r>
            <a:endParaRPr lang="en-US" sz="2800">
              <a:solidFill>
                <a:srgbClr val="485925"/>
              </a:solidFill>
            </a:endParaRPr>
          </a:p>
        </p:txBody>
      </p:sp>
      <p:pic>
        <p:nvPicPr>
          <p:cNvPr id="1026" name="Picture 2" descr="C:\Documents and Settings\mirjami\Desktop\rukousmyllyt.jpg"/>
          <p:cNvPicPr>
            <a:picLocks noChangeAspect="1" noChangeArrowheads="1"/>
          </p:cNvPicPr>
          <p:nvPr/>
        </p:nvPicPr>
        <p:blipFill>
          <a:blip r:embed="rId2" cstate="print"/>
          <a:srcRect l="15973" t="9983" b="7987"/>
          <a:stretch>
            <a:fillRect/>
          </a:stretch>
        </p:blipFill>
        <p:spPr bwMode="auto">
          <a:xfrm>
            <a:off x="5937250" y="1752600"/>
            <a:ext cx="3206750" cy="3130550"/>
          </a:xfrm>
          <a:prstGeom prst="rect">
            <a:avLst/>
          </a:prstGeom>
          <a:noFill/>
        </p:spPr>
      </p:pic>
      <p:sp>
        <p:nvSpPr>
          <p:cNvPr id="7" name="TextBox 6"/>
          <p:cNvSpPr txBox="1"/>
          <p:nvPr/>
        </p:nvSpPr>
        <p:spPr>
          <a:xfrm>
            <a:off x="6400800" y="5029200"/>
            <a:ext cx="2286000" cy="738664"/>
          </a:xfrm>
          <a:prstGeom prst="rect">
            <a:avLst/>
          </a:prstGeom>
          <a:noFill/>
        </p:spPr>
        <p:txBody>
          <a:bodyPr wrap="square" rtlCol="0">
            <a:spAutoFit/>
          </a:bodyPr>
          <a:lstStyle/>
          <a:p>
            <a:r>
              <a:rPr lang="fi-FI" sz="2400" b="1" i="1" smtClean="0">
                <a:solidFill>
                  <a:srgbClr val="485925"/>
                </a:solidFill>
              </a:rPr>
              <a:t>Rukousmyllyt</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8915400" cy="5786199"/>
          </a:xfrm>
          <a:prstGeom prst="rect">
            <a:avLst/>
          </a:prstGeom>
          <a:noFill/>
        </p:spPr>
        <p:txBody>
          <a:bodyPr wrap="square" rtlCol="0">
            <a:spAutoFit/>
          </a:bodyPr>
          <a:lstStyle/>
          <a:p>
            <a:r>
              <a:rPr lang="fi-FI" sz="4400" b="1" smtClean="0">
                <a:solidFill>
                  <a:srgbClr val="C00000"/>
                </a:solidFill>
              </a:rPr>
              <a:t>Mikä on rukouksen toistamisen ja tyhjän hokemisen ero?</a:t>
            </a:r>
          </a:p>
          <a:p>
            <a:endParaRPr lang="fi-FI" sz="4600" smtClean="0">
              <a:ln w="1905"/>
              <a:solidFill>
                <a:schemeClr val="accent2"/>
              </a:solidFill>
              <a:effectLst>
                <a:innerShdw blurRad="69850" dist="43180" dir="5400000">
                  <a:srgbClr val="000000">
                    <a:alpha val="65000"/>
                  </a:srgbClr>
                </a:innerShdw>
              </a:effectLst>
            </a:endParaRPr>
          </a:p>
          <a:p>
            <a:endParaRPr lang="fi-FI" sz="3600" b="1" i="1" smtClean="0">
              <a:solidFill>
                <a:srgbClr val="485925"/>
              </a:solidFill>
            </a:endParaRPr>
          </a:p>
          <a:p>
            <a:pPr algn="ctr"/>
            <a:r>
              <a:rPr lang="fi-FI" sz="4000" b="1" smtClean="0">
                <a:solidFill>
                  <a:srgbClr val="485925"/>
                </a:solidFill>
              </a:rPr>
              <a:t>Jeesuksen seuraaja keskustelee rukouksessa persoonallisen Jumalan kanssa eikä usko, että rukouksessa itsessään on jotain mekaanista voimaa tai sillä voi ansaita ”suorituspisteitä”.</a:t>
            </a:r>
            <a:endParaRPr lang="en-US" sz="4000" smtClean="0">
              <a:solidFill>
                <a:srgbClr val="485925"/>
              </a:solidFill>
            </a:endParaRPr>
          </a:p>
        </p:txBody>
      </p:sp>
      <p:sp>
        <p:nvSpPr>
          <p:cNvPr id="4" name="Rectangle 3"/>
          <p:cNvSpPr/>
          <p:nvPr/>
        </p:nvSpPr>
        <p:spPr>
          <a:xfrm>
            <a:off x="-533400" y="1981200"/>
            <a:ext cx="8229600" cy="1200329"/>
          </a:xfrm>
          <a:prstGeom prst="rect">
            <a:avLst/>
          </a:prstGeom>
        </p:spPr>
        <p:txBody>
          <a:bodyPr wrap="square">
            <a:spAutoFit/>
          </a:bodyPr>
          <a:lstStyle/>
          <a:p>
            <a:endParaRPr lang="fi-FI" sz="3600" b="1" smtClean="0">
              <a:solidFill>
                <a:srgbClr val="485925"/>
              </a:solidFill>
            </a:endParaRPr>
          </a:p>
          <a:p>
            <a:endParaRPr lang="fi-FI" sz="3600" b="1" smtClean="0">
              <a:solidFill>
                <a:srgbClr val="485925"/>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609600"/>
            <a:ext cx="8915400" cy="1938992"/>
          </a:xfrm>
          <a:prstGeom prst="rect">
            <a:avLst/>
          </a:prstGeom>
          <a:noFill/>
        </p:spPr>
        <p:txBody>
          <a:bodyPr wrap="square" rtlCol="0">
            <a:spAutoFit/>
          </a:bodyPr>
          <a:lstStyle/>
          <a:p>
            <a:r>
              <a:rPr lang="fi-FI" sz="4000" b="1" smtClean="0">
                <a:solidFill>
                  <a:srgbClr val="C00000"/>
                </a:solidFill>
              </a:rPr>
              <a:t>Tärkein syy siihen, miksi samaa asiaa on rukoiltava useita kertoja:</a:t>
            </a:r>
            <a:r>
              <a:rPr lang="fi-FI" sz="4000" b="1" smtClean="0">
                <a:solidFill>
                  <a:schemeClr val="accent2"/>
                </a:solidFill>
              </a:rPr>
              <a:t/>
            </a:r>
            <a:br>
              <a:rPr lang="fi-FI" sz="4000" b="1" smtClean="0">
                <a:solidFill>
                  <a:schemeClr val="accent2"/>
                </a:solidFill>
              </a:rPr>
            </a:br>
            <a:endParaRPr lang="en-US" sz="4000" smtClean="0">
              <a:solidFill>
                <a:schemeClr val="accent2"/>
              </a:solidFill>
            </a:endParaRPr>
          </a:p>
        </p:txBody>
      </p:sp>
      <p:sp>
        <p:nvSpPr>
          <p:cNvPr id="6" name="Rectangle 5"/>
          <p:cNvSpPr/>
          <p:nvPr/>
        </p:nvSpPr>
        <p:spPr>
          <a:xfrm>
            <a:off x="838200" y="2590800"/>
            <a:ext cx="7620000" cy="3662541"/>
          </a:xfrm>
          <a:prstGeom prst="rect">
            <a:avLst/>
          </a:prstGeom>
        </p:spPr>
        <p:txBody>
          <a:bodyPr wrap="square">
            <a:spAutoFit/>
          </a:bodyPr>
          <a:lstStyle/>
          <a:p>
            <a:pPr algn="ctr"/>
            <a:r>
              <a:rPr lang="fi-FI" sz="4000" b="1" smtClean="0">
                <a:solidFill>
                  <a:srgbClr val="485925"/>
                </a:solidFill>
              </a:rPr>
              <a:t>Eri asioita varten tarvitaan eri rukousmäärä, joka kertyy kestävässä, toistuvassa rukouksessa.</a:t>
            </a:r>
          </a:p>
          <a:p>
            <a:pPr algn="ctr"/>
            <a:endParaRPr lang="fi-FI" sz="4000" b="1" smtClean="0">
              <a:solidFill>
                <a:srgbClr val="485925"/>
              </a:solidFill>
            </a:endParaRPr>
          </a:p>
          <a:p>
            <a:endParaRPr lang="fi-FI" sz="3200" b="1" smtClean="0">
              <a:solidFill>
                <a:srgbClr val="485925"/>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irjami\Desktop\Rukousviikko 4.7.10.2010 Korso\MA\ojankaivuu.jpg"/>
          <p:cNvPicPr>
            <a:picLocks noChangeAspect="1" noChangeArrowheads="1"/>
          </p:cNvPicPr>
          <p:nvPr/>
        </p:nvPicPr>
        <p:blipFill>
          <a:blip r:embed="rId2" cstate="print"/>
          <a:srcRect l="4878" b="2740"/>
          <a:stretch>
            <a:fillRect/>
          </a:stretch>
        </p:blipFill>
        <p:spPr bwMode="auto">
          <a:xfrm>
            <a:off x="0" y="1205849"/>
            <a:ext cx="5943600" cy="5652151"/>
          </a:xfrm>
          <a:prstGeom prst="rect">
            <a:avLst/>
          </a:prstGeom>
          <a:noFill/>
        </p:spPr>
      </p:pic>
      <p:sp>
        <p:nvSpPr>
          <p:cNvPr id="5" name="TextBox 4"/>
          <p:cNvSpPr txBox="1"/>
          <p:nvPr/>
        </p:nvSpPr>
        <p:spPr>
          <a:xfrm>
            <a:off x="228600" y="0"/>
            <a:ext cx="8915400" cy="1323439"/>
          </a:xfrm>
          <a:prstGeom prst="rect">
            <a:avLst/>
          </a:prstGeom>
          <a:noFill/>
        </p:spPr>
        <p:txBody>
          <a:bodyPr wrap="square" rtlCol="0">
            <a:spAutoFit/>
          </a:bodyPr>
          <a:lstStyle/>
          <a:p>
            <a:r>
              <a:rPr lang="fi-FI" sz="4000" b="1" smtClean="0">
                <a:solidFill>
                  <a:schemeClr val="accent2"/>
                </a:solidFill>
              </a:rPr>
              <a:t>Rukous on projekti: tehtävä, jota varten tarvitaan tietty aika ja tiettyä toimintaa</a:t>
            </a:r>
            <a:endParaRPr lang="en-US" sz="4000" smtClean="0">
              <a:solidFill>
                <a:schemeClr val="accent2"/>
              </a:solidFill>
            </a:endParaRPr>
          </a:p>
        </p:txBody>
      </p:sp>
      <p:sp>
        <p:nvSpPr>
          <p:cNvPr id="6" name="Rectangle 5"/>
          <p:cNvSpPr/>
          <p:nvPr/>
        </p:nvSpPr>
        <p:spPr>
          <a:xfrm>
            <a:off x="4038600" y="3657600"/>
            <a:ext cx="5105400" cy="3046988"/>
          </a:xfrm>
          <a:prstGeom prst="rect">
            <a:avLst/>
          </a:prstGeom>
        </p:spPr>
        <p:txBody>
          <a:bodyPr wrap="square">
            <a:spAutoFit/>
          </a:bodyPr>
          <a:lstStyle/>
          <a:p>
            <a:r>
              <a:rPr lang="fi-FI" sz="3200" b="1" smtClean="0">
                <a:solidFill>
                  <a:srgbClr val="485925"/>
                </a:solidFill>
              </a:rPr>
              <a:t>Ojankaivuuseen sisältyy varmuus lopputuloksesta,  mutta tarvitaan silti tietty aika ja toiminnan toistoa, ennen kuin vesi pääsee virtaamaan paikasta toiseen.</a:t>
            </a:r>
            <a:endParaRPr lang="en-US" sz="3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irjami\Desktop\Rukousviikko 4.7.10.2010 Korso\MA\muuraus.jpg"/>
          <p:cNvPicPr>
            <a:picLocks noChangeAspect="1" noChangeArrowheads="1"/>
          </p:cNvPicPr>
          <p:nvPr/>
        </p:nvPicPr>
        <p:blipFill>
          <a:blip r:embed="rId2" cstate="print"/>
          <a:srcRect l="10000" r="6000"/>
          <a:stretch>
            <a:fillRect/>
          </a:stretch>
        </p:blipFill>
        <p:spPr bwMode="auto">
          <a:xfrm>
            <a:off x="3200400" y="1321167"/>
            <a:ext cx="5943600" cy="5536834"/>
          </a:xfrm>
          <a:prstGeom prst="rect">
            <a:avLst/>
          </a:prstGeom>
          <a:noFill/>
        </p:spPr>
      </p:pic>
      <p:sp>
        <p:nvSpPr>
          <p:cNvPr id="5" name="TextBox 4"/>
          <p:cNvSpPr txBox="1"/>
          <p:nvPr/>
        </p:nvSpPr>
        <p:spPr>
          <a:xfrm>
            <a:off x="228600" y="76200"/>
            <a:ext cx="8915400" cy="1446550"/>
          </a:xfrm>
          <a:prstGeom prst="rect">
            <a:avLst/>
          </a:prstGeom>
          <a:noFill/>
        </p:spPr>
        <p:txBody>
          <a:bodyPr wrap="square" rtlCol="0">
            <a:spAutoFit/>
          </a:bodyPr>
          <a:lstStyle/>
          <a:p>
            <a:r>
              <a:rPr lang="fi-FI" sz="4400" b="1" smtClean="0">
                <a:solidFill>
                  <a:schemeClr val="accent2"/>
                </a:solidFill>
              </a:rPr>
              <a:t>Rukousaiheen ja rukousvastauksen välillä on rukoustyö.</a:t>
            </a:r>
            <a:endParaRPr lang="en-US" smtClean="0">
              <a:solidFill>
                <a:schemeClr val="accent2"/>
              </a:solidFill>
            </a:endParaRPr>
          </a:p>
        </p:txBody>
      </p:sp>
      <p:sp>
        <p:nvSpPr>
          <p:cNvPr id="6" name="Rectangle 5"/>
          <p:cNvSpPr/>
          <p:nvPr/>
        </p:nvSpPr>
        <p:spPr>
          <a:xfrm>
            <a:off x="304800" y="3124200"/>
            <a:ext cx="2895600" cy="3046988"/>
          </a:xfrm>
          <a:prstGeom prst="rect">
            <a:avLst/>
          </a:prstGeom>
        </p:spPr>
        <p:txBody>
          <a:bodyPr wrap="square">
            <a:spAutoFit/>
          </a:bodyPr>
          <a:lstStyle/>
          <a:p>
            <a:r>
              <a:rPr lang="fi-FI" sz="3200" b="1" smtClean="0">
                <a:solidFill>
                  <a:srgbClr val="485925"/>
                </a:solidFill>
              </a:rPr>
              <a:t>Rakennus-piirustusten ja valmiin rakennuksen välillä on rakennustyö.</a:t>
            </a:r>
            <a:endParaRPr lang="en-US" sz="32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5078313"/>
          </a:xfrm>
          <a:prstGeom prst="rect">
            <a:avLst/>
          </a:prstGeom>
          <a:noFill/>
        </p:spPr>
        <p:txBody>
          <a:bodyPr wrap="square" rtlCol="0">
            <a:spAutoFit/>
          </a:bodyPr>
          <a:lstStyle/>
          <a:p>
            <a:r>
              <a:rPr lang="fi-FI" sz="4400" b="1" smtClean="0">
                <a:solidFill>
                  <a:srgbClr val="C00000"/>
                </a:solidFill>
              </a:rPr>
              <a:t>Raamattu kehottaa toistuvaan rukoukseen:</a:t>
            </a:r>
          </a:p>
          <a:p>
            <a:endParaRPr lang="fi-FI" sz="1400" smtClean="0">
              <a:ln w="1905"/>
              <a:solidFill>
                <a:schemeClr val="accent2"/>
              </a:solidFill>
              <a:effectLst>
                <a:innerShdw blurRad="69850" dist="43180" dir="5400000">
                  <a:srgbClr val="000000">
                    <a:alpha val="65000"/>
                  </a:srgbClr>
                </a:innerShdw>
              </a:effectLst>
            </a:endParaRPr>
          </a:p>
          <a:p>
            <a:endParaRPr lang="fi-FI" sz="1400" smtClean="0">
              <a:ln w="1905"/>
              <a:solidFill>
                <a:schemeClr val="accent2"/>
              </a:solidFill>
              <a:effectLst>
                <a:innerShdw blurRad="69850" dist="43180" dir="5400000">
                  <a:srgbClr val="000000">
                    <a:alpha val="65000"/>
                  </a:srgbClr>
                </a:innerShdw>
              </a:effectLst>
            </a:endParaRPr>
          </a:p>
          <a:p>
            <a:endParaRPr lang="fi-FI" sz="1400" smtClean="0">
              <a:ln w="1905"/>
              <a:solidFill>
                <a:schemeClr val="accent2"/>
              </a:solidFill>
              <a:effectLst>
                <a:innerShdw blurRad="69850" dist="43180" dir="5400000">
                  <a:srgbClr val="000000">
                    <a:alpha val="65000"/>
                  </a:srgbClr>
                </a:innerShdw>
              </a:effectLst>
            </a:endParaRPr>
          </a:p>
          <a:p>
            <a:endParaRPr lang="fi-FI" sz="1400" smtClean="0">
              <a:ln w="1905"/>
              <a:solidFill>
                <a:schemeClr val="accent2"/>
              </a:solidFill>
              <a:effectLst>
                <a:innerShdw blurRad="69850" dist="43180" dir="5400000">
                  <a:srgbClr val="000000">
                    <a:alpha val="65000"/>
                  </a:srgbClr>
                </a:innerShdw>
              </a:effectLst>
            </a:endParaRPr>
          </a:p>
          <a:p>
            <a:pPr lvl="1">
              <a:buFont typeface="Wingdings" pitchFamily="2" charset="2"/>
              <a:buChar char="Ø"/>
            </a:pPr>
            <a:r>
              <a:rPr lang="fi-FI" sz="3600" b="1" smtClean="0">
                <a:solidFill>
                  <a:srgbClr val="485925"/>
                </a:solidFill>
              </a:rPr>
              <a:t>Elia rukoili Karmelilla sadetta 7 jaksossa</a:t>
            </a:r>
          </a:p>
          <a:p>
            <a:pPr lvl="1">
              <a:buFont typeface="Wingdings" pitchFamily="2" charset="2"/>
              <a:buChar char="Ø"/>
            </a:pPr>
            <a:r>
              <a:rPr lang="fi-FI" sz="3600" b="1" smtClean="0">
                <a:solidFill>
                  <a:srgbClr val="485925"/>
                </a:solidFill>
              </a:rPr>
              <a:t>Daniel rukoili 21 päivää Jumalan ilmestymistä</a:t>
            </a:r>
          </a:p>
          <a:p>
            <a:pPr lvl="1">
              <a:buFont typeface="Wingdings" pitchFamily="2" charset="2"/>
              <a:buChar char="Ø"/>
            </a:pPr>
            <a:r>
              <a:rPr lang="fi-FI" sz="3600" b="1" smtClean="0">
                <a:solidFill>
                  <a:srgbClr val="485925"/>
                </a:solidFill>
              </a:rPr>
              <a:t>Jeesus rukoili tuskissaan Getsemanessa 3 kertaa</a:t>
            </a:r>
            <a:endParaRPr lang="en-US" b="1" smtClean="0"/>
          </a:p>
        </p:txBody>
      </p:sp>
      <p:sp>
        <p:nvSpPr>
          <p:cNvPr id="4" name="Rectangle 3"/>
          <p:cNvSpPr/>
          <p:nvPr/>
        </p:nvSpPr>
        <p:spPr>
          <a:xfrm>
            <a:off x="-533400" y="1981200"/>
            <a:ext cx="8229600" cy="1200329"/>
          </a:xfrm>
          <a:prstGeom prst="rect">
            <a:avLst/>
          </a:prstGeom>
        </p:spPr>
        <p:txBody>
          <a:bodyPr wrap="square">
            <a:spAutoFit/>
          </a:bodyPr>
          <a:lstStyle/>
          <a:p>
            <a:endParaRPr lang="fi-FI" sz="3600" b="1" smtClean="0">
              <a:solidFill>
                <a:srgbClr val="485925"/>
              </a:solidFill>
            </a:endParaRPr>
          </a:p>
          <a:p>
            <a:endParaRPr lang="fi-FI" sz="3600" b="1" smtClean="0">
              <a:solidFill>
                <a:srgbClr val="485925"/>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8894743"/>
          </a:xfrm>
          <a:prstGeom prst="rect">
            <a:avLst/>
          </a:prstGeom>
          <a:noFill/>
        </p:spPr>
        <p:txBody>
          <a:bodyPr wrap="square" rtlCol="0">
            <a:spAutoFit/>
          </a:bodyPr>
          <a:lstStyle/>
          <a:p>
            <a:pPr lvl="1">
              <a:buFont typeface="Wingdings" pitchFamily="2" charset="2"/>
              <a:buChar char="Ø"/>
            </a:pPr>
            <a:r>
              <a:rPr lang="fi-FI" sz="3600" b="1" smtClean="0">
                <a:solidFill>
                  <a:srgbClr val="485925"/>
                </a:solidFill>
              </a:rPr>
              <a:t>Paavali ja tiimi rukoilivat </a:t>
            </a:r>
            <a:r>
              <a:rPr lang="fi-FI" sz="3600" b="1" u="sng" smtClean="0">
                <a:solidFill>
                  <a:srgbClr val="485925"/>
                </a:solidFill>
              </a:rPr>
              <a:t>samoja rukouksia samojen ihmisten ja seurakuntien puolesta</a:t>
            </a:r>
            <a:r>
              <a:rPr lang="fi-FI" sz="3600" b="1" smtClean="0">
                <a:solidFill>
                  <a:srgbClr val="485925"/>
                </a:solidFill>
              </a:rPr>
              <a:t> lakkaamatta. </a:t>
            </a:r>
          </a:p>
          <a:p>
            <a:pPr lvl="1"/>
            <a:endParaRPr lang="fi-FI" sz="1100" b="1" smtClean="0">
              <a:solidFill>
                <a:srgbClr val="485925"/>
              </a:solidFill>
            </a:endParaRPr>
          </a:p>
          <a:p>
            <a:pPr lvl="1"/>
            <a:endParaRPr lang="fi-FI" sz="1100" b="1" smtClean="0">
              <a:solidFill>
                <a:srgbClr val="485925"/>
              </a:solidFill>
            </a:endParaRPr>
          </a:p>
          <a:p>
            <a:r>
              <a:rPr lang="fi-FI" sz="2800" b="1" smtClean="0">
                <a:solidFill>
                  <a:srgbClr val="485925"/>
                </a:solidFill>
              </a:rPr>
              <a:t>Kol. 1:9</a:t>
            </a:r>
            <a:r>
              <a:rPr lang="fi-FI" sz="2800" smtClean="0">
                <a:solidFill>
                  <a:srgbClr val="485925"/>
                </a:solidFill>
              </a:rPr>
              <a:t> Sentähden emme mekään, siitä päivästä alkaen, jona sen kuulimme, </a:t>
            </a:r>
            <a:r>
              <a:rPr lang="fi-FI" sz="2800" b="1" smtClean="0">
                <a:solidFill>
                  <a:srgbClr val="485925"/>
                </a:solidFill>
              </a:rPr>
              <a:t>ole lakanneet teidän edestänne rukoilemasta ja anomasta,</a:t>
            </a:r>
            <a:r>
              <a:rPr lang="fi-FI" sz="2800" smtClean="0">
                <a:solidFill>
                  <a:srgbClr val="485925"/>
                </a:solidFill>
              </a:rPr>
              <a:t> että tulisitte täyteen hänen tahtonsa tuntemista kaikessa hengellisessä viisaudessa ja ymmärtämisessä</a:t>
            </a:r>
            <a:endParaRPr lang="en-US" sz="2800" smtClean="0">
              <a:solidFill>
                <a:srgbClr val="485925"/>
              </a:solidFill>
            </a:endParaRPr>
          </a:p>
          <a:p>
            <a:r>
              <a:rPr lang="fi-FI" sz="2800" b="1" smtClean="0">
                <a:solidFill>
                  <a:srgbClr val="485925"/>
                </a:solidFill>
              </a:rPr>
              <a:t>Kol. 4:12</a:t>
            </a:r>
            <a:r>
              <a:rPr lang="fi-FI" sz="2800" smtClean="0">
                <a:solidFill>
                  <a:srgbClr val="485925"/>
                </a:solidFill>
              </a:rPr>
              <a:t> Epafras -- </a:t>
            </a:r>
            <a:r>
              <a:rPr lang="fi-FI" sz="2800" b="1" smtClean="0">
                <a:solidFill>
                  <a:srgbClr val="485925"/>
                </a:solidFill>
              </a:rPr>
              <a:t>aina taistelee rukouksissaan teidän puolestanne</a:t>
            </a:r>
            <a:r>
              <a:rPr lang="fi-FI" sz="2800" smtClean="0">
                <a:solidFill>
                  <a:srgbClr val="485925"/>
                </a:solidFill>
              </a:rPr>
              <a:t>, että te pysyisitte täydellisinä ja täysin vahvoina kaikessa, mikä on Jumalan tahto.</a:t>
            </a:r>
            <a:endParaRPr lang="en-US" sz="2800" smtClean="0">
              <a:solidFill>
                <a:srgbClr val="485925"/>
              </a:solidFill>
            </a:endParaRPr>
          </a:p>
          <a:p>
            <a:r>
              <a:rPr lang="fi-FI" sz="2800" b="1" smtClean="0">
                <a:solidFill>
                  <a:srgbClr val="485925"/>
                </a:solidFill>
              </a:rPr>
              <a:t>2.Tim. 1:3</a:t>
            </a:r>
            <a:r>
              <a:rPr lang="fi-FI" sz="2800" smtClean="0">
                <a:solidFill>
                  <a:srgbClr val="485925"/>
                </a:solidFill>
              </a:rPr>
              <a:t> minä </a:t>
            </a:r>
            <a:r>
              <a:rPr lang="fi-FI" sz="2800" b="1" smtClean="0">
                <a:solidFill>
                  <a:srgbClr val="485925"/>
                </a:solidFill>
              </a:rPr>
              <a:t>lakkaamatta muistan sinua rukouksissani öin ja päivin</a:t>
            </a:r>
            <a:endParaRPr lang="en-US" sz="2800" b="1" smtClean="0">
              <a:solidFill>
                <a:srgbClr val="485925"/>
              </a:solidFill>
            </a:endParaRPr>
          </a:p>
          <a:p>
            <a:pPr lvl="1"/>
            <a:endParaRPr lang="fi-FI" sz="3600" b="1" smtClean="0">
              <a:solidFill>
                <a:srgbClr val="485925"/>
              </a:solidFill>
            </a:endParaRPr>
          </a:p>
          <a:p>
            <a:pPr lvl="1">
              <a:buFont typeface="Wingdings" pitchFamily="2" charset="2"/>
              <a:buChar char="Ø"/>
            </a:pPr>
            <a:endParaRPr lang="fi-FI" sz="3600" b="1" u="sng" smtClean="0">
              <a:solidFill>
                <a:srgbClr val="485925"/>
              </a:solidFill>
            </a:endParaRPr>
          </a:p>
          <a:p>
            <a:pPr lvl="1">
              <a:buFont typeface="Wingdings" pitchFamily="2" charset="2"/>
              <a:buChar char="Ø"/>
            </a:pPr>
            <a:endParaRPr lang="fi-FI" sz="3600" b="1" smtClean="0">
              <a:solidFill>
                <a:srgbClr val="485925"/>
              </a:solidFill>
            </a:endParaRPr>
          </a:p>
          <a:p>
            <a:pPr lvl="1"/>
            <a:endParaRPr lang="fi-FI" sz="3600" b="1" smtClean="0">
              <a:solidFill>
                <a:srgbClr val="485925"/>
              </a:solidFill>
            </a:endParaRPr>
          </a:p>
          <a:p>
            <a:endParaRPr lang="en-US" b="1" smtClean="0"/>
          </a:p>
        </p:txBody>
      </p:sp>
      <p:sp>
        <p:nvSpPr>
          <p:cNvPr id="4" name="Rectangle 3"/>
          <p:cNvSpPr/>
          <p:nvPr/>
        </p:nvSpPr>
        <p:spPr>
          <a:xfrm>
            <a:off x="-533400" y="1981200"/>
            <a:ext cx="8229600" cy="1200329"/>
          </a:xfrm>
          <a:prstGeom prst="rect">
            <a:avLst/>
          </a:prstGeom>
        </p:spPr>
        <p:txBody>
          <a:bodyPr wrap="square">
            <a:spAutoFit/>
          </a:bodyPr>
          <a:lstStyle/>
          <a:p>
            <a:endParaRPr lang="fi-FI" sz="3600" b="1" smtClean="0">
              <a:solidFill>
                <a:srgbClr val="485925"/>
              </a:solidFill>
            </a:endParaRPr>
          </a:p>
          <a:p>
            <a:endParaRPr lang="fi-FI" sz="3600" b="1" smtClean="0">
              <a:solidFill>
                <a:srgbClr val="485925"/>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6186309"/>
          </a:xfrm>
          <a:prstGeom prst="rect">
            <a:avLst/>
          </a:prstGeom>
          <a:noFill/>
        </p:spPr>
        <p:txBody>
          <a:bodyPr wrap="square" rtlCol="0">
            <a:spAutoFit/>
          </a:bodyPr>
          <a:lstStyle/>
          <a:p>
            <a:r>
              <a:rPr lang="fi-FI" sz="4400" b="1" smtClean="0">
                <a:solidFill>
                  <a:srgbClr val="C00000"/>
                </a:solidFill>
              </a:rPr>
              <a:t>Raamattu kehottaa toistuvaan rukoukseen:</a:t>
            </a:r>
          </a:p>
          <a:p>
            <a:endParaRPr lang="fi-FI" sz="1400" smtClean="0">
              <a:ln w="1905"/>
              <a:solidFill>
                <a:schemeClr val="accent2"/>
              </a:solidFill>
              <a:effectLst>
                <a:innerShdw blurRad="69850" dist="43180" dir="5400000">
                  <a:srgbClr val="000000">
                    <a:alpha val="65000"/>
                  </a:srgbClr>
                </a:innerShdw>
              </a:effectLst>
            </a:endParaRPr>
          </a:p>
          <a:p>
            <a:endParaRPr lang="fi-FI" sz="1400" smtClean="0">
              <a:ln w="1905"/>
              <a:solidFill>
                <a:schemeClr val="accent2"/>
              </a:solidFill>
              <a:effectLst>
                <a:innerShdw blurRad="69850" dist="43180" dir="5400000">
                  <a:srgbClr val="000000">
                    <a:alpha val="65000"/>
                  </a:srgbClr>
                </a:innerShdw>
              </a:effectLst>
            </a:endParaRPr>
          </a:p>
          <a:p>
            <a:pPr lvl="1" algn="ctr"/>
            <a:r>
              <a:rPr lang="fi-FI" sz="4000" b="1" smtClean="0">
                <a:solidFill>
                  <a:srgbClr val="485925"/>
                </a:solidFill>
              </a:rPr>
              <a:t>Ei ole epäkunnioittavaa esittää</a:t>
            </a:r>
          </a:p>
          <a:p>
            <a:pPr lvl="1" algn="ctr"/>
            <a:r>
              <a:rPr lang="fi-FI" sz="4000" b="1" smtClean="0">
                <a:solidFill>
                  <a:srgbClr val="485925"/>
                </a:solidFill>
              </a:rPr>
              <a:t>Jumalalle sama asia toistuvasti.</a:t>
            </a:r>
          </a:p>
          <a:p>
            <a:pPr lvl="1">
              <a:buFont typeface="Wingdings" pitchFamily="2" charset="2"/>
              <a:buChar char="Ø"/>
            </a:pPr>
            <a:endParaRPr lang="fi-FI" sz="4000" b="1" smtClean="0">
              <a:solidFill>
                <a:srgbClr val="485925"/>
              </a:solidFill>
            </a:endParaRPr>
          </a:p>
          <a:p>
            <a:pPr algn="ctr"/>
            <a:r>
              <a:rPr lang="fi-FI" sz="4000" b="1" smtClean="0">
                <a:solidFill>
                  <a:srgbClr val="485925"/>
                </a:solidFill>
              </a:rPr>
              <a:t>Keskustelemme Taivaallisen Isämme kanssa.</a:t>
            </a:r>
          </a:p>
          <a:p>
            <a:pPr algn="ctr"/>
            <a:endParaRPr lang="en-US" sz="4000" b="1" smtClean="0">
              <a:solidFill>
                <a:srgbClr val="485925"/>
              </a:solidFill>
            </a:endParaRPr>
          </a:p>
          <a:p>
            <a:pPr algn="ctr"/>
            <a:r>
              <a:rPr lang="fi-FI" sz="4000" b="1" smtClean="0">
                <a:solidFill>
                  <a:srgbClr val="485925"/>
                </a:solidFill>
              </a:rPr>
              <a:t>Jumala on itse säätänyt näin.</a:t>
            </a:r>
            <a:endParaRPr lang="en-US" b="1" smtClean="0"/>
          </a:p>
        </p:txBody>
      </p:sp>
      <p:sp>
        <p:nvSpPr>
          <p:cNvPr id="4" name="Rectangle 3"/>
          <p:cNvSpPr/>
          <p:nvPr/>
        </p:nvSpPr>
        <p:spPr>
          <a:xfrm>
            <a:off x="-533400" y="1981200"/>
            <a:ext cx="8229600" cy="1200329"/>
          </a:xfrm>
          <a:prstGeom prst="rect">
            <a:avLst/>
          </a:prstGeom>
        </p:spPr>
        <p:txBody>
          <a:bodyPr wrap="square">
            <a:spAutoFit/>
          </a:bodyPr>
          <a:lstStyle/>
          <a:p>
            <a:endParaRPr lang="fi-FI" sz="3600" b="1" smtClean="0">
              <a:solidFill>
                <a:srgbClr val="485925"/>
              </a:solidFill>
            </a:endParaRPr>
          </a:p>
          <a:p>
            <a:endParaRPr lang="fi-FI" sz="3600" b="1" smtClean="0">
              <a:solidFill>
                <a:srgbClr val="485925"/>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0"/>
            <a:ext cx="8915400" cy="2000548"/>
          </a:xfrm>
          <a:prstGeom prst="rect">
            <a:avLst/>
          </a:prstGeom>
          <a:noFill/>
        </p:spPr>
        <p:txBody>
          <a:bodyPr wrap="square" rtlCol="0">
            <a:spAutoFit/>
          </a:bodyPr>
          <a:lstStyle/>
          <a:p>
            <a:r>
              <a:rPr lang="fi-FI" sz="4400" b="1" smtClean="0">
                <a:solidFill>
                  <a:srgbClr val="C00000"/>
                </a:solidFill>
              </a:rPr>
              <a:t>Raamattu kehottaa </a:t>
            </a:r>
            <a:r>
              <a:rPr lang="fi-FI" sz="4400" b="1" u="sng" smtClean="0">
                <a:solidFill>
                  <a:srgbClr val="C00000"/>
                </a:solidFill>
              </a:rPr>
              <a:t>hellittämättö-mään</a:t>
            </a:r>
            <a:r>
              <a:rPr lang="fi-FI" sz="4400" b="1" smtClean="0">
                <a:solidFill>
                  <a:srgbClr val="C00000"/>
                </a:solidFill>
              </a:rPr>
              <a:t>, toistuvaan rukoukseen</a:t>
            </a:r>
          </a:p>
          <a:p>
            <a:pPr lvl="1"/>
            <a:endParaRPr lang="fi-FI" sz="3600" b="1" smtClean="0">
              <a:solidFill>
                <a:srgbClr val="485925"/>
              </a:solidFill>
            </a:endParaRPr>
          </a:p>
        </p:txBody>
      </p:sp>
      <p:sp>
        <p:nvSpPr>
          <p:cNvPr id="4" name="Rectangle 3"/>
          <p:cNvSpPr/>
          <p:nvPr/>
        </p:nvSpPr>
        <p:spPr>
          <a:xfrm>
            <a:off x="-533400" y="1981200"/>
            <a:ext cx="8229600" cy="1200329"/>
          </a:xfrm>
          <a:prstGeom prst="rect">
            <a:avLst/>
          </a:prstGeom>
        </p:spPr>
        <p:txBody>
          <a:bodyPr wrap="square">
            <a:spAutoFit/>
          </a:bodyPr>
          <a:lstStyle/>
          <a:p>
            <a:endParaRPr lang="fi-FI" sz="3600" b="1" smtClean="0">
              <a:solidFill>
                <a:srgbClr val="485925"/>
              </a:solidFill>
            </a:endParaRPr>
          </a:p>
          <a:p>
            <a:endParaRPr lang="fi-FI" sz="3600" b="1" smtClean="0">
              <a:solidFill>
                <a:srgbClr val="485925"/>
              </a:solidFill>
            </a:endParaRPr>
          </a:p>
        </p:txBody>
      </p:sp>
      <p:sp>
        <p:nvSpPr>
          <p:cNvPr id="6" name="TextBox 5"/>
          <p:cNvSpPr txBox="1"/>
          <p:nvPr/>
        </p:nvSpPr>
        <p:spPr>
          <a:xfrm>
            <a:off x="1143000" y="2971800"/>
            <a:ext cx="184731" cy="369332"/>
          </a:xfrm>
          <a:prstGeom prst="rect">
            <a:avLst/>
          </a:prstGeom>
          <a:noFill/>
        </p:spPr>
        <p:txBody>
          <a:bodyPr wrap="none" rtlCol="0">
            <a:spAutoFit/>
          </a:bodyPr>
          <a:lstStyle/>
          <a:p>
            <a:endParaRPr lang="en-US"/>
          </a:p>
        </p:txBody>
      </p:sp>
      <p:sp>
        <p:nvSpPr>
          <p:cNvPr id="7" name="TextBox 6"/>
          <p:cNvSpPr txBox="1"/>
          <p:nvPr/>
        </p:nvSpPr>
        <p:spPr>
          <a:xfrm>
            <a:off x="381000" y="1676400"/>
            <a:ext cx="8382000" cy="5032147"/>
          </a:xfrm>
          <a:prstGeom prst="rect">
            <a:avLst/>
          </a:prstGeom>
          <a:noFill/>
        </p:spPr>
        <p:txBody>
          <a:bodyPr wrap="square" rtlCol="0">
            <a:spAutoFit/>
          </a:bodyPr>
          <a:lstStyle/>
          <a:p>
            <a:r>
              <a:rPr lang="fi-FI" sz="3300" b="1" smtClean="0">
                <a:solidFill>
                  <a:srgbClr val="C00000"/>
                </a:solidFill>
              </a:rPr>
              <a:t>Luuk. 18:1</a:t>
            </a:r>
            <a:r>
              <a:rPr lang="fi-FI" sz="3300" smtClean="0">
                <a:solidFill>
                  <a:srgbClr val="C00000"/>
                </a:solidFill>
              </a:rPr>
              <a:t>: </a:t>
            </a:r>
            <a:r>
              <a:rPr lang="fi-FI" sz="3300" b="1" smtClean="0">
                <a:solidFill>
                  <a:srgbClr val="C00000"/>
                </a:solidFill>
              </a:rPr>
              <a:t>Vertaus leskivaimosta ja tuomarista</a:t>
            </a:r>
            <a:endParaRPr lang="en-US" sz="3300" smtClean="0">
              <a:solidFill>
                <a:srgbClr val="C00000"/>
              </a:solidFill>
            </a:endParaRPr>
          </a:p>
          <a:p>
            <a:endParaRPr lang="fi-FI" sz="3200" smtClean="0">
              <a:solidFill>
                <a:srgbClr val="485925"/>
              </a:solidFill>
            </a:endParaRPr>
          </a:p>
          <a:p>
            <a:r>
              <a:rPr lang="fi-FI" sz="3200" smtClean="0">
                <a:solidFill>
                  <a:srgbClr val="485925"/>
                </a:solidFill>
              </a:rPr>
              <a:t>"Eräässä kaupungissa oli tuomari, joka ei pelännyt Jumalaa eikä piitannut ihmisistä. Samassa kaupungissa eli myös leskivaimo, joka tavan takaa tuli tuomarin luo pyytämään: 'Ratkaise jo asiani, tuomitse riitapuoleni.' </a:t>
            </a:r>
          </a:p>
          <a:p>
            <a:endParaRPr lang="fi-FI" sz="3200" smtClean="0">
              <a:solidFill>
                <a:srgbClr val="485925"/>
              </a:solidFill>
            </a:endParaRPr>
          </a:p>
          <a:p>
            <a:r>
              <a:rPr lang="fi-FI" sz="3200" smtClean="0">
                <a:solidFill>
                  <a:srgbClr val="485925"/>
                </a:solidFill>
              </a:rPr>
              <a:t>Pitkään aikaan tuomari ei suostunut. Sitten hän kuitenkin ajatteli: </a:t>
            </a:r>
            <a:endParaRPr lang="en-US" sz="3200" smtClean="0">
              <a:solidFill>
                <a:srgbClr val="485925"/>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0"/>
            <a:ext cx="8534400" cy="4770537"/>
          </a:xfrm>
          <a:prstGeom prst="rect">
            <a:avLst/>
          </a:prstGeom>
          <a:noFill/>
        </p:spPr>
        <p:txBody>
          <a:bodyPr wrap="square" rtlCol="0">
            <a:spAutoFit/>
          </a:bodyPr>
          <a:lstStyle/>
          <a:p>
            <a:r>
              <a:rPr lang="fi-FI" sz="4800" smtClean="0">
                <a:ln w="1905"/>
                <a:solidFill>
                  <a:srgbClr val="C00000"/>
                </a:solidFill>
                <a:effectLst>
                  <a:innerShdw blurRad="69850" dist="43180" dir="5400000">
                    <a:srgbClr val="000000">
                      <a:alpha val="65000"/>
                    </a:srgbClr>
                  </a:innerShdw>
                </a:effectLst>
              </a:rPr>
              <a:t>Kestävään rukoukseen kuuluu:</a:t>
            </a:r>
            <a:endParaRPr lang="fi-FI" sz="4800" dirty="0" smtClean="0">
              <a:ln w="1905"/>
              <a:solidFill>
                <a:srgbClr val="C00000"/>
              </a:solidFill>
              <a:effectLst>
                <a:innerShdw blurRad="69850" dist="43180" dir="5400000">
                  <a:srgbClr val="000000">
                    <a:alpha val="65000"/>
                  </a:srgbClr>
                </a:innerShdw>
              </a:effectLst>
            </a:endParaRPr>
          </a:p>
          <a:p>
            <a:pPr lvl="2">
              <a:buFont typeface="Wingdings" pitchFamily="2" charset="2"/>
              <a:buChar char="Ø"/>
            </a:pPr>
            <a:r>
              <a:rPr lang="fi-FI" sz="4000" b="1" smtClean="0">
                <a:ln w="1905"/>
                <a:solidFill>
                  <a:srgbClr val="C00000"/>
                </a:solidFill>
                <a:effectLst>
                  <a:innerShdw blurRad="69850" dist="43180" dir="5400000">
                    <a:srgbClr val="000000">
                      <a:alpha val="65000"/>
                    </a:srgbClr>
                  </a:innerShdw>
                </a:effectLst>
              </a:rPr>
              <a:t> Pyynnön toistaminen</a:t>
            </a:r>
          </a:p>
          <a:p>
            <a:pPr lvl="2">
              <a:buFont typeface="Wingdings" pitchFamily="2" charset="2"/>
              <a:buChar char="Ø"/>
            </a:pPr>
            <a:r>
              <a:rPr lang="fi-FI" sz="4000" b="1" smtClean="0">
                <a:ln w="1905"/>
                <a:solidFill>
                  <a:srgbClr val="C00000"/>
                </a:solidFill>
                <a:effectLst>
                  <a:innerShdw blurRad="69850" dist="43180" dir="5400000">
                    <a:srgbClr val="000000">
                      <a:alpha val="65000"/>
                    </a:srgbClr>
                  </a:innerShdw>
                </a:effectLst>
              </a:rPr>
              <a:t> Vastauksen odottaminen</a:t>
            </a:r>
          </a:p>
          <a:p>
            <a:endParaRPr lang="fi-FI" sz="3200" b="1" smtClean="0">
              <a:ln w="1905"/>
              <a:solidFill>
                <a:srgbClr val="C00000"/>
              </a:solidFill>
              <a:effectLst>
                <a:innerShdw blurRad="69850" dist="43180" dir="5400000">
                  <a:srgbClr val="000000">
                    <a:alpha val="65000"/>
                  </a:srgbClr>
                </a:innerShdw>
              </a:effectLst>
            </a:endParaRPr>
          </a:p>
          <a:p>
            <a:pPr algn="ctr"/>
            <a:r>
              <a:rPr lang="fi-FI" sz="4000" b="1" smtClean="0">
                <a:ln w="1905"/>
                <a:solidFill>
                  <a:srgbClr val="C00000"/>
                </a:solidFill>
                <a:effectLst>
                  <a:innerShdw blurRad="69850" dist="43180" dir="5400000">
                    <a:srgbClr val="000000">
                      <a:alpha val="65000"/>
                    </a:srgbClr>
                  </a:innerShdw>
                </a:effectLst>
              </a:rPr>
              <a:t>Usein kysymys on pitkäaikaisesta esirukouksesta, mutta myös rukouksesta omien asioiden puolesta. </a:t>
            </a:r>
          </a:p>
          <a:p>
            <a:pPr lvl="2">
              <a:buFont typeface="Wingdings" pitchFamily="2" charset="2"/>
              <a:buChar char="Ø"/>
            </a:pPr>
            <a:endParaRPr lang="fi-FI" sz="1600" b="1" dirty="0" smtClean="0">
              <a:ln w="1905"/>
              <a:solidFill>
                <a:schemeClr val="accent2"/>
              </a:solidFill>
              <a:effectLst>
                <a:innerShdw blurRad="69850" dist="43180" dir="5400000">
                  <a:srgbClr val="000000">
                    <a:alpha val="65000"/>
                  </a:srgbClr>
                </a:innerShdw>
              </a:effectLst>
            </a:endParaRPr>
          </a:p>
        </p:txBody>
      </p:sp>
      <p:sp>
        <p:nvSpPr>
          <p:cNvPr id="5121" name="Rectangle 1"/>
          <p:cNvSpPr>
            <a:spLocks noChangeArrowheads="1"/>
          </p:cNvSpPr>
          <p:nvPr/>
        </p:nvSpPr>
        <p:spPr bwMode="auto">
          <a:xfrm>
            <a:off x="457200" y="243989"/>
            <a:ext cx="8001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sz="2400" b="1" i="1" u="none" strike="noStrike" cap="none" normalizeH="0" baseline="0" smtClean="0">
                <a:ln>
                  <a:noFill/>
                </a:ln>
                <a:solidFill>
                  <a:srgbClr val="485925"/>
                </a:solidFill>
                <a:effectLst/>
                <a:latin typeface="Arial" pitchFamily="34" charset="0"/>
                <a:ea typeface="Times New Roman" pitchFamily="18" charset="0"/>
                <a:cs typeface="Arial" pitchFamily="34" charset="0"/>
              </a:rPr>
              <a:t>”Olkaa rukouksessa kestäviä ja siinä kiittäen valvokaa.”  Kol. 4:2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sz="1400" b="1" i="1" u="none" strike="noStrike" cap="none" normalizeH="0" baseline="0" smtClean="0">
              <a:ln>
                <a:noFill/>
              </a:ln>
              <a:solidFill>
                <a:srgbClr val="485925"/>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sz="2400" b="1" i="1" u="none" strike="noStrike" cap="none" normalizeH="0" baseline="0" smtClean="0">
                <a:ln>
                  <a:noFill/>
                </a:ln>
                <a:solidFill>
                  <a:srgbClr val="485925"/>
                </a:solidFill>
                <a:effectLst/>
                <a:latin typeface="Arial" pitchFamily="34" charset="0"/>
                <a:ea typeface="Times New Roman" pitchFamily="18" charset="0"/>
              </a:rPr>
              <a:t>”Jeesus opetti, että heidän tuli aina rukoilla eikä väsyä”</a:t>
            </a:r>
            <a:r>
              <a:rPr kumimoji="0" lang="en-US" sz="2400" b="0" i="1" u="none" strike="noStrike" cap="none" normalizeH="0" baseline="0" smtClean="0">
                <a:ln>
                  <a:noFill/>
                </a:ln>
                <a:solidFill>
                  <a:srgbClr val="485925"/>
                </a:solidFill>
                <a:effectLst/>
                <a:latin typeface="Arial" pitchFamily="34" charset="0"/>
              </a:rPr>
              <a:t> </a:t>
            </a:r>
            <a:r>
              <a:rPr kumimoji="0" lang="en-US" sz="2400" b="1" i="1" u="none" strike="noStrike" cap="none" normalizeH="0" baseline="0" smtClean="0">
                <a:ln>
                  <a:noFill/>
                </a:ln>
                <a:solidFill>
                  <a:srgbClr val="485925"/>
                </a:solidFill>
                <a:effectLst/>
                <a:latin typeface="Arial" pitchFamily="34" charset="0"/>
              </a:rPr>
              <a:t>Luuk.</a:t>
            </a:r>
            <a:r>
              <a:rPr kumimoji="0" lang="en-US" sz="2400" b="1" i="1" u="none" strike="noStrike" cap="none" normalizeH="0" smtClean="0">
                <a:ln>
                  <a:noFill/>
                </a:ln>
                <a:solidFill>
                  <a:srgbClr val="485925"/>
                </a:solidFill>
                <a:effectLst/>
                <a:latin typeface="Arial" pitchFamily="34" charset="0"/>
              </a:rPr>
              <a:t> 18:1</a:t>
            </a:r>
            <a:endParaRPr kumimoji="0" lang="en-US" sz="2400" b="1" i="1" u="none" strike="noStrike" cap="none" normalizeH="0" baseline="0" smtClean="0">
              <a:ln>
                <a:noFill/>
              </a:ln>
              <a:solidFill>
                <a:srgbClr val="485925"/>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915400" cy="6617196"/>
          </a:xfrm>
          <a:prstGeom prst="rect">
            <a:avLst/>
          </a:prstGeom>
          <a:noFill/>
        </p:spPr>
        <p:txBody>
          <a:bodyPr wrap="square" rtlCol="0">
            <a:spAutoFit/>
          </a:bodyPr>
          <a:lstStyle/>
          <a:p>
            <a:r>
              <a:rPr lang="fi-FI" sz="3200" smtClean="0">
                <a:solidFill>
                  <a:srgbClr val="485925"/>
                </a:solidFill>
              </a:rPr>
              <a:t>'Kaukana siitä, että pelkäisin Jumalaa tai piittaisin ihmisistä, mutta tästä leskestä on minulle vaivaa. minä autan häntä saamaan oikeuden, muutan hän ennen pitkää repii minulta silmät päästä´ </a:t>
            </a:r>
          </a:p>
          <a:p>
            <a:endParaRPr lang="fi-FI" sz="3200" smtClean="0">
              <a:solidFill>
                <a:srgbClr val="485925"/>
              </a:solidFill>
            </a:endParaRPr>
          </a:p>
          <a:p>
            <a:r>
              <a:rPr lang="fi-FI" sz="3200" smtClean="0">
                <a:solidFill>
                  <a:srgbClr val="485925"/>
                </a:solidFill>
              </a:rPr>
              <a:t>Herra sanoi: </a:t>
            </a:r>
            <a:r>
              <a:rPr lang="fi-FI" sz="3200" b="1" smtClean="0">
                <a:solidFill>
                  <a:srgbClr val="485925"/>
                </a:solidFill>
              </a:rPr>
              <a:t>"Huomatkaa: noin ajatteli väärämielinen tuomari. Tottahan sitten Jumala hankkii oikeuden valituilleen, jotka päivin ja öin huutavat häntä avuksi. Hänkö viivyttäisi apuaan? Minä sanon teille: hän hankkii heille oikeuden viipymättä.</a:t>
            </a:r>
            <a:r>
              <a:rPr lang="fi-FI" sz="3200" smtClean="0">
                <a:solidFill>
                  <a:srgbClr val="485925"/>
                </a:solidFill>
              </a:rPr>
              <a:t> "</a:t>
            </a:r>
            <a:endParaRPr lang="en-US" sz="3200" smtClean="0">
              <a:solidFill>
                <a:srgbClr val="485925"/>
              </a:solidFill>
            </a:endParaRPr>
          </a:p>
          <a:p>
            <a:pPr algn="ctr"/>
            <a:endParaRPr lang="fi-FI" sz="3600" i="1" smtClean="0"/>
          </a:p>
          <a:p>
            <a:pPr algn="ctr"/>
            <a:endParaRPr lang="en-US" sz="3600" smtClean="0">
              <a:solidFill>
                <a:srgbClr val="485925"/>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5632311"/>
          </a:xfrm>
          <a:prstGeom prst="rect">
            <a:avLst/>
          </a:prstGeom>
          <a:noFill/>
        </p:spPr>
        <p:txBody>
          <a:bodyPr wrap="square" rtlCol="0">
            <a:spAutoFit/>
          </a:bodyPr>
          <a:lstStyle/>
          <a:p>
            <a:pPr algn="ctr"/>
            <a:endParaRPr lang="fi-FI" sz="3600" b="1" smtClean="0">
              <a:solidFill>
                <a:schemeClr val="accent2"/>
              </a:solidFill>
            </a:endParaRPr>
          </a:p>
          <a:p>
            <a:pPr algn="ctr"/>
            <a:r>
              <a:rPr lang="fi-FI" sz="3600" b="1" u="sng" smtClean="0">
                <a:solidFill>
                  <a:srgbClr val="C00000"/>
                </a:solidFill>
              </a:rPr>
              <a:t>Vertauksen opetus:</a:t>
            </a:r>
          </a:p>
          <a:p>
            <a:pPr algn="ctr"/>
            <a:endParaRPr lang="fi-FI" sz="3600" b="1" smtClean="0">
              <a:solidFill>
                <a:schemeClr val="accent2"/>
              </a:solidFill>
            </a:endParaRPr>
          </a:p>
          <a:p>
            <a:pPr algn="ctr"/>
            <a:r>
              <a:rPr lang="fi-FI" sz="3600" b="1" smtClean="0">
                <a:solidFill>
                  <a:srgbClr val="485925"/>
                </a:solidFill>
              </a:rPr>
              <a:t>Jumala ei ole kuin tuo tuomari, </a:t>
            </a:r>
          </a:p>
          <a:p>
            <a:pPr algn="ctr"/>
            <a:r>
              <a:rPr lang="fi-FI" sz="3600" b="1" smtClean="0">
                <a:solidFill>
                  <a:srgbClr val="485925"/>
                </a:solidFill>
              </a:rPr>
              <a:t>vaan  meidän on oltava kuin tuo leskivaimo! </a:t>
            </a:r>
          </a:p>
          <a:p>
            <a:pPr algn="ctr"/>
            <a:endParaRPr lang="fi-FI" sz="3600" b="1" smtClean="0">
              <a:solidFill>
                <a:srgbClr val="485925"/>
              </a:solidFill>
            </a:endParaRPr>
          </a:p>
          <a:p>
            <a:pPr algn="ctr"/>
            <a:r>
              <a:rPr lang="fi-FI" sz="3600" b="1" smtClean="0">
                <a:solidFill>
                  <a:srgbClr val="485925"/>
                </a:solidFill>
              </a:rPr>
              <a:t>Vaimo ei antanut periksi, </a:t>
            </a:r>
          </a:p>
          <a:p>
            <a:pPr algn="ctr"/>
            <a:r>
              <a:rPr lang="fi-FI" sz="3600" b="1" smtClean="0">
                <a:solidFill>
                  <a:srgbClr val="485925"/>
                </a:solidFill>
              </a:rPr>
              <a:t>ennen kuin sai vastauksen!</a:t>
            </a:r>
            <a:r>
              <a:rPr lang="fi-FI" sz="3600" smtClean="0">
                <a:solidFill>
                  <a:srgbClr val="485925"/>
                </a:solidFill>
              </a:rPr>
              <a:t> </a:t>
            </a:r>
            <a:endParaRPr lang="en-US" sz="3600" smtClean="0">
              <a:solidFill>
                <a:srgbClr val="485925"/>
              </a:solidFill>
            </a:endParaRPr>
          </a:p>
          <a:p>
            <a:pPr algn="ctr"/>
            <a:endParaRPr lang="fi-FI" sz="3600" i="1" smtClean="0"/>
          </a:p>
          <a:p>
            <a:pPr algn="ctr"/>
            <a:endParaRPr lang="en-US" sz="3600" smtClean="0">
              <a:solidFill>
                <a:srgbClr val="485925"/>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6432530"/>
          </a:xfrm>
          <a:prstGeom prst="rect">
            <a:avLst/>
          </a:prstGeom>
          <a:noFill/>
        </p:spPr>
        <p:txBody>
          <a:bodyPr wrap="square" rtlCol="0">
            <a:spAutoFit/>
          </a:bodyPr>
          <a:lstStyle/>
          <a:p>
            <a:r>
              <a:rPr lang="fi-FI" sz="4400" b="1" smtClean="0">
                <a:solidFill>
                  <a:schemeClr val="accent2"/>
                </a:solidFill>
              </a:rPr>
              <a:t>Raamattu kehottaa </a:t>
            </a:r>
            <a:r>
              <a:rPr lang="fi-FI" sz="4400" b="1" u="sng" smtClean="0">
                <a:solidFill>
                  <a:schemeClr val="accent2"/>
                </a:solidFill>
              </a:rPr>
              <a:t>kärsivälliseen, </a:t>
            </a:r>
            <a:r>
              <a:rPr lang="fi-FI" sz="4400" b="1" smtClean="0">
                <a:solidFill>
                  <a:schemeClr val="accent2"/>
                </a:solidFill>
              </a:rPr>
              <a:t>toistuvaan rukoukseen</a:t>
            </a:r>
          </a:p>
          <a:p>
            <a:pPr lvl="1"/>
            <a:endParaRPr lang="fi-FI" sz="3600" b="1" smtClean="0">
              <a:solidFill>
                <a:srgbClr val="485925"/>
              </a:solidFill>
            </a:endParaRPr>
          </a:p>
          <a:p>
            <a:r>
              <a:rPr lang="fi-FI" sz="3200" b="1" smtClean="0">
                <a:solidFill>
                  <a:schemeClr val="accent2"/>
                </a:solidFill>
              </a:rPr>
              <a:t>George M</a:t>
            </a:r>
            <a:r>
              <a:rPr lang="en-US" sz="3200" b="1" smtClean="0">
                <a:solidFill>
                  <a:srgbClr val="C00000"/>
                </a:solidFill>
              </a:rPr>
              <a:t>ü</a:t>
            </a:r>
            <a:r>
              <a:rPr lang="fi-FI" sz="3200" b="1" smtClean="0">
                <a:solidFill>
                  <a:schemeClr val="accent2"/>
                </a:solidFill>
              </a:rPr>
              <a:t>ller </a:t>
            </a:r>
            <a:r>
              <a:rPr lang="en-US" sz="3200" b="1" smtClean="0">
                <a:solidFill>
                  <a:schemeClr val="accent2"/>
                </a:solidFill>
              </a:rPr>
              <a:t>(1805-1898) </a:t>
            </a:r>
            <a:r>
              <a:rPr lang="fi-FI" sz="3200" b="1" smtClean="0">
                <a:solidFill>
                  <a:schemeClr val="accent2"/>
                </a:solidFill>
              </a:rPr>
              <a:t>rukoili </a:t>
            </a:r>
          </a:p>
          <a:p>
            <a:r>
              <a:rPr lang="fi-FI" sz="3200" b="1" smtClean="0">
                <a:solidFill>
                  <a:schemeClr val="accent2"/>
                </a:solidFill>
              </a:rPr>
              <a:t>vuosikymmeniä ystäviensä uskoontuloa:</a:t>
            </a:r>
          </a:p>
          <a:p>
            <a:endParaRPr lang="fi-FI" sz="3200" b="1" smtClean="0">
              <a:solidFill>
                <a:schemeClr val="accent2"/>
              </a:solidFill>
            </a:endParaRPr>
          </a:p>
          <a:p>
            <a:r>
              <a:rPr lang="fi-FI" sz="3200" b="1" smtClean="0">
                <a:solidFill>
                  <a:srgbClr val="485925"/>
                </a:solidFill>
              </a:rPr>
              <a:t>”Ei riitä, että alamme rukoilla </a:t>
            </a:r>
          </a:p>
          <a:p>
            <a:r>
              <a:rPr lang="fi-FI" sz="3200" b="1" smtClean="0">
                <a:solidFill>
                  <a:srgbClr val="485925"/>
                </a:solidFill>
              </a:rPr>
              <a:t>tai  että rukoilemme oikein. </a:t>
            </a:r>
          </a:p>
          <a:p>
            <a:r>
              <a:rPr lang="fi-FI" sz="3200" b="1" smtClean="0">
                <a:solidFill>
                  <a:srgbClr val="485925"/>
                </a:solidFill>
              </a:rPr>
              <a:t>Ei riitä, että jatkamme rukousta</a:t>
            </a:r>
          </a:p>
          <a:p>
            <a:r>
              <a:rPr lang="fi-FI" sz="3200" b="1" smtClean="0">
                <a:solidFill>
                  <a:srgbClr val="485925"/>
                </a:solidFill>
              </a:rPr>
              <a:t>jonkin aikaa.  </a:t>
            </a:r>
          </a:p>
          <a:p>
            <a:r>
              <a:rPr lang="fi-FI" sz="3200" b="1" smtClean="0">
                <a:solidFill>
                  <a:srgbClr val="485925"/>
                </a:solidFill>
              </a:rPr>
              <a:t>Meidän on </a:t>
            </a:r>
            <a:r>
              <a:rPr lang="fi-FI" sz="3200" b="1" u="sng" smtClean="0">
                <a:solidFill>
                  <a:srgbClr val="485925"/>
                </a:solidFill>
              </a:rPr>
              <a:t>jatkettava ja odotettava kärsivällisesti ja uskoen, kunnes rukousvastaus tulee</a:t>
            </a:r>
            <a:r>
              <a:rPr lang="fi-FI" sz="3200" b="1" smtClean="0">
                <a:solidFill>
                  <a:srgbClr val="485925"/>
                </a:solidFill>
              </a:rPr>
              <a:t>.</a:t>
            </a:r>
            <a:r>
              <a:rPr lang="fi-FI" sz="3200" smtClean="0">
                <a:solidFill>
                  <a:srgbClr val="485925"/>
                </a:solidFill>
              </a:rPr>
              <a:t>"</a:t>
            </a:r>
            <a:endParaRPr lang="en-US" sz="3200" smtClean="0">
              <a:solidFill>
                <a:srgbClr val="485925"/>
              </a:solidFill>
            </a:endParaRPr>
          </a:p>
        </p:txBody>
      </p:sp>
      <p:sp>
        <p:nvSpPr>
          <p:cNvPr id="4" name="Rectangle 3"/>
          <p:cNvSpPr/>
          <p:nvPr/>
        </p:nvSpPr>
        <p:spPr>
          <a:xfrm>
            <a:off x="-533400" y="1981200"/>
            <a:ext cx="8229600" cy="1200329"/>
          </a:xfrm>
          <a:prstGeom prst="rect">
            <a:avLst/>
          </a:prstGeom>
        </p:spPr>
        <p:txBody>
          <a:bodyPr wrap="square">
            <a:spAutoFit/>
          </a:bodyPr>
          <a:lstStyle/>
          <a:p>
            <a:endParaRPr lang="fi-FI" sz="3600" b="1" smtClean="0">
              <a:solidFill>
                <a:srgbClr val="485925"/>
              </a:solidFill>
            </a:endParaRPr>
          </a:p>
          <a:p>
            <a:endParaRPr lang="fi-FI" sz="3600" b="1" smtClean="0">
              <a:solidFill>
                <a:srgbClr val="485925"/>
              </a:solidFill>
            </a:endParaRPr>
          </a:p>
        </p:txBody>
      </p:sp>
      <p:pic>
        <p:nvPicPr>
          <p:cNvPr id="6" name="Picture 2" descr="E:\1data\IVANOV\RUKOUSOPETUSTA ja -PUHEITA\Rukousviikko 2010-10\MA\mullersmr.jpg"/>
          <p:cNvPicPr>
            <a:picLocks noChangeAspect="1" noChangeArrowheads="1"/>
          </p:cNvPicPr>
          <p:nvPr/>
        </p:nvPicPr>
        <p:blipFill>
          <a:blip r:embed="rId2" cstate="print"/>
          <a:srcRect l="7172" t="2696" r="10355" b="8333"/>
          <a:stretch>
            <a:fillRect/>
          </a:stretch>
        </p:blipFill>
        <p:spPr bwMode="auto">
          <a:xfrm>
            <a:off x="7315200" y="2209800"/>
            <a:ext cx="1752600" cy="25146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6247864"/>
          </a:xfrm>
          <a:prstGeom prst="rect">
            <a:avLst/>
          </a:prstGeom>
          <a:noFill/>
        </p:spPr>
        <p:txBody>
          <a:bodyPr wrap="square" rtlCol="0">
            <a:spAutoFit/>
          </a:bodyPr>
          <a:lstStyle/>
          <a:p>
            <a:r>
              <a:rPr lang="fi-FI" sz="3200" b="1" smtClean="0">
                <a:solidFill>
                  <a:schemeClr val="accent2"/>
                </a:solidFill>
              </a:rPr>
              <a:t>M</a:t>
            </a:r>
            <a:r>
              <a:rPr lang="en-US" sz="3200" b="1" smtClean="0">
                <a:solidFill>
                  <a:srgbClr val="C00000"/>
                </a:solidFill>
              </a:rPr>
              <a:t>ü</a:t>
            </a:r>
            <a:r>
              <a:rPr lang="fi-FI" sz="3200" b="1" smtClean="0">
                <a:solidFill>
                  <a:schemeClr val="accent2"/>
                </a:solidFill>
              </a:rPr>
              <a:t>llerin elämänkerrasta:</a:t>
            </a:r>
          </a:p>
          <a:p>
            <a:endParaRPr lang="fi-FI" sz="3200" b="1" smtClean="0">
              <a:solidFill>
                <a:schemeClr val="accent2"/>
              </a:solidFill>
            </a:endParaRPr>
          </a:p>
          <a:p>
            <a:r>
              <a:rPr lang="fi-FI" sz="2800" smtClean="0">
                <a:solidFill>
                  <a:srgbClr val="485925"/>
                </a:solidFill>
              </a:rPr>
              <a:t>M</a:t>
            </a:r>
            <a:r>
              <a:rPr lang="en-US" sz="2800" smtClean="0"/>
              <a:t>ü</a:t>
            </a:r>
            <a:r>
              <a:rPr lang="fi-FI" sz="2800" smtClean="0">
                <a:solidFill>
                  <a:srgbClr val="485925"/>
                </a:solidFill>
              </a:rPr>
              <a:t>ller rukoili viiden ei-uskovan ystävänsä puolesta. </a:t>
            </a:r>
            <a:r>
              <a:rPr lang="fi-FI" sz="2800" b="1" smtClean="0">
                <a:solidFill>
                  <a:srgbClr val="485925"/>
                </a:solidFill>
              </a:rPr>
              <a:t>Viiden vuoden kuluttua</a:t>
            </a:r>
            <a:r>
              <a:rPr lang="fi-FI" sz="2800" smtClean="0">
                <a:solidFill>
                  <a:srgbClr val="485925"/>
                </a:solidFill>
              </a:rPr>
              <a:t> ensimmäinen tuli uskoon. </a:t>
            </a:r>
            <a:r>
              <a:rPr lang="fi-FI" sz="2800" b="1" smtClean="0">
                <a:solidFill>
                  <a:srgbClr val="485925"/>
                </a:solidFill>
              </a:rPr>
              <a:t>10 vuotta </a:t>
            </a:r>
            <a:r>
              <a:rPr lang="fi-FI" sz="2800" smtClean="0">
                <a:solidFill>
                  <a:srgbClr val="485925"/>
                </a:solidFill>
              </a:rPr>
              <a:t>myöhemmin vielä kaksi tuli uskoon. </a:t>
            </a:r>
            <a:endParaRPr lang="en-US" sz="2800" smtClean="0">
              <a:solidFill>
                <a:srgbClr val="485925"/>
              </a:solidFill>
            </a:endParaRPr>
          </a:p>
          <a:p>
            <a:r>
              <a:rPr lang="fi-FI" sz="2800" smtClean="0">
                <a:solidFill>
                  <a:srgbClr val="485925"/>
                </a:solidFill>
              </a:rPr>
              <a:t>	Kerran M</a:t>
            </a:r>
            <a:r>
              <a:rPr lang="en-US" sz="2800" smtClean="0"/>
              <a:t>ü</a:t>
            </a:r>
            <a:r>
              <a:rPr lang="fi-FI" sz="2800" smtClean="0">
                <a:solidFill>
                  <a:srgbClr val="485925"/>
                </a:solidFill>
              </a:rPr>
              <a:t>ller sanoi: "</a:t>
            </a:r>
            <a:r>
              <a:rPr lang="fi-FI" sz="2800" b="1" smtClean="0">
                <a:solidFill>
                  <a:srgbClr val="485925"/>
                </a:solidFill>
              </a:rPr>
              <a:t>Olen rukoillut kahden miehen puolesta nimeltä mainiten 35 vuotta; maalla ja merellä, sairaana ja terveenä olen muistanut heitä nimeltä Jumalan edessä... Ja tulen jatkamaan päivittäistä esirukousta heidän puolestaan, kunnes he tulevat uskoon, tai kunnes kuolen."</a:t>
            </a:r>
            <a:br>
              <a:rPr lang="fi-FI" sz="2800" b="1" smtClean="0">
                <a:solidFill>
                  <a:srgbClr val="485925"/>
                </a:solidFill>
              </a:rPr>
            </a:br>
            <a:r>
              <a:rPr lang="fi-FI" sz="2800" b="1" smtClean="0">
                <a:solidFill>
                  <a:srgbClr val="485925"/>
                </a:solidFill>
              </a:rPr>
              <a:t>	</a:t>
            </a:r>
            <a:r>
              <a:rPr lang="fi-FI" sz="2800" smtClean="0">
                <a:solidFill>
                  <a:srgbClr val="485925"/>
                </a:solidFill>
              </a:rPr>
              <a:t>Kun M</a:t>
            </a:r>
            <a:r>
              <a:rPr lang="en-US" sz="2800" smtClean="0"/>
              <a:t>ü</a:t>
            </a:r>
            <a:r>
              <a:rPr lang="fi-FI" sz="2800" smtClean="0">
                <a:solidFill>
                  <a:srgbClr val="485925"/>
                </a:solidFill>
              </a:rPr>
              <a:t>ller oli rukoillut </a:t>
            </a:r>
            <a:r>
              <a:rPr lang="fi-FI" sz="2800" b="1" smtClean="0">
                <a:solidFill>
                  <a:srgbClr val="485925"/>
                </a:solidFill>
              </a:rPr>
              <a:t>35 vuotta</a:t>
            </a:r>
            <a:r>
              <a:rPr lang="fi-FI" sz="2800" smtClean="0">
                <a:solidFill>
                  <a:srgbClr val="485925"/>
                </a:solidFill>
              </a:rPr>
              <a:t>, neljäs tuli uskoon. Kun hän oli rukoillut lähes </a:t>
            </a:r>
            <a:r>
              <a:rPr lang="fi-FI" sz="2800" b="1" smtClean="0">
                <a:solidFill>
                  <a:srgbClr val="485925"/>
                </a:solidFill>
              </a:rPr>
              <a:t>52 vuotta</a:t>
            </a:r>
            <a:r>
              <a:rPr lang="fi-FI" sz="2800" smtClean="0">
                <a:solidFill>
                  <a:srgbClr val="485925"/>
                </a:solidFill>
              </a:rPr>
              <a:t>, viideskin tuli uskoon, mutta se tapahtui juuri hänen kuolemansa jälkeen.</a:t>
            </a:r>
            <a:endParaRPr lang="en-US" sz="2800">
              <a:solidFill>
                <a:srgbClr val="485925"/>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609600"/>
            <a:ext cx="8686800" cy="5816977"/>
          </a:xfrm>
          <a:prstGeom prst="rect">
            <a:avLst/>
          </a:prstGeom>
          <a:noFill/>
        </p:spPr>
        <p:txBody>
          <a:bodyPr wrap="square" rtlCol="0">
            <a:spAutoFit/>
          </a:bodyPr>
          <a:lstStyle/>
          <a:p>
            <a:pPr algn="ctr"/>
            <a:r>
              <a:rPr lang="fi-FI" sz="4800" b="1" u="sng" smtClean="0">
                <a:solidFill>
                  <a:srgbClr val="C00000"/>
                </a:solidFill>
              </a:rPr>
              <a:t>Älä luovuta!</a:t>
            </a:r>
          </a:p>
          <a:p>
            <a:endParaRPr lang="fi-FI" sz="3600" b="1" smtClean="0">
              <a:solidFill>
                <a:schemeClr val="accent2"/>
              </a:solidFill>
            </a:endParaRPr>
          </a:p>
          <a:p>
            <a:pPr algn="ctr"/>
            <a:r>
              <a:rPr lang="fi-FI" sz="3600" b="1" smtClean="0">
                <a:solidFill>
                  <a:srgbClr val="485925"/>
                </a:solidFill>
              </a:rPr>
              <a:t>Raamatun ja suurten rukoilijoiden </a:t>
            </a:r>
          </a:p>
          <a:p>
            <a:pPr algn="ctr"/>
            <a:r>
              <a:rPr lang="fi-FI" sz="3600" b="1" smtClean="0">
                <a:solidFill>
                  <a:srgbClr val="485925"/>
                </a:solidFill>
              </a:rPr>
              <a:t>esimerkin valossa, kuinka kauan on jatkettava samaa rukousta?</a:t>
            </a:r>
          </a:p>
          <a:p>
            <a:pPr algn="ctr"/>
            <a:endParaRPr lang="fi-FI" sz="3600" b="1" smtClean="0">
              <a:solidFill>
                <a:schemeClr val="accent2"/>
              </a:solidFill>
            </a:endParaRPr>
          </a:p>
          <a:p>
            <a:pPr algn="ctr"/>
            <a:r>
              <a:rPr lang="fi-FI" sz="3600" b="1" smtClean="0">
                <a:solidFill>
                  <a:srgbClr val="C00000"/>
                </a:solidFill>
              </a:rPr>
              <a:t>VASTAUS: </a:t>
            </a:r>
          </a:p>
          <a:p>
            <a:pPr algn="ctr"/>
            <a:r>
              <a:rPr lang="fi-FI" sz="3600" b="1" smtClean="0">
                <a:solidFill>
                  <a:srgbClr val="C00000"/>
                </a:solidFill>
              </a:rPr>
              <a:t>Kunnes saat rukousvastauksen</a:t>
            </a:r>
          </a:p>
          <a:p>
            <a:pPr algn="ctr"/>
            <a:r>
              <a:rPr lang="fi-FI" sz="3600" b="1" smtClean="0">
                <a:solidFill>
                  <a:srgbClr val="C00000"/>
                </a:solidFill>
              </a:rPr>
              <a:t>tai </a:t>
            </a:r>
          </a:p>
          <a:p>
            <a:pPr algn="ctr"/>
            <a:r>
              <a:rPr lang="fi-FI" sz="3600" b="1" smtClean="0">
                <a:solidFill>
                  <a:srgbClr val="C00000"/>
                </a:solidFill>
              </a:rPr>
              <a:t>kunnes Jumala nostaa taakan sydämeltäsi.</a:t>
            </a:r>
            <a:r>
              <a:rPr lang="fi-FI" sz="3600" smtClean="0">
                <a:solidFill>
                  <a:srgbClr val="C00000"/>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0"/>
            <a:ext cx="8915400" cy="1508105"/>
          </a:xfrm>
          <a:prstGeom prst="rect">
            <a:avLst/>
          </a:prstGeom>
          <a:noFill/>
        </p:spPr>
        <p:txBody>
          <a:bodyPr wrap="square" rtlCol="0">
            <a:spAutoFit/>
          </a:bodyPr>
          <a:lstStyle/>
          <a:p>
            <a:r>
              <a:rPr lang="fi-FI" sz="4600" smtClean="0">
                <a:ln w="1905"/>
                <a:solidFill>
                  <a:srgbClr val="C00000"/>
                </a:solidFill>
                <a:effectLst>
                  <a:innerShdw blurRad="69850" dist="43180" dir="5400000">
                    <a:srgbClr val="000000">
                      <a:alpha val="65000"/>
                    </a:srgbClr>
                  </a:innerShdw>
                </a:effectLst>
              </a:rPr>
              <a:t>Rukouksen toistamiseen liittyviä kysymyksiä</a:t>
            </a:r>
            <a:endParaRPr lang="en-US" smtClean="0">
              <a:solidFill>
                <a:srgbClr val="C00000"/>
              </a:solidFill>
            </a:endParaRPr>
          </a:p>
        </p:txBody>
      </p:sp>
      <p:sp>
        <p:nvSpPr>
          <p:cNvPr id="4" name="Rectangle 3"/>
          <p:cNvSpPr/>
          <p:nvPr/>
        </p:nvSpPr>
        <p:spPr>
          <a:xfrm>
            <a:off x="304800" y="1600200"/>
            <a:ext cx="8839200" cy="5247590"/>
          </a:xfrm>
          <a:prstGeom prst="rect">
            <a:avLst/>
          </a:prstGeom>
        </p:spPr>
        <p:txBody>
          <a:bodyPr wrap="square">
            <a:spAutoFit/>
          </a:bodyPr>
          <a:lstStyle/>
          <a:p>
            <a:pPr>
              <a:buFont typeface="Wingdings" pitchFamily="2" charset="2"/>
              <a:buChar char="Ø"/>
            </a:pPr>
            <a:r>
              <a:rPr lang="fi-FI" sz="3600" b="1" smtClean="0">
                <a:solidFill>
                  <a:srgbClr val="485925"/>
                </a:solidFill>
              </a:rPr>
              <a:t> Onko meidän suostuteltava Jumalaa?</a:t>
            </a:r>
          </a:p>
          <a:p>
            <a:endParaRPr lang="fi-FI" sz="2400" b="1" smtClean="0">
              <a:solidFill>
                <a:srgbClr val="485925"/>
              </a:solidFill>
            </a:endParaRPr>
          </a:p>
          <a:p>
            <a:r>
              <a:rPr lang="fi-FI" sz="2500" b="1" smtClean="0">
                <a:solidFill>
                  <a:srgbClr val="485925"/>
                </a:solidFill>
              </a:rPr>
              <a:t>Luuk 11:5-8:</a:t>
            </a:r>
            <a:r>
              <a:rPr lang="fi-FI" sz="2500" smtClean="0">
                <a:solidFill>
                  <a:srgbClr val="485925"/>
                </a:solidFill>
              </a:rPr>
              <a:t> Jos jollakin teistä on ystävä ja hän menee hänen luoksensa yösydännä ja sanoo: ’Lainaa minulle kolme leipää, sillä eräs ystäväni on matkallaan tullut minun luokseni, eikä minulla ole, mitä panna hänen eteensä'; ja toinen sisältä vastaa ja sanoo: 'Älä minua vaivaa; ovi on jo suljettu, ja lapseni ovat minun kanssani vuoteessa; en minä voi nousta antamaan sinulle' - minä sanon teille: vaikka hän ei nousekaan antamaan hänelle sen tähden, että hän on hänen ystävänsä, </a:t>
            </a:r>
            <a:r>
              <a:rPr lang="fi-FI" sz="2500" b="1" u="sng" smtClean="0">
                <a:solidFill>
                  <a:srgbClr val="485925"/>
                </a:solidFill>
              </a:rPr>
              <a:t>nousee hän kuitenkin sen tähden, että toinen ei hellitä, ja antaa hänelle niin paljon, kuin hän tarvitsee</a:t>
            </a:r>
            <a:r>
              <a:rPr lang="fi-FI" sz="2500" u="sng" smtClean="0">
                <a:solidFill>
                  <a:srgbClr val="485925"/>
                </a:solidFill>
              </a:rPr>
              <a:t>.</a:t>
            </a:r>
            <a:r>
              <a:rPr lang="fi-FI" sz="2500" smtClean="0">
                <a:solidFill>
                  <a:srgbClr val="485925"/>
                </a:solidFill>
              </a:rPr>
              <a:t>  Niinpä minäkin sanon teille: </a:t>
            </a:r>
            <a:r>
              <a:rPr lang="fi-FI" sz="2500" b="1" u="sng" smtClean="0">
                <a:solidFill>
                  <a:srgbClr val="485925"/>
                </a:solidFill>
              </a:rPr>
              <a:t>anokaa, niin teille annetaan; etsikää, niin te löydätte; kolkuttakaa, niin teille avataan.</a:t>
            </a:r>
            <a:r>
              <a:rPr lang="fi-FI" sz="2500" b="1" smtClean="0">
                <a:solidFill>
                  <a:srgbClr val="485925"/>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0"/>
            <a:ext cx="8915400" cy="1508105"/>
          </a:xfrm>
          <a:prstGeom prst="rect">
            <a:avLst/>
          </a:prstGeom>
          <a:noFill/>
        </p:spPr>
        <p:txBody>
          <a:bodyPr wrap="square" rtlCol="0">
            <a:spAutoFit/>
          </a:bodyPr>
          <a:lstStyle/>
          <a:p>
            <a:r>
              <a:rPr lang="fi-FI" sz="4600" smtClean="0">
                <a:ln w="1905"/>
                <a:solidFill>
                  <a:srgbClr val="C00000"/>
                </a:solidFill>
                <a:effectLst>
                  <a:innerShdw blurRad="69850" dist="43180" dir="5400000">
                    <a:srgbClr val="000000">
                      <a:alpha val="65000"/>
                    </a:srgbClr>
                  </a:innerShdw>
                </a:effectLst>
              </a:rPr>
              <a:t>Rukouksen toistamiseen liittyviä kysymyksiä</a:t>
            </a:r>
            <a:endParaRPr lang="en-US" smtClean="0"/>
          </a:p>
        </p:txBody>
      </p:sp>
      <p:sp>
        <p:nvSpPr>
          <p:cNvPr id="4" name="Rectangle 3"/>
          <p:cNvSpPr/>
          <p:nvPr/>
        </p:nvSpPr>
        <p:spPr>
          <a:xfrm>
            <a:off x="533400" y="1828800"/>
            <a:ext cx="8229600" cy="6740307"/>
          </a:xfrm>
          <a:prstGeom prst="rect">
            <a:avLst/>
          </a:prstGeom>
        </p:spPr>
        <p:txBody>
          <a:bodyPr wrap="square">
            <a:spAutoFit/>
          </a:bodyPr>
          <a:lstStyle/>
          <a:p>
            <a:pPr>
              <a:buFont typeface="Wingdings" pitchFamily="2" charset="2"/>
              <a:buChar char="Ø"/>
            </a:pPr>
            <a:r>
              <a:rPr lang="fi-FI" sz="3600" b="1" smtClean="0">
                <a:solidFill>
                  <a:srgbClr val="485925"/>
                </a:solidFill>
              </a:rPr>
              <a:t> Onko meidän suostuteltava Jumalaa?</a:t>
            </a:r>
          </a:p>
          <a:p>
            <a:pPr lvl="1">
              <a:buFontTx/>
              <a:buChar char="-"/>
            </a:pPr>
            <a:endParaRPr lang="fi-FI" sz="3600" b="1" smtClean="0">
              <a:solidFill>
                <a:srgbClr val="485925"/>
              </a:solidFill>
            </a:endParaRPr>
          </a:p>
          <a:p>
            <a:pPr lvl="1"/>
            <a:r>
              <a:rPr lang="fi-FI" sz="3600" b="1" smtClean="0">
                <a:solidFill>
                  <a:srgbClr val="C00000"/>
                </a:solidFill>
              </a:rPr>
              <a:t>Ei! </a:t>
            </a:r>
            <a:r>
              <a:rPr lang="fi-FI" sz="3600" b="1" smtClean="0">
                <a:solidFill>
                  <a:srgbClr val="485925"/>
                </a:solidFill>
              </a:rPr>
              <a:t>Meidän ei ole sinniteltävä ja taisteltava Jumalaa vastaan vaan oltava kestäviä pyytämisessä niin kuin leipää pyytävä ystävä.</a:t>
            </a:r>
          </a:p>
          <a:p>
            <a:pPr lvl="1"/>
            <a:endParaRPr lang="fi-FI" sz="3600" b="1" smtClean="0">
              <a:solidFill>
                <a:srgbClr val="C00000"/>
              </a:solidFill>
            </a:endParaRPr>
          </a:p>
          <a:p>
            <a:pPr lvl="1"/>
            <a:r>
              <a:rPr lang="fi-FI" sz="3600" b="1" smtClean="0">
                <a:solidFill>
                  <a:srgbClr val="C00000"/>
                </a:solidFill>
              </a:rPr>
              <a:t>Ei!</a:t>
            </a:r>
            <a:r>
              <a:rPr lang="fi-FI" sz="3600" b="1" smtClean="0">
                <a:solidFill>
                  <a:srgbClr val="485925"/>
                </a:solidFill>
              </a:rPr>
              <a:t> Mehän pyydämme, että Hänen oma tahtonsa tapahtuisi!</a:t>
            </a:r>
            <a:endParaRPr lang="en-US" sz="3600" smtClean="0">
              <a:solidFill>
                <a:srgbClr val="485925"/>
              </a:solidFill>
            </a:endParaRPr>
          </a:p>
          <a:p>
            <a:pPr lvl="1">
              <a:buFontTx/>
              <a:buChar char="-"/>
            </a:pPr>
            <a:endParaRPr lang="fi-FI" sz="3600" b="1" smtClean="0">
              <a:solidFill>
                <a:srgbClr val="485925"/>
              </a:solidFill>
            </a:endParaRPr>
          </a:p>
          <a:p>
            <a:pPr lvl="1">
              <a:buFontTx/>
              <a:buChar char="-"/>
            </a:pPr>
            <a:endParaRPr lang="fi-FI" sz="3600" b="1" smtClean="0">
              <a:solidFill>
                <a:srgbClr val="C00000"/>
              </a:solidFill>
            </a:endParaRPr>
          </a:p>
          <a:p>
            <a:pPr lvl="1">
              <a:buFontTx/>
              <a:buChar char="-"/>
            </a:pPr>
            <a:endParaRPr lang="fi-FI" sz="3600" b="1" smtClean="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8915400" cy="1508105"/>
          </a:xfrm>
          <a:prstGeom prst="rect">
            <a:avLst/>
          </a:prstGeom>
          <a:noFill/>
        </p:spPr>
        <p:txBody>
          <a:bodyPr wrap="square" rtlCol="0">
            <a:spAutoFit/>
          </a:bodyPr>
          <a:lstStyle/>
          <a:p>
            <a:r>
              <a:rPr lang="fi-FI" sz="4600" smtClean="0">
                <a:ln w="1905"/>
                <a:solidFill>
                  <a:srgbClr val="C00000"/>
                </a:solidFill>
                <a:effectLst>
                  <a:innerShdw blurRad="69850" dist="43180" dir="5400000">
                    <a:srgbClr val="000000">
                      <a:alpha val="65000"/>
                    </a:srgbClr>
                  </a:innerShdw>
                </a:effectLst>
              </a:rPr>
              <a:t>Rukouksen toistamiseen liittyviä kysymyksiä</a:t>
            </a:r>
            <a:endParaRPr lang="en-US" smtClean="0"/>
          </a:p>
        </p:txBody>
      </p:sp>
      <p:sp>
        <p:nvSpPr>
          <p:cNvPr id="4" name="Rectangle 3"/>
          <p:cNvSpPr/>
          <p:nvPr/>
        </p:nvSpPr>
        <p:spPr>
          <a:xfrm>
            <a:off x="609600" y="2057400"/>
            <a:ext cx="8305800" cy="4524315"/>
          </a:xfrm>
          <a:prstGeom prst="rect">
            <a:avLst/>
          </a:prstGeom>
        </p:spPr>
        <p:txBody>
          <a:bodyPr wrap="square">
            <a:spAutoFit/>
          </a:bodyPr>
          <a:lstStyle/>
          <a:p>
            <a:pPr>
              <a:buFont typeface="Wingdings" pitchFamily="2" charset="2"/>
              <a:buChar char="Ø"/>
            </a:pPr>
            <a:r>
              <a:rPr lang="fi-FI" sz="3600" b="1" smtClean="0">
                <a:solidFill>
                  <a:srgbClr val="485925"/>
                </a:solidFill>
              </a:rPr>
              <a:t> Ansaitsemmeko lopulta rukousvastauksen kovalla työllämme?</a:t>
            </a:r>
            <a:endParaRPr lang="en-US" smtClean="0"/>
          </a:p>
          <a:p>
            <a:pPr lvl="1"/>
            <a:endParaRPr lang="fi-FI" sz="3600" b="1" smtClean="0">
              <a:solidFill>
                <a:srgbClr val="485925"/>
              </a:solidFill>
            </a:endParaRPr>
          </a:p>
          <a:p>
            <a:pPr lvl="1">
              <a:buFontTx/>
              <a:buChar char="-"/>
            </a:pPr>
            <a:r>
              <a:rPr lang="fi-FI" sz="3600" b="1" smtClean="0">
                <a:solidFill>
                  <a:srgbClr val="C00000"/>
                </a:solidFill>
              </a:rPr>
              <a:t>Ei! Jumala antaa kaiken armosta.</a:t>
            </a:r>
          </a:p>
          <a:p>
            <a:pPr lvl="1"/>
            <a:endParaRPr lang="fi-FI" sz="3600" b="1" u="sng" smtClean="0">
              <a:solidFill>
                <a:srgbClr val="C00000"/>
              </a:solidFill>
            </a:endParaRPr>
          </a:p>
          <a:p>
            <a:pPr lvl="1"/>
            <a:r>
              <a:rPr lang="fi-FI" sz="3600" b="1" u="sng" smtClean="0">
                <a:solidFill>
                  <a:srgbClr val="C00000"/>
                </a:solidFill>
              </a:rPr>
              <a:t>Rukousvastaukseen voidaan tarvita vaivaa, mutta vastaus ei silti tule palkkiona tästä vaivasta. </a:t>
            </a:r>
            <a:endParaRPr lang="en-US" sz="3600" b="1" u="sng">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1508105"/>
          </a:xfrm>
          <a:prstGeom prst="rect">
            <a:avLst/>
          </a:prstGeom>
          <a:noFill/>
        </p:spPr>
        <p:txBody>
          <a:bodyPr wrap="square" rtlCol="0">
            <a:spAutoFit/>
          </a:bodyPr>
          <a:lstStyle/>
          <a:p>
            <a:r>
              <a:rPr lang="fi-FI" sz="4600" smtClean="0">
                <a:ln w="1905"/>
                <a:solidFill>
                  <a:srgbClr val="C00000"/>
                </a:solidFill>
                <a:effectLst>
                  <a:innerShdw blurRad="69850" dist="43180" dir="5400000">
                    <a:srgbClr val="000000">
                      <a:alpha val="65000"/>
                    </a:srgbClr>
                  </a:innerShdw>
                </a:effectLst>
              </a:rPr>
              <a:t>Rukouksen toistamiseen liittyviä kysymyksiä</a:t>
            </a:r>
            <a:endParaRPr lang="en-US" smtClean="0"/>
          </a:p>
        </p:txBody>
      </p:sp>
      <p:sp>
        <p:nvSpPr>
          <p:cNvPr id="4" name="Rectangle 3"/>
          <p:cNvSpPr/>
          <p:nvPr/>
        </p:nvSpPr>
        <p:spPr>
          <a:xfrm>
            <a:off x="457200" y="2819400"/>
            <a:ext cx="8305800" cy="3416320"/>
          </a:xfrm>
          <a:prstGeom prst="rect">
            <a:avLst/>
          </a:prstGeom>
        </p:spPr>
        <p:txBody>
          <a:bodyPr wrap="square">
            <a:spAutoFit/>
          </a:bodyPr>
          <a:lstStyle/>
          <a:p>
            <a:pPr>
              <a:buFont typeface="Wingdings" pitchFamily="2" charset="2"/>
              <a:buChar char="Ø"/>
            </a:pPr>
            <a:r>
              <a:rPr lang="fi-FI" sz="3600" b="1" smtClean="0">
                <a:solidFill>
                  <a:srgbClr val="485925"/>
                </a:solidFill>
              </a:rPr>
              <a:t> Onko meidän odotettava jotakin Jumalan "lopullista päätöstä"?  </a:t>
            </a:r>
            <a:endParaRPr lang="en-US" smtClean="0">
              <a:solidFill>
                <a:srgbClr val="485925"/>
              </a:solidFill>
            </a:endParaRPr>
          </a:p>
          <a:p>
            <a:pPr>
              <a:buFont typeface="Wingdings" pitchFamily="2" charset="2"/>
              <a:buChar char="Ø"/>
            </a:pPr>
            <a:endParaRPr lang="fi-FI" sz="3600" b="1" smtClean="0">
              <a:solidFill>
                <a:srgbClr val="485925"/>
              </a:solidFill>
            </a:endParaRPr>
          </a:p>
          <a:p>
            <a:r>
              <a:rPr lang="fi-FI" sz="3600" b="1" smtClean="0">
                <a:solidFill>
                  <a:srgbClr val="485925"/>
                </a:solidFill>
              </a:rPr>
              <a:t>	</a:t>
            </a:r>
            <a:r>
              <a:rPr lang="fi-FI" sz="3600" b="1" smtClean="0">
                <a:solidFill>
                  <a:srgbClr val="C00000"/>
                </a:solidFill>
              </a:rPr>
              <a:t>- Ei!</a:t>
            </a:r>
            <a:r>
              <a:rPr lang="fi-FI" sz="3600" b="1" smtClean="0">
                <a:solidFill>
                  <a:srgbClr val="485925"/>
                </a:solidFill>
              </a:rPr>
              <a:t> </a:t>
            </a:r>
          </a:p>
          <a:p>
            <a:pPr lvl="2"/>
            <a:r>
              <a:rPr lang="fi-FI" sz="3600" b="1" smtClean="0">
                <a:solidFill>
                  <a:srgbClr val="485925"/>
                </a:solidFill>
              </a:rPr>
              <a:t>Jumalalla on oma suunnitelmansa eikä Hän tarvitse miettimisaikaa.</a:t>
            </a:r>
            <a:endParaRPr lang="en-US" sz="3600">
              <a:solidFill>
                <a:srgbClr val="485925"/>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915400" cy="3139321"/>
          </a:xfrm>
          <a:prstGeom prst="rect">
            <a:avLst/>
          </a:prstGeom>
          <a:noFill/>
        </p:spPr>
        <p:txBody>
          <a:bodyPr wrap="square" rtlCol="0">
            <a:spAutoFit/>
          </a:bodyPr>
          <a:lstStyle/>
          <a:p>
            <a:r>
              <a:rPr lang="fi-FI" sz="4600" smtClean="0">
                <a:ln w="1905"/>
                <a:solidFill>
                  <a:srgbClr val="C00000"/>
                </a:solidFill>
                <a:effectLst>
                  <a:innerShdw blurRad="69850" dist="43180" dir="5400000">
                    <a:srgbClr val="000000">
                      <a:alpha val="65000"/>
                    </a:srgbClr>
                  </a:innerShdw>
                </a:effectLst>
              </a:rPr>
              <a:t>Rukouksen toistamiseen liittyviä kysymyksiä</a:t>
            </a:r>
            <a:endParaRPr lang="en-US" sz="4800" smtClean="0"/>
          </a:p>
          <a:p>
            <a:endParaRPr lang="fi-FI" sz="4800" b="1" smtClean="0">
              <a:ln w="1905"/>
              <a:solidFill>
                <a:srgbClr val="C00000"/>
              </a:solidFill>
              <a:effectLst>
                <a:innerShdw blurRad="69850" dist="43180" dir="5400000">
                  <a:srgbClr val="000000">
                    <a:alpha val="65000"/>
                  </a:srgbClr>
                </a:innerShdw>
              </a:effectLst>
            </a:endParaRPr>
          </a:p>
          <a:p>
            <a:endParaRPr lang="fi-FI" sz="4000" b="1" dirty="0" smtClean="0">
              <a:ln w="1905"/>
              <a:solidFill>
                <a:schemeClr val="accent3">
                  <a:lumMod val="50000"/>
                </a:schemeClr>
              </a:solidFill>
              <a:effectLst>
                <a:innerShdw blurRad="69850" dist="43180" dir="5400000">
                  <a:srgbClr val="000000">
                    <a:alpha val="65000"/>
                  </a:srgbClr>
                </a:innerShdw>
              </a:effectLst>
            </a:endParaRPr>
          </a:p>
          <a:p>
            <a:endParaRPr lang="en-US" smtClean="0"/>
          </a:p>
        </p:txBody>
      </p:sp>
      <p:sp>
        <p:nvSpPr>
          <p:cNvPr id="4" name="Rectangle 3"/>
          <p:cNvSpPr/>
          <p:nvPr/>
        </p:nvSpPr>
        <p:spPr>
          <a:xfrm>
            <a:off x="533400" y="2333685"/>
            <a:ext cx="8305800" cy="4247317"/>
          </a:xfrm>
          <a:prstGeom prst="rect">
            <a:avLst/>
          </a:prstGeom>
        </p:spPr>
        <p:txBody>
          <a:bodyPr wrap="square">
            <a:spAutoFit/>
          </a:bodyPr>
          <a:lstStyle/>
          <a:p>
            <a:pPr>
              <a:buFont typeface="Wingdings" pitchFamily="2" charset="2"/>
              <a:buChar char="Ø"/>
            </a:pPr>
            <a:r>
              <a:rPr lang="fi-FI" sz="3600" b="1" smtClean="0">
                <a:solidFill>
                  <a:srgbClr val="485925"/>
                </a:solidFill>
              </a:rPr>
              <a:t> Käyttääkö Jumala odotusaikaa opettaakseen meitä ja muokatakseen luonnettamme? </a:t>
            </a:r>
          </a:p>
          <a:p>
            <a:pPr lvl="1"/>
            <a:endParaRPr lang="fi-FI" b="1" smtClean="0">
              <a:solidFill>
                <a:srgbClr val="485925"/>
              </a:solidFill>
            </a:endParaRPr>
          </a:p>
          <a:p>
            <a:pPr lvl="1"/>
            <a:r>
              <a:rPr lang="fi-FI" sz="3600" b="1" smtClean="0">
                <a:solidFill>
                  <a:srgbClr val="C00000"/>
                </a:solidFill>
              </a:rPr>
              <a:t>JOSKUS – mutta silloin riittäisi yksi rukous.  Rukoilisimme kerran ja jäisimme odottamaan luonteemme jalostumista.</a:t>
            </a:r>
            <a:endParaRPr lang="en-US" sz="360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915400" cy="3139321"/>
          </a:xfrm>
          <a:prstGeom prst="rect">
            <a:avLst/>
          </a:prstGeom>
          <a:noFill/>
        </p:spPr>
        <p:txBody>
          <a:bodyPr wrap="square" rtlCol="0">
            <a:spAutoFit/>
          </a:bodyPr>
          <a:lstStyle/>
          <a:p>
            <a:r>
              <a:rPr lang="fi-FI" sz="4600" smtClean="0">
                <a:ln w="1905"/>
                <a:solidFill>
                  <a:srgbClr val="C00000"/>
                </a:solidFill>
                <a:effectLst>
                  <a:innerShdw blurRad="69850" dist="43180" dir="5400000">
                    <a:srgbClr val="000000">
                      <a:alpha val="65000"/>
                    </a:srgbClr>
                  </a:innerShdw>
                </a:effectLst>
              </a:rPr>
              <a:t>Rukouksen toistamiseen liittyviä kysymyksiä</a:t>
            </a:r>
            <a:endParaRPr lang="en-US" sz="4800" smtClean="0"/>
          </a:p>
          <a:p>
            <a:endParaRPr lang="fi-FI" sz="4800" b="1" smtClean="0">
              <a:ln w="1905"/>
              <a:solidFill>
                <a:srgbClr val="C00000"/>
              </a:solidFill>
              <a:effectLst>
                <a:innerShdw blurRad="69850" dist="43180" dir="5400000">
                  <a:srgbClr val="000000">
                    <a:alpha val="65000"/>
                  </a:srgbClr>
                </a:innerShdw>
              </a:effectLst>
            </a:endParaRPr>
          </a:p>
          <a:p>
            <a:endParaRPr lang="fi-FI" sz="4000" b="1" dirty="0" smtClean="0">
              <a:ln w="1905"/>
              <a:solidFill>
                <a:schemeClr val="accent3">
                  <a:lumMod val="50000"/>
                </a:schemeClr>
              </a:solidFill>
              <a:effectLst>
                <a:innerShdw blurRad="69850" dist="43180" dir="5400000">
                  <a:srgbClr val="000000">
                    <a:alpha val="65000"/>
                  </a:srgbClr>
                </a:innerShdw>
              </a:effectLst>
            </a:endParaRPr>
          </a:p>
          <a:p>
            <a:endParaRPr lang="en-US" smtClean="0"/>
          </a:p>
        </p:txBody>
      </p:sp>
      <p:sp>
        <p:nvSpPr>
          <p:cNvPr id="4" name="Rectangle 3"/>
          <p:cNvSpPr/>
          <p:nvPr/>
        </p:nvSpPr>
        <p:spPr>
          <a:xfrm>
            <a:off x="533400" y="2333685"/>
            <a:ext cx="8305800" cy="3139321"/>
          </a:xfrm>
          <a:prstGeom prst="rect">
            <a:avLst/>
          </a:prstGeom>
        </p:spPr>
        <p:txBody>
          <a:bodyPr wrap="square">
            <a:spAutoFit/>
          </a:bodyPr>
          <a:lstStyle/>
          <a:p>
            <a:pPr>
              <a:buFont typeface="Wingdings" pitchFamily="2" charset="2"/>
              <a:buChar char="Ø"/>
            </a:pPr>
            <a:r>
              <a:rPr lang="fi-FI" sz="3600" b="1" smtClean="0">
                <a:solidFill>
                  <a:srgbClr val="485925"/>
                </a:solidFill>
              </a:rPr>
              <a:t> Johtuuko vastauksen viipyminen siitä, että Jumalalla on sille oma, paras aikansa? </a:t>
            </a:r>
          </a:p>
          <a:p>
            <a:pPr lvl="1"/>
            <a:endParaRPr lang="fi-FI" b="1" smtClean="0">
              <a:solidFill>
                <a:srgbClr val="485925"/>
              </a:solidFill>
            </a:endParaRPr>
          </a:p>
          <a:p>
            <a:pPr lvl="1"/>
            <a:r>
              <a:rPr lang="fi-FI" sz="3600" b="1" smtClean="0">
                <a:solidFill>
                  <a:srgbClr val="C00000"/>
                </a:solidFill>
              </a:rPr>
              <a:t>JOSKUS – mutta silloinkin riittäisi yksi rukous.  Rukoilisimme kerran ja jäisimme odottamaan Jumalan aikaa.</a:t>
            </a:r>
            <a:endParaRPr lang="en-US" sz="360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5940088"/>
          </a:xfrm>
          <a:prstGeom prst="rect">
            <a:avLst/>
          </a:prstGeom>
          <a:noFill/>
        </p:spPr>
        <p:txBody>
          <a:bodyPr wrap="square" rtlCol="0">
            <a:spAutoFit/>
          </a:bodyPr>
          <a:lstStyle/>
          <a:p>
            <a:r>
              <a:rPr lang="fi-FI" sz="4400" smtClean="0">
                <a:ln w="1905"/>
                <a:solidFill>
                  <a:srgbClr val="C00000"/>
                </a:solidFill>
                <a:effectLst>
                  <a:innerShdw blurRad="69850" dist="43180" dir="5400000">
                    <a:srgbClr val="000000">
                      <a:alpha val="65000"/>
                    </a:srgbClr>
                  </a:innerShdw>
                </a:effectLst>
              </a:rPr>
              <a:t>Rukouksen toistamiseen liittyviä kysymyksiä</a:t>
            </a:r>
            <a:endParaRPr lang="en-US" sz="4400" smtClean="0"/>
          </a:p>
          <a:p>
            <a:endParaRPr lang="fi-FI" sz="4600" smtClean="0">
              <a:ln w="1905"/>
              <a:solidFill>
                <a:schemeClr val="accent2"/>
              </a:solidFill>
              <a:effectLst>
                <a:innerShdw blurRad="69850" dist="43180" dir="5400000">
                  <a:srgbClr val="000000">
                    <a:alpha val="65000"/>
                  </a:srgbClr>
                </a:innerShdw>
              </a:effectLst>
            </a:endParaRPr>
          </a:p>
          <a:p>
            <a:pPr>
              <a:buFont typeface="Wingdings" pitchFamily="2" charset="2"/>
              <a:buChar char="Ø"/>
            </a:pPr>
            <a:r>
              <a:rPr lang="fi-FI" sz="3600" b="1" smtClean="0">
                <a:solidFill>
                  <a:srgbClr val="485925"/>
                </a:solidFill>
              </a:rPr>
              <a:t> Onko rukouksen toistaminen epäuskoa? </a:t>
            </a:r>
          </a:p>
          <a:p>
            <a:endParaRPr lang="fi-FI" sz="4800" b="1" smtClean="0">
              <a:solidFill>
                <a:srgbClr val="485925"/>
              </a:solidFill>
            </a:endParaRPr>
          </a:p>
          <a:p>
            <a:pPr lvl="1"/>
            <a:r>
              <a:rPr lang="fi-FI" sz="3600" b="1" smtClean="0">
                <a:solidFill>
                  <a:srgbClr val="C00000"/>
                </a:solidFill>
              </a:rPr>
              <a:t>Joskus – silloin, kun Jumala antaa jo yhden rukouksen perusteella riittävän varmuuden vastauksesta.  </a:t>
            </a:r>
          </a:p>
          <a:p>
            <a:pPr lvl="1"/>
            <a:r>
              <a:rPr lang="fi-FI" sz="3600" b="1" smtClean="0">
                <a:solidFill>
                  <a:srgbClr val="C00000"/>
                </a:solidFill>
              </a:rPr>
              <a:t>Tätä emme kuitenkaan koe kovin usein.</a:t>
            </a:r>
          </a:p>
          <a:p>
            <a:endParaRPr lang="en-US" smtClean="0"/>
          </a:p>
        </p:txBody>
      </p:sp>
      <p:sp>
        <p:nvSpPr>
          <p:cNvPr id="4" name="Rectangle 3"/>
          <p:cNvSpPr/>
          <p:nvPr/>
        </p:nvSpPr>
        <p:spPr>
          <a:xfrm>
            <a:off x="-533400" y="1981200"/>
            <a:ext cx="8229600" cy="1200329"/>
          </a:xfrm>
          <a:prstGeom prst="rect">
            <a:avLst/>
          </a:prstGeom>
        </p:spPr>
        <p:txBody>
          <a:bodyPr wrap="square">
            <a:spAutoFit/>
          </a:bodyPr>
          <a:lstStyle/>
          <a:p>
            <a:endParaRPr lang="fi-FI" sz="3600" b="1" smtClean="0">
              <a:solidFill>
                <a:srgbClr val="485925"/>
              </a:solidFill>
            </a:endParaRPr>
          </a:p>
          <a:p>
            <a:endParaRPr lang="fi-FI" sz="3600" b="1" smtClean="0">
              <a:solidFill>
                <a:srgbClr val="485925"/>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3029</TotalTime>
  <Words>1003</Words>
  <Application>Microsoft Office PowerPoint</Application>
  <PresentationFormat>On-screen Show (4:3)</PresentationFormat>
  <Paragraphs>135</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Mirjami</dc:creator>
  <cp:lastModifiedBy>Mirjami</cp:lastModifiedBy>
  <cp:revision>307</cp:revision>
  <dcterms:created xsi:type="dcterms:W3CDTF">2010-05-10T08:45:47Z</dcterms:created>
  <dcterms:modified xsi:type="dcterms:W3CDTF">2018-02-03T19:46:49Z</dcterms:modified>
</cp:coreProperties>
</file>