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94" r:id="rId3"/>
    <p:sldId id="285" r:id="rId4"/>
    <p:sldId id="301" r:id="rId5"/>
    <p:sldId id="293" r:id="rId6"/>
    <p:sldId id="286" r:id="rId7"/>
    <p:sldId id="295" r:id="rId8"/>
    <p:sldId id="287" r:id="rId9"/>
    <p:sldId id="297" r:id="rId10"/>
    <p:sldId id="299" r:id="rId11"/>
    <p:sldId id="300" r:id="rId12"/>
    <p:sldId id="288" r:id="rId13"/>
    <p:sldId id="296" r:id="rId14"/>
    <p:sldId id="289" r:id="rId15"/>
    <p:sldId id="298" r:id="rId16"/>
    <p:sldId id="290" r:id="rId17"/>
    <p:sldId id="291" r:id="rId18"/>
    <p:sldId id="292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9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6" autoAdjust="0"/>
    <p:restoredTop sz="94660"/>
  </p:normalViewPr>
  <p:slideViewPr>
    <p:cSldViewPr>
      <p:cViewPr>
        <p:scale>
          <a:sx n="70" d="100"/>
          <a:sy n="70" d="100"/>
        </p:scale>
        <p:origin x="-54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7831-28DD-4B73-80C6-41D7D9A28EF8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899C-1916-4734-BBED-05E09C26D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DCE2-4D1C-47B7-BA4A-BFF139697EE9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1data\IVANOV\RUKOUSOPETUSTA ja -PUHEITA\Rukousviikko 2010-10\Logo LEVEÄ kestävä ruk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7199313" cy="1558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6670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u="sng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Aiheena tänään:</a:t>
            </a:r>
          </a:p>
          <a:p>
            <a:pPr marL="514350" indent="-514350" algn="ctr"/>
            <a:endParaRPr lang="fi-FI" sz="4800" b="1" smtClean="0">
              <a:solidFill>
                <a:srgbClr val="C00000"/>
              </a:solidFill>
            </a:endParaRPr>
          </a:p>
          <a:p>
            <a:pPr marL="514350" indent="-514350" algn="ctr"/>
            <a:r>
              <a:rPr lang="fi-FI" sz="4800" b="1" smtClean="0">
                <a:solidFill>
                  <a:srgbClr val="C00000"/>
                </a:solidFill>
              </a:rPr>
              <a:t>Miksi rukousvastaukset viipyvät osa  1</a:t>
            </a:r>
            <a:endParaRPr lang="fi-FI" sz="4800" b="1" dirty="0" smtClean="0">
              <a:ln w="1905"/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457200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>
                <a:ln w="1905"/>
                <a:solidFill>
                  <a:srgbClr val="C00000"/>
                </a:solidFill>
              </a:rPr>
              <a:t>Viikon teema:</a:t>
            </a:r>
          </a:p>
          <a:p>
            <a:r>
              <a:rPr lang="fi-FI" sz="440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Kestävä rukous</a:t>
            </a:r>
            <a:endParaRPr lang="fi-FI" sz="44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en-US" sz="2000" smtClean="0">
                <a:solidFill>
                  <a:srgbClr val="C00000"/>
                </a:solidFill>
              </a:rPr>
              <a:t>4-7.10.2010</a:t>
            </a:r>
            <a:endParaRPr lang="fi-FI" sz="2000" dirty="0" smtClean="0">
              <a:ln w="1905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839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u="sng" smtClean="0">
                <a:solidFill>
                  <a:schemeClr val="accent2"/>
                </a:solidFill>
              </a:rPr>
              <a:t>Tähän liittyvä Jumalan valtakunnan </a:t>
            </a:r>
          </a:p>
          <a:p>
            <a:pPr algn="ctr"/>
            <a:r>
              <a:rPr lang="fi-FI" sz="3200" b="1" u="sng" smtClean="0">
                <a:solidFill>
                  <a:schemeClr val="accent2"/>
                </a:solidFill>
              </a:rPr>
              <a:t>työntekijän ohjesääntö:</a:t>
            </a:r>
          </a:p>
          <a:p>
            <a:endParaRPr lang="fi-FI" sz="3200" smtClean="0"/>
          </a:p>
          <a:p>
            <a:pPr algn="ctr"/>
            <a:r>
              <a:rPr lang="fi-FI" sz="3600" b="1" smtClean="0">
                <a:solidFill>
                  <a:schemeClr val="accent2"/>
                </a:solidFill>
              </a:rPr>
              <a:t>Kun pyydät Jumalalta uskonhenkisesti suuria asioita, sinun on tärkeää olla</a:t>
            </a:r>
          </a:p>
          <a:p>
            <a:pPr algn="ctr"/>
            <a:r>
              <a:rPr lang="fi-FI" sz="3600" b="1" smtClean="0">
                <a:solidFill>
                  <a:schemeClr val="accent2"/>
                </a:solidFill>
              </a:rPr>
              <a:t> sikäli realistinen, </a:t>
            </a:r>
            <a:br>
              <a:rPr lang="fi-FI" sz="3600" b="1" smtClean="0">
                <a:solidFill>
                  <a:schemeClr val="accent2"/>
                </a:solidFill>
              </a:rPr>
            </a:br>
            <a:r>
              <a:rPr lang="fi-FI" sz="3600" b="1" smtClean="0">
                <a:solidFill>
                  <a:schemeClr val="accent2"/>
                </a:solidFill>
              </a:rPr>
              <a:t>että ymmärrät edellytykset, joita tarvitaan niin hengen maailmassa kuin näkyvässä maailmassa.</a:t>
            </a:r>
          </a:p>
          <a:p>
            <a:pPr algn="ctr"/>
            <a:endParaRPr lang="fi-FI" sz="3200" smtClean="0">
              <a:solidFill>
                <a:srgbClr val="485925"/>
              </a:solidFill>
            </a:endParaRPr>
          </a:p>
          <a:p>
            <a:endParaRPr lang="en-US" sz="3200" smtClean="0">
              <a:solidFill>
                <a:srgbClr val="4859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83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3200" b="1" smtClean="0">
              <a:solidFill>
                <a:schemeClr val="accent2"/>
              </a:solidFill>
            </a:endParaRPr>
          </a:p>
          <a:p>
            <a:pPr algn="ctr"/>
            <a:endParaRPr lang="fi-FI" sz="3200" smtClean="0">
              <a:solidFill>
                <a:srgbClr val="485925"/>
              </a:solidFill>
            </a:endParaRPr>
          </a:p>
          <a:p>
            <a:pPr algn="ctr"/>
            <a:r>
              <a:rPr lang="fi-FI" sz="3200" b="1" u="sng" smtClean="0">
                <a:solidFill>
                  <a:srgbClr val="C00000"/>
                </a:solidFill>
              </a:rPr>
              <a:t>Tähän liittyvä hengellinen lainalaisuus</a:t>
            </a:r>
            <a:r>
              <a:rPr lang="fi-FI" sz="3200" b="1" smtClean="0">
                <a:solidFill>
                  <a:srgbClr val="C00000"/>
                </a:solidFill>
              </a:rPr>
              <a:t>:</a:t>
            </a:r>
            <a:r>
              <a:rPr lang="fi-FI" sz="320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fi-FI" sz="3200" smtClean="0">
              <a:solidFill>
                <a:srgbClr val="485925"/>
              </a:solidFill>
            </a:endParaRPr>
          </a:p>
          <a:p>
            <a:pPr algn="ctr"/>
            <a:endParaRPr lang="fi-FI" sz="1200" b="1" smtClean="0">
              <a:solidFill>
                <a:srgbClr val="485925"/>
              </a:solidFill>
            </a:endParaRPr>
          </a:p>
          <a:p>
            <a:pPr algn="ctr"/>
            <a:r>
              <a:rPr lang="fi-FI" sz="3600" b="1" smtClean="0">
                <a:solidFill>
                  <a:srgbClr val="485925"/>
                </a:solidFill>
              </a:rPr>
              <a:t>Mitä pitempään teemme yhteistyötä Jumalan kanssa, sitä enemmän todellisuustaju kasvaa</a:t>
            </a:r>
          </a:p>
          <a:p>
            <a:pPr algn="ctr"/>
            <a:r>
              <a:rPr lang="fi-FI" sz="3600" b="1" u="sng" smtClean="0">
                <a:solidFill>
                  <a:srgbClr val="485925"/>
                </a:solidFill>
              </a:rPr>
              <a:t>- </a:t>
            </a:r>
            <a:r>
              <a:rPr lang="fi-FI" sz="3600" b="1" u="sng" smtClean="0">
                <a:solidFill>
                  <a:srgbClr val="C00000"/>
                </a:solidFill>
              </a:rPr>
              <a:t>mutta sitä enemmän myös usko kasvaa!</a:t>
            </a:r>
            <a:endParaRPr lang="en-US" sz="3600" b="1" u="sng" smtClean="0">
              <a:solidFill>
                <a:srgbClr val="C00000"/>
              </a:solidFill>
            </a:endParaRPr>
          </a:p>
          <a:p>
            <a:endParaRPr lang="en-US" sz="3600" smtClean="0">
              <a:solidFill>
                <a:srgbClr val="4859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1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smtClean="0">
                <a:solidFill>
                  <a:schemeClr val="accent2"/>
                </a:solidFill>
              </a:rPr>
              <a:t>Esimerkki 2:</a:t>
            </a:r>
          </a:p>
          <a:p>
            <a:endParaRPr lang="fi-FI" sz="3600" b="1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600" b="1" smtClean="0">
                <a:solidFill>
                  <a:srgbClr val="485925"/>
                </a:solidFill>
              </a:rPr>
              <a:t> </a:t>
            </a:r>
            <a:r>
              <a:rPr lang="fi-FI" sz="3600" b="1" smtClean="0">
                <a:solidFill>
                  <a:schemeClr val="accent2"/>
                </a:solidFill>
              </a:rPr>
              <a:t>Herätyksen rukoileminen</a:t>
            </a:r>
          </a:p>
          <a:p>
            <a:pPr lvl="1"/>
            <a:r>
              <a:rPr lang="fi-FI" sz="3600" b="1" smtClean="0">
                <a:solidFill>
                  <a:srgbClr val="485925"/>
                </a:solidFill>
              </a:rPr>
              <a:t>Ennen kuin Jumala voi antaa herätyksen, sille on oltava edellytykset.</a:t>
            </a:r>
          </a:p>
          <a:p>
            <a:pPr lvl="1"/>
            <a:endParaRPr lang="fi-FI" sz="3600" b="1" smtClean="0">
              <a:solidFill>
                <a:srgbClr val="485925"/>
              </a:solidFill>
            </a:endParaRPr>
          </a:p>
          <a:p>
            <a:pPr lvl="1"/>
            <a:r>
              <a:rPr lang="fi-FI" sz="3600" b="1" smtClean="0">
                <a:solidFill>
                  <a:schemeClr val="accent2"/>
                </a:solidFill>
              </a:rPr>
              <a:t>Yksi edellytys historian herätyksissä: </a:t>
            </a:r>
            <a:r>
              <a:rPr lang="fi-FI" sz="3600" b="1" u="sng" smtClean="0">
                <a:solidFill>
                  <a:schemeClr val="accent2"/>
                </a:solidFill>
              </a:rPr>
              <a:t>palava ja määrätietoinen rukous.</a:t>
            </a:r>
            <a:endParaRPr lang="en-US" sz="3600" u="sng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86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smtClean="0">
                <a:solidFill>
                  <a:srgbClr val="485925"/>
                </a:solidFill>
              </a:rPr>
              <a:t>Hebridien herätys Skotlannissa 1949-1952 alkoi Barvasin seurakunnan pienen ryhmän rukouksesta</a:t>
            </a:r>
            <a:endParaRPr lang="en-US" sz="2200" b="1">
              <a:solidFill>
                <a:srgbClr val="485925"/>
              </a:solidFill>
            </a:endParaRPr>
          </a:p>
        </p:txBody>
      </p:sp>
      <p:pic>
        <p:nvPicPr>
          <p:cNvPr id="1026" name="Picture 2" descr="C:\Documents and Settings\mirjami\Desktop\barv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0"/>
            <a:ext cx="2438400" cy="1687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1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smtClean="0">
                <a:solidFill>
                  <a:srgbClr val="C00000"/>
                </a:solidFill>
              </a:rPr>
              <a:t>4. Tarvitaan aikaa, että omasta elämästäsi karsiutuisivat pois  asiat, jotka estävät vastausta. </a:t>
            </a:r>
          </a:p>
          <a:p>
            <a:endParaRPr lang="fi-FI" sz="2400" b="1" smtClean="0">
              <a:solidFill>
                <a:srgbClr val="485925"/>
              </a:solidFill>
            </a:endParaRPr>
          </a:p>
          <a:p>
            <a:r>
              <a:rPr lang="fi-FI" sz="3600" b="1" smtClean="0">
                <a:solidFill>
                  <a:srgbClr val="485925"/>
                </a:solidFill>
              </a:rPr>
              <a:t>Jumalan on puhdistettava meidät, että voimme olla käyttökelpoisia ja vastaanottaa rukousvastauksia.</a:t>
            </a:r>
          </a:p>
          <a:p>
            <a:endParaRPr lang="fi-FI" sz="3600" b="1" smtClean="0">
              <a:solidFill>
                <a:srgbClr val="485925"/>
              </a:solidFill>
            </a:endParaRPr>
          </a:p>
          <a:p>
            <a:r>
              <a:rPr lang="fi-FI" sz="3200" b="1" smtClean="0">
                <a:solidFill>
                  <a:srgbClr val="485925"/>
                </a:solidFill>
              </a:rPr>
              <a:t>”Jokaisen oksan, joka kantaa hedelmää, hän puhdistaa, että se kantaisi runsaamman hedelmän.”  Joh. 15:2</a:t>
            </a:r>
            <a:endParaRPr lang="en-US" sz="3200" b="1">
              <a:solidFill>
                <a:srgbClr val="4859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6868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smtClean="0">
                <a:solidFill>
                  <a:srgbClr val="C00000"/>
                </a:solidFill>
              </a:rPr>
              <a:t>5. Joskus vihollisen voimat hidastavat Jumalan vastausta</a:t>
            </a:r>
            <a:endParaRPr lang="en-US" sz="4800" smtClean="0">
              <a:solidFill>
                <a:srgbClr val="C00000"/>
              </a:solidFill>
            </a:endParaRPr>
          </a:p>
          <a:p>
            <a:endParaRPr lang="fi-FI" sz="1600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4800" smtClean="0">
                <a:solidFill>
                  <a:srgbClr val="C00000"/>
                </a:solidFill>
              </a:rPr>
              <a:t> </a:t>
            </a:r>
            <a:r>
              <a:rPr lang="fi-FI" sz="3600" b="1" smtClean="0">
                <a:solidFill>
                  <a:srgbClr val="C00000"/>
                </a:solidFill>
              </a:rPr>
              <a:t>Taistelu näkymättömässä maailmassa </a:t>
            </a:r>
            <a:r>
              <a:rPr lang="fi-FI" sz="2300" b="1" u="sng" smtClean="0">
                <a:solidFill>
                  <a:srgbClr val="485925"/>
                </a:solidFill>
              </a:rPr>
              <a:t>Danielin vastaus viipyi 3 viikkoa, Dan 10:12-14</a:t>
            </a:r>
            <a:r>
              <a:rPr lang="fi-FI" sz="2300" b="1" smtClean="0">
                <a:solidFill>
                  <a:srgbClr val="485925"/>
                </a:solidFill>
              </a:rPr>
              <a:t>:  </a:t>
            </a:r>
          </a:p>
          <a:p>
            <a:r>
              <a:rPr lang="fi-FI" sz="2300" smtClean="0">
                <a:solidFill>
                  <a:srgbClr val="485925"/>
                </a:solidFill>
              </a:rPr>
              <a:t>Hän /enkeli/ sanoi minulle: "Älä pelkää, Daniel, sillä ensimmäisestä päivästä asti, jona sinä taivutit sydämesi ymmärrykseen ja nöyryyteen Jumalasi edessä, ovat sinun sanasi tulleet kuulluiksi; j</a:t>
            </a:r>
            <a:r>
              <a:rPr lang="fi-FI" sz="2300" b="1" smtClean="0">
                <a:solidFill>
                  <a:srgbClr val="485925"/>
                </a:solidFill>
              </a:rPr>
              <a:t>a sinun sanojesi tähden minä olen tullut.</a:t>
            </a:r>
            <a:endParaRPr lang="en-US" sz="2300" smtClean="0">
              <a:solidFill>
                <a:srgbClr val="485925"/>
              </a:solidFill>
            </a:endParaRPr>
          </a:p>
          <a:p>
            <a:r>
              <a:rPr lang="fi-FI" sz="2300" b="1" smtClean="0">
                <a:solidFill>
                  <a:srgbClr val="485925"/>
                </a:solidFill>
              </a:rPr>
              <a:t>Persian valtakunnan enkeliruhtinas seisoi vastustamassa minua kaksikymmentäyksi päivää, mutta katso, Miikael, yksi ensimmäisistä enkeliruhtinaista, tuli minun avukseni, sillä minä olin jäänyt yksin sinne, Persian kuningasten tykö.</a:t>
            </a:r>
            <a:endParaRPr lang="en-US" sz="2300" b="1" smtClean="0">
              <a:solidFill>
                <a:srgbClr val="485925"/>
              </a:solidFill>
            </a:endParaRPr>
          </a:p>
          <a:p>
            <a:r>
              <a:rPr lang="fi-FI" sz="2300" smtClean="0">
                <a:solidFill>
                  <a:srgbClr val="485925"/>
                </a:solidFill>
              </a:rPr>
              <a:t>Ja minä tulin opettamaan sinulle, mitä on tapahtuva sinun kansallesi päivien lopulla; sillä vielä tämäkin näky koskee niitä päiviä.”</a:t>
            </a:r>
            <a:endParaRPr lang="en-US" sz="2300" b="1" smtClean="0">
              <a:solidFill>
                <a:srgbClr val="4859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80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600" b="1" smtClean="0">
                <a:solidFill>
                  <a:srgbClr val="C00000"/>
                </a:solidFill>
              </a:rPr>
              <a:t>Liian suuri hengellinen vastus:</a:t>
            </a:r>
          </a:p>
          <a:p>
            <a:endParaRPr lang="fi-FI" sz="4800" b="1" smtClean="0">
              <a:solidFill>
                <a:srgbClr val="485925"/>
              </a:solidFill>
            </a:endParaRPr>
          </a:p>
          <a:p>
            <a:r>
              <a:rPr lang="fi-FI" sz="4800" b="1" smtClean="0">
                <a:solidFill>
                  <a:srgbClr val="485925"/>
                </a:solidFill>
              </a:rPr>
              <a:t> </a:t>
            </a:r>
            <a:r>
              <a:rPr lang="fi-FI" sz="3600" b="1" smtClean="0">
                <a:solidFill>
                  <a:srgbClr val="485925"/>
                </a:solidFill>
              </a:rPr>
              <a:t>”Tätä lajia ei saa ulos muuten kuin rukouksella ja paastolla.” (Mark. 9:29)</a:t>
            </a:r>
          </a:p>
          <a:p>
            <a:endParaRPr lang="fi-FI" sz="3600" b="1" smtClean="0">
              <a:solidFill>
                <a:srgbClr val="485925"/>
              </a:solidFill>
            </a:endParaRPr>
          </a:p>
          <a:p>
            <a:r>
              <a:rPr lang="fi-FI" sz="3600" b="1" smtClean="0">
                <a:solidFill>
                  <a:srgbClr val="485925"/>
                </a:solidFill>
              </a:rPr>
              <a:t>Jos ongelman ytimessä ovat ”tätä lajia” olevat pimeyden voimat, tarvitaan enemmän </a:t>
            </a:r>
            <a:r>
              <a:rPr lang="fi-FI" sz="3600" b="1" smtClean="0">
                <a:solidFill>
                  <a:srgbClr val="485925"/>
                </a:solidFill>
              </a:rPr>
              <a:t>rukousta</a:t>
            </a:r>
            <a:r>
              <a:rPr lang="fi-FI" sz="3600" b="1" smtClean="0">
                <a:solidFill>
                  <a:srgbClr val="485925"/>
                </a:solidFill>
              </a:rPr>
              <a:t>, tarvitaan paastoa.</a:t>
            </a:r>
            <a:endParaRPr lang="en-US" sz="3600" b="1">
              <a:solidFill>
                <a:srgbClr val="4859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83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smtClean="0">
                <a:solidFill>
                  <a:schemeClr val="accent2"/>
                </a:solidFill>
              </a:rPr>
              <a:t>6. Joillakin alueilla vihollinen on saanut niin paljon sijaa, että hengelliseen läpimurtoon tarvitaan pitkää rukoustaistelua</a:t>
            </a:r>
          </a:p>
          <a:p>
            <a:endParaRPr lang="fi-FI" sz="4800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4400" smtClean="0">
                <a:solidFill>
                  <a:srgbClr val="485925"/>
                </a:solidFill>
              </a:rPr>
              <a:t> </a:t>
            </a:r>
            <a:r>
              <a:rPr lang="fi-FI" sz="4000" b="1" smtClean="0">
                <a:solidFill>
                  <a:srgbClr val="485925"/>
                </a:solidFill>
              </a:rPr>
              <a:t>Esimerkki: Legendaarinen </a:t>
            </a:r>
          </a:p>
          <a:p>
            <a:r>
              <a:rPr lang="fi-FI" sz="4000" b="1" smtClean="0">
                <a:solidFill>
                  <a:srgbClr val="485925"/>
                </a:solidFill>
              </a:rPr>
              <a:t>Intian lähetti William </a:t>
            </a:r>
            <a:r>
              <a:rPr lang="fi-FI" sz="4000" b="1" smtClean="0">
                <a:solidFill>
                  <a:srgbClr val="485925"/>
                </a:solidFill>
              </a:rPr>
              <a:t>Carey  </a:t>
            </a:r>
            <a:endParaRPr lang="fi-FI" sz="4000" b="1" smtClean="0">
              <a:solidFill>
                <a:srgbClr val="485925"/>
              </a:solidFill>
            </a:endParaRPr>
          </a:p>
          <a:p>
            <a:r>
              <a:rPr lang="fi-FI" sz="4000" b="1" smtClean="0">
                <a:solidFill>
                  <a:srgbClr val="485925"/>
                </a:solidFill>
              </a:rPr>
              <a:t>1700-luvuilla.</a:t>
            </a:r>
          </a:p>
        </p:txBody>
      </p:sp>
      <p:pic>
        <p:nvPicPr>
          <p:cNvPr id="1027" name="Picture 3" descr="C:\Documents and Settings\mirjami\Desktop\Rukousviikko 4.7.10.2010 Korso\TI\Care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037" y="3581400"/>
            <a:ext cx="232756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3137"/>
            <a:ext cx="88392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smtClean="0">
                <a:solidFill>
                  <a:srgbClr val="C00000"/>
                </a:solidFill>
              </a:rPr>
              <a:t>7. Vastausta viivyttämällä Jumala valmistelee jotain suurempaa, mistä tulee Hänen nimelleen vielä suurempi kunnia.</a:t>
            </a:r>
            <a:endParaRPr lang="en-US" sz="4800" smtClean="0">
              <a:solidFill>
                <a:srgbClr val="C00000"/>
              </a:solidFill>
            </a:endParaRPr>
          </a:p>
          <a:p>
            <a:endParaRPr lang="fi-FI" b="1" smtClean="0">
              <a:solidFill>
                <a:schemeClr val="accent2"/>
              </a:solidFill>
            </a:endParaRPr>
          </a:p>
          <a:p>
            <a:r>
              <a:rPr lang="fi-FI" sz="3600" b="1" smtClean="0">
                <a:solidFill>
                  <a:srgbClr val="485925"/>
                </a:solidFill>
              </a:rPr>
              <a:t>Jumala voi viivyttää vastausta tarkoituksella, että mahdollisimman moni henkilö saa myöhemmin siunauksen. </a:t>
            </a:r>
          </a:p>
          <a:p>
            <a:endParaRPr lang="fi-FI" sz="3600" b="1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485925"/>
                </a:solidFill>
              </a:rPr>
              <a:t>Lasaruksen herättäminen kuolleista</a:t>
            </a:r>
            <a:r>
              <a:rPr lang="fi-FI" sz="3200" b="1" i="1" smtClean="0">
                <a:solidFill>
                  <a:srgbClr val="485925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485925"/>
                </a:solidFill>
              </a:rPr>
              <a:t>Jairuksen tyttären herättäminen kuolleista. </a:t>
            </a:r>
            <a:endParaRPr lang="en-US" sz="3200" b="1">
              <a:solidFill>
                <a:srgbClr val="4859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3137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smtClean="0">
                <a:solidFill>
                  <a:srgbClr val="C00000"/>
                </a:solidFill>
              </a:rPr>
              <a:t>Meidän on annettava Jumalan toimia tavalla, jonka Hän näkee parhaaksi, ja ulottuvuuksissa, joita me emme tunne. </a:t>
            </a:r>
            <a:endParaRPr lang="en-US" sz="4800" b="1" smtClean="0">
              <a:solidFill>
                <a:srgbClr val="C00000"/>
              </a:solidFill>
            </a:endParaRPr>
          </a:p>
          <a:p>
            <a:pPr algn="ctr"/>
            <a:r>
              <a:rPr lang="fi-FI" sz="4800" b="1" smtClean="0">
                <a:solidFill>
                  <a:srgbClr val="C00000"/>
                </a:solidFill>
              </a:rPr>
              <a:t> </a:t>
            </a:r>
            <a:endParaRPr lang="en-US" sz="4800" b="1" smtClean="0">
              <a:solidFill>
                <a:srgbClr val="C00000"/>
              </a:solidFill>
            </a:endParaRPr>
          </a:p>
          <a:p>
            <a:pPr algn="ctr"/>
            <a:r>
              <a:rPr lang="fi-FI" sz="4800" b="1" smtClean="0">
                <a:solidFill>
                  <a:srgbClr val="485925"/>
                </a:solidFill>
              </a:rPr>
              <a:t>Vaikka on vaikeaa odottaa, voimme luottaa Jumalaan. Hän  näkee kokonaiskuvan. </a:t>
            </a:r>
            <a:endParaRPr lang="en-US" sz="3200" b="1">
              <a:solidFill>
                <a:srgbClr val="4859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1data\IVANOV\RUKOUSOPETUSTA ja -PUHEITA\Rukousviikko 2010-10\Logo LEVEÄ kestävä ruk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7199313" cy="1558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176587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Aiheena huomenna:</a:t>
            </a:r>
          </a:p>
          <a:p>
            <a:pPr marL="514350" indent="-514350" algn="ctr"/>
            <a:endParaRPr lang="fi-FI" sz="3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 algn="ctr"/>
            <a:r>
              <a:rPr lang="fi-FI" sz="6600" b="1" smtClean="0">
                <a:solidFill>
                  <a:schemeClr val="accent2"/>
                </a:solidFill>
              </a:rPr>
              <a:t>Miksi rukousvastaukset viipyvät, osa  2</a:t>
            </a:r>
            <a:endParaRPr lang="fi-FI" sz="6600" b="1" dirty="0" smtClean="0">
              <a:ln w="1905"/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457200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>
                <a:ln w="1905"/>
                <a:solidFill>
                  <a:srgbClr val="C00000"/>
                </a:solidFill>
              </a:rPr>
              <a:t>Viikon teema:</a:t>
            </a:r>
          </a:p>
          <a:p>
            <a:r>
              <a:rPr lang="fi-FI" sz="440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Kestävä rukous</a:t>
            </a:r>
            <a:endParaRPr lang="fi-FI" sz="44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en-US" sz="2000" smtClean="0">
                <a:solidFill>
                  <a:srgbClr val="C00000"/>
                </a:solidFill>
              </a:rPr>
              <a:t>4-7.10.2010</a:t>
            </a:r>
            <a:endParaRPr lang="fi-FI" sz="2000" dirty="0" smtClean="0">
              <a:ln w="1905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743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fi-FI" sz="4800" b="1" smtClean="0">
                <a:solidFill>
                  <a:srgbClr val="C00000"/>
                </a:solidFill>
              </a:rPr>
              <a:t>Joskus tarvitaan aikaa, että monimutkaisen tilanteen osat saadaan paikoilleen.</a:t>
            </a:r>
          </a:p>
          <a:p>
            <a:pPr marL="914400" indent="-914400"/>
            <a:endParaRPr lang="fi-FI" sz="4800" b="1" smtClean="0">
              <a:solidFill>
                <a:srgbClr val="C00000"/>
              </a:solidFill>
            </a:endParaRPr>
          </a:p>
          <a:p>
            <a:pPr marL="914400" indent="-914400"/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09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85925"/>
                </a:solidFill>
              </a:rPr>
              <a:t>Annetaan Jumalalle aikaa vastata ja otetaan huomioon seuraavat asiat:</a:t>
            </a:r>
            <a:endParaRPr lang="en-US" sz="3600" b="1">
              <a:solidFill>
                <a:srgbClr val="4859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76200"/>
            <a:ext cx="86868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C00000"/>
                </a:solidFill>
              </a:rPr>
              <a:t>Esimerkki: Rautaesiripun romahtaminen</a:t>
            </a:r>
          </a:p>
          <a:p>
            <a:r>
              <a:rPr lang="fi-FI" sz="3200" b="1" smtClean="0">
                <a:solidFill>
                  <a:srgbClr val="C00000"/>
                </a:solidFill>
              </a:rPr>
              <a:t>Itä-Euroopassa kymmenien vuosien jälkeen</a:t>
            </a:r>
            <a:r>
              <a:rPr lang="fi-FI" sz="3200" b="1" smtClean="0">
                <a:solidFill>
                  <a:schemeClr val="accent2"/>
                </a:solidFill>
              </a:rPr>
              <a:t>.</a:t>
            </a:r>
          </a:p>
          <a:p>
            <a:endParaRPr lang="fi-FI" sz="3200" b="1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3200" b="1" smtClean="0">
                <a:solidFill>
                  <a:srgbClr val="485925"/>
                </a:solidFill>
              </a:rPr>
              <a:t> </a:t>
            </a:r>
            <a:r>
              <a:rPr lang="fi-FI" sz="3200" b="1" u="sng" smtClean="0">
                <a:solidFill>
                  <a:srgbClr val="485925"/>
                </a:solidFill>
              </a:rPr>
              <a:t>Miljoonat  rukoilivat </a:t>
            </a:r>
          </a:p>
          <a:p>
            <a:r>
              <a:rPr lang="fi-FI" sz="3200" b="1" smtClean="0">
                <a:solidFill>
                  <a:srgbClr val="485925"/>
                </a:solidFill>
              </a:rPr>
              <a:t>idässä ja lännessä – </a:t>
            </a:r>
          </a:p>
          <a:p>
            <a:r>
              <a:rPr lang="fi-FI" sz="3200" b="1" smtClean="0">
                <a:solidFill>
                  <a:srgbClr val="485925"/>
                </a:solidFill>
              </a:rPr>
              <a:t>mitään ei näyttänyt </a:t>
            </a:r>
          </a:p>
          <a:p>
            <a:r>
              <a:rPr lang="fi-FI" sz="3200" b="1" smtClean="0">
                <a:solidFill>
                  <a:srgbClr val="485925"/>
                </a:solidFill>
              </a:rPr>
              <a:t>tapahtuvan </a:t>
            </a:r>
          </a:p>
          <a:p>
            <a:pPr>
              <a:buFont typeface="Wingdings" pitchFamily="2" charset="2"/>
              <a:buChar char="§"/>
            </a:pPr>
            <a:endParaRPr lang="fi-FI" sz="1100" b="1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§"/>
            </a:pPr>
            <a:endParaRPr lang="fi-FI" sz="1100" b="1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§"/>
            </a:pPr>
            <a:endParaRPr lang="fi-FI" sz="1100" b="1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3200" b="1" smtClean="0">
                <a:solidFill>
                  <a:srgbClr val="485925"/>
                </a:solidFill>
              </a:rPr>
              <a:t> </a:t>
            </a:r>
            <a:r>
              <a:rPr lang="fi-FI" sz="3200" b="1" u="sng" smtClean="0">
                <a:solidFill>
                  <a:srgbClr val="C00000"/>
                </a:solidFill>
              </a:rPr>
              <a:t>Odotusaikana</a:t>
            </a:r>
            <a:r>
              <a:rPr lang="fi-FI" sz="3200" b="1" u="sng" smtClean="0">
                <a:solidFill>
                  <a:schemeClr val="accent2"/>
                </a:solidFill>
              </a:rPr>
              <a:t> </a:t>
            </a:r>
            <a:r>
              <a:rPr lang="fi-FI" sz="3200" b="1" u="sng" smtClean="0">
                <a:solidFill>
                  <a:srgbClr val="485925"/>
                </a:solidFill>
              </a:rPr>
              <a:t>tapahtui silti paljon hengen maailmassa</a:t>
            </a:r>
          </a:p>
          <a:p>
            <a:pPr>
              <a:buFont typeface="Wingdings" pitchFamily="2" charset="2"/>
              <a:buChar char="§"/>
            </a:pPr>
            <a:endParaRPr lang="fi-FI" sz="1100" b="1" smtClean="0">
              <a:solidFill>
                <a:srgbClr val="48592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3200" b="1" smtClean="0">
                <a:solidFill>
                  <a:srgbClr val="485925"/>
                </a:solidFill>
              </a:rPr>
              <a:t> </a:t>
            </a:r>
            <a:r>
              <a:rPr lang="fi-FI" sz="3200" b="1" u="sng" smtClean="0">
                <a:solidFill>
                  <a:srgbClr val="485925"/>
                </a:solidFill>
              </a:rPr>
              <a:t>Tapahtui myös näkyvässä maailmassa</a:t>
            </a:r>
            <a:r>
              <a:rPr lang="fi-FI" sz="3200" b="1" smtClean="0">
                <a:solidFill>
                  <a:srgbClr val="485925"/>
                </a:solidFill>
              </a:rPr>
              <a:t>: nousi sopivia johtajia, tuli sopiva poliittinen, taloudellinen ja sotilaallinen tilanne </a:t>
            </a:r>
          </a:p>
        </p:txBody>
      </p:sp>
      <p:pic>
        <p:nvPicPr>
          <p:cNvPr id="3" name="Picture 9" descr="003 - outside meeting"/>
          <p:cNvPicPr>
            <a:picLocks noChangeAspect="1" noChangeArrowheads="1"/>
          </p:cNvPicPr>
          <p:nvPr/>
        </p:nvPicPr>
        <p:blipFill>
          <a:blip r:embed="rId3" cstate="print"/>
          <a:srcRect t="5405" r="25331"/>
          <a:stretch>
            <a:fillRect/>
          </a:stretch>
        </p:blipFill>
        <p:spPr>
          <a:xfrm>
            <a:off x="5029200" y="1295400"/>
            <a:ext cx="387980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048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i-FI" sz="3200" b="1" smtClean="0">
                <a:solidFill>
                  <a:srgbClr val="485925"/>
                </a:solidFill>
              </a:rPr>
              <a:t> </a:t>
            </a:r>
            <a:r>
              <a:rPr lang="fi-FI" sz="3200" b="1" u="sng" smtClean="0">
                <a:solidFill>
                  <a:srgbClr val="485925"/>
                </a:solidFill>
              </a:rPr>
              <a:t> Lopulta tuli </a:t>
            </a:r>
            <a:r>
              <a:rPr lang="fi-FI" sz="3200" b="1" u="sng" smtClean="0">
                <a:solidFill>
                  <a:srgbClr val="C00000"/>
                </a:solidFill>
              </a:rPr>
              <a:t>Jumalan toiminnan aika </a:t>
            </a:r>
            <a:r>
              <a:rPr lang="fi-FI" sz="3200" b="1" u="sng" smtClean="0">
                <a:solidFill>
                  <a:srgbClr val="485925"/>
                </a:solidFill>
              </a:rPr>
              <a:t>ja muutokset tulivat yhtenä vyörynä</a:t>
            </a:r>
          </a:p>
          <a:p>
            <a:endParaRPr lang="en-US" sz="3200" u="sng"/>
          </a:p>
        </p:txBody>
      </p:sp>
      <p:pic>
        <p:nvPicPr>
          <p:cNvPr id="1026" name="Picture 2" descr="C:\Documents and Settings\mirjami\Desktop\wall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267200" cy="2829339"/>
          </a:xfrm>
          <a:prstGeom prst="rect">
            <a:avLst/>
          </a:prstGeom>
          <a:noFill/>
        </p:spPr>
      </p:pic>
      <p:pic>
        <p:nvPicPr>
          <p:cNvPr id="1028" name="Picture 4" descr="C:\Documents and Settings\mirjami\Desktop\wall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0"/>
            <a:ext cx="3678702" cy="2780414"/>
          </a:xfrm>
          <a:prstGeom prst="rect">
            <a:avLst/>
          </a:prstGeom>
          <a:noFill/>
        </p:spPr>
      </p:pic>
      <p:pic>
        <p:nvPicPr>
          <p:cNvPr id="7" name="Picture 3" descr="4 million books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0" y="4419600"/>
            <a:ext cx="2169824" cy="2362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9400" y="5334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b="1" smtClean="0">
                <a:solidFill>
                  <a:srgbClr val="485925"/>
                </a:solidFill>
              </a:rPr>
              <a:t>Miljoonia Raamattuja vietiin heti entiseen Neuvostoliittoon!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irjami\Desktop\Rukousviikko 4.7.10.2010 Korso\TI\odotusaika.jpg"/>
          <p:cNvPicPr>
            <a:picLocks noChangeAspect="1" noChangeArrowheads="1"/>
          </p:cNvPicPr>
          <p:nvPr/>
        </p:nvPicPr>
        <p:blipFill>
          <a:blip r:embed="rId3" cstate="print"/>
          <a:srcRect l="3255" t="4971"/>
          <a:stretch>
            <a:fillRect/>
          </a:stretch>
        </p:blipFill>
        <p:spPr bwMode="auto">
          <a:xfrm>
            <a:off x="773987" y="152400"/>
            <a:ext cx="7937200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76200"/>
            <a:ext cx="84582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smtClean="0">
                <a:solidFill>
                  <a:srgbClr val="485925"/>
                </a:solidFill>
              </a:rPr>
              <a:t>Odotusaika ja Jumalan toiminnan aika kuuluvat yhteen</a:t>
            </a:r>
          </a:p>
          <a:p>
            <a:endParaRPr lang="fi-FI" sz="4800" b="1" smtClean="0">
              <a:solidFill>
                <a:srgbClr val="485925"/>
              </a:solidFill>
            </a:endParaRPr>
          </a:p>
          <a:p>
            <a:endParaRPr lang="fi-FI" sz="4800" b="1" smtClean="0">
              <a:solidFill>
                <a:srgbClr val="485925"/>
              </a:solidFill>
            </a:endParaRPr>
          </a:p>
          <a:p>
            <a:endParaRPr lang="fi-FI" sz="4800" b="1" smtClean="0">
              <a:solidFill>
                <a:srgbClr val="485925"/>
              </a:solidFill>
            </a:endParaRPr>
          </a:p>
          <a:p>
            <a:endParaRPr lang="fi-FI" sz="4800" b="1" smtClean="0">
              <a:solidFill>
                <a:srgbClr val="485925"/>
              </a:solidFill>
            </a:endParaRPr>
          </a:p>
          <a:p>
            <a:pPr algn="ctr"/>
            <a:endParaRPr lang="fi-FI" sz="2400" b="1" smtClean="0">
              <a:solidFill>
                <a:schemeClr val="accent2"/>
              </a:solidFill>
            </a:endParaRPr>
          </a:p>
          <a:p>
            <a:pPr algn="ctr"/>
            <a:endParaRPr lang="fi-FI" sz="1400" b="1" smtClean="0">
              <a:solidFill>
                <a:schemeClr val="accent2"/>
              </a:solidFill>
            </a:endParaRPr>
          </a:p>
          <a:p>
            <a:pPr algn="ctr"/>
            <a:r>
              <a:rPr lang="fi-FI" sz="3600" b="1" smtClean="0">
                <a:solidFill>
                  <a:srgbClr val="C00000"/>
                </a:solidFill>
              </a:rPr>
              <a:t>Jumalan toiminnan ajan tapahtumat tulevat sen vuoksi, </a:t>
            </a:r>
          </a:p>
          <a:p>
            <a:pPr algn="ctr"/>
            <a:r>
              <a:rPr lang="fi-FI" sz="3600" b="1" smtClean="0">
                <a:solidFill>
                  <a:srgbClr val="C00000"/>
                </a:solidFill>
              </a:rPr>
              <a:t>mitä on tapahtunut odotusajan aikana.</a:t>
            </a:r>
            <a:endParaRPr lang="en-US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smtClean="0">
                <a:solidFill>
                  <a:srgbClr val="C00000"/>
                </a:solidFill>
              </a:rPr>
              <a:t>2. Tarvitaan aikaa, että Jumala voi järjestää olosuhteita rukouskohteenamme olevan henkilön elämässä </a:t>
            </a:r>
          </a:p>
          <a:p>
            <a:endParaRPr lang="fi-FI" sz="4800" b="1" smtClean="0">
              <a:solidFill>
                <a:schemeClr val="accent2"/>
              </a:solidFill>
            </a:endParaRPr>
          </a:p>
          <a:p>
            <a:r>
              <a:rPr lang="fi-FI" sz="3600" b="1" smtClean="0">
                <a:solidFill>
                  <a:srgbClr val="485925"/>
                </a:solidFill>
              </a:rPr>
              <a:t>Näin Jumala voi tuoda hänet tilanteeseen, että hän vapaasta tahdostaan antaa Jumalalle sijaa elämässään.</a:t>
            </a:r>
            <a:endParaRPr lang="en-US" sz="3600" smtClean="0">
              <a:solidFill>
                <a:srgbClr val="485925"/>
              </a:solidFill>
            </a:endParaRPr>
          </a:p>
          <a:p>
            <a:endParaRPr lang="en-US"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800" b="1" smtClean="0">
              <a:solidFill>
                <a:schemeClr val="accent2"/>
              </a:solidFill>
            </a:endParaRPr>
          </a:p>
          <a:p>
            <a:r>
              <a:rPr lang="fi-FI" sz="3600" b="1" smtClean="0">
                <a:solidFill>
                  <a:srgbClr val="C00000"/>
                </a:solidFill>
              </a:rPr>
              <a:t>Jumala voi vaikuttaa olosuhteisiin – mutta siihen voi mennä aikaa.</a:t>
            </a:r>
            <a:endParaRPr lang="en-US" sz="3600" b="1" smtClean="0">
              <a:solidFill>
                <a:srgbClr val="C00000"/>
              </a:solidFill>
            </a:endParaRPr>
          </a:p>
          <a:p>
            <a:r>
              <a:rPr lang="fi-FI" sz="3600" b="1" smtClean="0"/>
              <a:t> </a:t>
            </a:r>
            <a:endParaRPr lang="en-US" sz="3600" smtClean="0"/>
          </a:p>
          <a:p>
            <a:r>
              <a:rPr lang="fi-FI" sz="3600" b="1" smtClean="0">
                <a:solidFill>
                  <a:srgbClr val="485925"/>
                </a:solidFill>
              </a:rPr>
              <a:t>Luuk. 13:8 (Puutarhuri sanoi viinitarhan omistajalle hedelmättömästä puusta): </a:t>
            </a:r>
            <a:r>
              <a:rPr lang="fi-FI" sz="3600" b="1" i="1" smtClean="0">
                <a:solidFill>
                  <a:srgbClr val="485925"/>
                </a:solidFill>
              </a:rPr>
              <a:t>'Herra, anna sen olla vielä tämä vuosi; sillä aikaa minä kuokin ja lannoitan maan sen ympäriltä. </a:t>
            </a:r>
            <a:endParaRPr lang="en-US" sz="3600" i="1" smtClean="0">
              <a:solidFill>
                <a:srgbClr val="485925"/>
              </a:solidFill>
            </a:endParaRPr>
          </a:p>
          <a:p>
            <a:endParaRPr lang="en-US" sz="4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irjami\Desktop\Rukousviikko 4.7.10.2010 Korso\TI\kuro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577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smtClean="0">
                <a:solidFill>
                  <a:schemeClr val="accent2"/>
                </a:solidFill>
              </a:rPr>
              <a:t>  3. 	Tarvitaan aikaa 	edellytysten                  	luomiselle rukous-   	vastauksille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3318570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smtClean="0">
                <a:solidFill>
                  <a:srgbClr val="485925"/>
                </a:solidFill>
              </a:rPr>
              <a:t>Rukoile asteittain, ole realistinen, älä kurota liikaa.</a:t>
            </a:r>
          </a:p>
          <a:p>
            <a:endParaRPr lang="fi-FI" sz="3200" b="1" smtClean="0">
              <a:solidFill>
                <a:srgbClr val="485925"/>
              </a:solidFill>
            </a:endParaRPr>
          </a:p>
          <a:p>
            <a:r>
              <a:rPr lang="fi-FI" sz="3200" b="1" smtClean="0">
                <a:solidFill>
                  <a:srgbClr val="485925"/>
                </a:solidFill>
              </a:rPr>
              <a:t>Sinulla ei ehkä vielä ole edellytyksiä saada sitä, mitä rukoilet.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8392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smtClean="0">
                <a:solidFill>
                  <a:schemeClr val="accent2"/>
                </a:solidFill>
              </a:rPr>
              <a:t>Esimerkki 1:</a:t>
            </a:r>
          </a:p>
          <a:p>
            <a:endParaRPr lang="fi-FI" sz="2800" b="1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600" b="1" smtClean="0">
                <a:solidFill>
                  <a:schemeClr val="accent2"/>
                </a:solidFill>
              </a:rPr>
              <a:t> Tavoitteet lähetystyössä: </a:t>
            </a:r>
            <a:br>
              <a:rPr lang="fi-FI" sz="3600" b="1" smtClean="0">
                <a:solidFill>
                  <a:schemeClr val="accent2"/>
                </a:solidFill>
              </a:rPr>
            </a:br>
            <a:r>
              <a:rPr lang="fi-FI" sz="3600" b="1" smtClean="0">
                <a:solidFill>
                  <a:schemeClr val="accent2"/>
                </a:solidFill>
              </a:rPr>
              <a:t>Mission Possiblen 10 turvakotia</a:t>
            </a:r>
          </a:p>
          <a:p>
            <a:pPr lvl="1"/>
            <a:endParaRPr lang="fi-FI" sz="3600" b="1" smtClean="0">
              <a:solidFill>
                <a:srgbClr val="485925"/>
              </a:solidFill>
            </a:endParaRPr>
          </a:p>
          <a:p>
            <a:pPr lvl="1"/>
            <a:endParaRPr lang="fi-FI" sz="3600" b="1" smtClean="0">
              <a:solidFill>
                <a:srgbClr val="485925"/>
              </a:solidFill>
            </a:endParaRPr>
          </a:p>
          <a:p>
            <a:pPr lvl="1"/>
            <a:endParaRPr lang="fi-FI" sz="1200" b="1" smtClean="0">
              <a:solidFill>
                <a:srgbClr val="485925"/>
              </a:solidFill>
            </a:endParaRPr>
          </a:p>
          <a:p>
            <a:pPr lvl="1"/>
            <a:endParaRPr lang="fi-FI" sz="1400" b="1" smtClean="0">
              <a:solidFill>
                <a:srgbClr val="485925"/>
              </a:solidFill>
            </a:endParaRPr>
          </a:p>
          <a:p>
            <a:pPr lvl="1"/>
            <a:r>
              <a:rPr lang="fi-FI" sz="3200" b="1" smtClean="0">
                <a:solidFill>
                  <a:srgbClr val="485925"/>
                </a:solidFill>
              </a:rPr>
              <a:t>Haaveilimme asioista, jotka olivat Jumalan tahdon mukaisia mutta meille silloin vielä liian vaativia. </a:t>
            </a:r>
          </a:p>
          <a:p>
            <a:pPr lvl="1"/>
            <a:endParaRPr lang="fi-FI" sz="1200" b="1" smtClean="0">
              <a:solidFill>
                <a:srgbClr val="485925"/>
              </a:solidFill>
            </a:endParaRPr>
          </a:p>
          <a:p>
            <a:pPr lvl="1"/>
            <a:r>
              <a:rPr lang="fi-FI" sz="3200" b="1" smtClean="0">
                <a:solidFill>
                  <a:srgbClr val="485925"/>
                </a:solidFill>
              </a:rPr>
              <a:t>Meillä ei ollut 12 vuotta sitten valmiuksia vastaanottaa rukousvastausta (10 turvakotia).</a:t>
            </a:r>
            <a:endParaRPr lang="en-US" sz="3200" smtClean="0">
              <a:solidFill>
                <a:srgbClr val="485925"/>
              </a:solidFill>
            </a:endParaRPr>
          </a:p>
        </p:txBody>
      </p:sp>
      <p:pic>
        <p:nvPicPr>
          <p:cNvPr id="3" name="Picture 2" descr="E:\1data\1-Pictures\Sekalaisia kuvia\Esittelykuvia\Rakennukset\08 Turvakoti MOS.JPG"/>
          <p:cNvPicPr>
            <a:picLocks noChangeAspect="1" noChangeArrowheads="1"/>
          </p:cNvPicPr>
          <p:nvPr/>
        </p:nvPicPr>
        <p:blipFill>
          <a:blip r:embed="rId3" cstate="print"/>
          <a:srcRect b="8696"/>
          <a:stretch>
            <a:fillRect/>
          </a:stretch>
        </p:blipFill>
        <p:spPr bwMode="auto">
          <a:xfrm>
            <a:off x="228600" y="2743200"/>
            <a:ext cx="1635760" cy="1066800"/>
          </a:xfrm>
          <a:prstGeom prst="roundRect">
            <a:avLst/>
          </a:prstGeom>
          <a:noFill/>
        </p:spPr>
      </p:pic>
      <p:pic>
        <p:nvPicPr>
          <p:cNvPr id="4" name="Picture 6" descr="E:\1data\1-Pictures\Sekalaisia kuvia\Esittelykuvia\Rakennukset\mipo 2004-8 s. 2 Pääkirjoitus_Talo.JPG"/>
          <p:cNvPicPr>
            <a:picLocks noChangeAspect="1" noChangeArrowheads="1"/>
          </p:cNvPicPr>
          <p:nvPr/>
        </p:nvPicPr>
        <p:blipFill>
          <a:blip r:embed="rId4" cstate="print"/>
          <a:srcRect l="19008" t="29107" r="34142" b="22553"/>
          <a:stretch>
            <a:fillRect/>
          </a:stretch>
        </p:blipFill>
        <p:spPr bwMode="auto">
          <a:xfrm>
            <a:off x="6781800" y="2819400"/>
            <a:ext cx="1524000" cy="1048295"/>
          </a:xfrm>
          <a:prstGeom prst="roundRect">
            <a:avLst/>
          </a:prstGeom>
          <a:noFill/>
        </p:spPr>
      </p:pic>
      <p:pic>
        <p:nvPicPr>
          <p:cNvPr id="6" name="Picture 2" descr="E:\1data\POWERPOINT-ESITYKSET\PP-esityskuvia\2009-09 KOKKOLA\IMG_7858.JPG"/>
          <p:cNvPicPr>
            <a:picLocks noChangeAspect="1" noChangeArrowheads="1"/>
          </p:cNvPicPr>
          <p:nvPr/>
        </p:nvPicPr>
        <p:blipFill>
          <a:blip r:embed="rId5" cstate="print"/>
          <a:srcRect l="5832" b="3162"/>
          <a:stretch>
            <a:fillRect/>
          </a:stretch>
        </p:blipFill>
        <p:spPr bwMode="auto">
          <a:xfrm>
            <a:off x="3505200" y="2819400"/>
            <a:ext cx="1711505" cy="1066800"/>
          </a:xfrm>
          <a:prstGeom prst="roundRect">
            <a:avLst/>
          </a:prstGeom>
          <a:noFill/>
        </p:spPr>
      </p:pic>
      <p:pic>
        <p:nvPicPr>
          <p:cNvPr id="7" name="Picture 4" descr="E:\1data\1-Pictures\Sekalaisia kuvia\Esittelykuvia\Rakennukset\mipo 2008-4 ODE Talo.JPG"/>
          <p:cNvPicPr>
            <a:picLocks noChangeAspect="1" noChangeArrowheads="1"/>
          </p:cNvPicPr>
          <p:nvPr/>
        </p:nvPicPr>
        <p:blipFill>
          <a:blip r:embed="rId6" cstate="print"/>
          <a:srcRect t="7054" r="10033" b="14496"/>
          <a:stretch>
            <a:fillRect/>
          </a:stretch>
        </p:blipFill>
        <p:spPr bwMode="auto">
          <a:xfrm>
            <a:off x="1874587" y="2743200"/>
            <a:ext cx="1630613" cy="1066800"/>
          </a:xfrm>
          <a:prstGeom prst="roundRect">
            <a:avLst/>
          </a:prstGeom>
          <a:noFill/>
        </p:spPr>
      </p:pic>
      <p:pic>
        <p:nvPicPr>
          <p:cNvPr id="9" name="Picture 2" descr="E:\1data\POWERPOINT-ESITYKSET\PP-esityskuvia\2009-09 KOKKOLA\IMG_76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800350"/>
            <a:ext cx="1447800" cy="1085850"/>
          </a:xfrm>
          <a:prstGeom prst="round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05800" y="3429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smtClean="0"/>
              <a:t>. . . 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608</Words>
  <Application>Microsoft Office PowerPoint</Application>
  <PresentationFormat>On-screen Show (4:3)</PresentationFormat>
  <Paragraphs>129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Mirjami</dc:creator>
  <cp:lastModifiedBy>Mirjami</cp:lastModifiedBy>
  <cp:revision>309</cp:revision>
  <dcterms:created xsi:type="dcterms:W3CDTF">2010-05-10T08:45:47Z</dcterms:created>
  <dcterms:modified xsi:type="dcterms:W3CDTF">2010-10-05T12:01:55Z</dcterms:modified>
</cp:coreProperties>
</file>