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352" r:id="rId2"/>
    <p:sldId id="316" r:id="rId3"/>
    <p:sldId id="358" r:id="rId4"/>
    <p:sldId id="332" r:id="rId5"/>
    <p:sldId id="324" r:id="rId6"/>
    <p:sldId id="331" r:id="rId7"/>
    <p:sldId id="333" r:id="rId8"/>
    <p:sldId id="345" r:id="rId9"/>
    <p:sldId id="334" r:id="rId10"/>
    <p:sldId id="356" r:id="rId11"/>
    <p:sldId id="357" r:id="rId12"/>
    <p:sldId id="354" r:id="rId13"/>
    <p:sldId id="335" r:id="rId14"/>
    <p:sldId id="325" r:id="rId15"/>
    <p:sldId id="339" r:id="rId16"/>
    <p:sldId id="340" r:id="rId17"/>
    <p:sldId id="351" r:id="rId18"/>
    <p:sldId id="350" r:id="rId19"/>
    <p:sldId id="341" r:id="rId20"/>
    <p:sldId id="342" r:id="rId21"/>
    <p:sldId id="349" r:id="rId22"/>
    <p:sldId id="343" r:id="rId23"/>
    <p:sldId id="355" r:id="rId24"/>
    <p:sldId id="337" r:id="rId25"/>
    <p:sldId id="34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717171"/>
    <a:srgbClr val="737373"/>
    <a:srgbClr val="3E0000"/>
    <a:srgbClr val="990033"/>
    <a:srgbClr val="0033CC"/>
    <a:srgbClr val="990099"/>
    <a:srgbClr val="7F4A88"/>
    <a:srgbClr val="4859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48" autoAdjust="0"/>
    <p:restoredTop sz="94660"/>
  </p:normalViewPr>
  <p:slideViewPr>
    <p:cSldViewPr>
      <p:cViewPr varScale="1">
        <p:scale>
          <a:sx n="70" d="100"/>
          <a:sy n="70" d="100"/>
        </p:scale>
        <p:origin x="965"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3D99055-75B9-4F64-96CE-F50EDA4A0A2C}" type="datetimeFigureOut">
              <a:rPr lang="en-US" smtClean="0"/>
              <a:pPr/>
              <a:t>2/4/2018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4B5FF2A-99FA-4102-B6E7-957496FA7C0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EF7831-28DD-4B73-80C6-41D7D9A28EF8}" type="datetimeFigureOut">
              <a:rPr lang="en-US" smtClean="0"/>
              <a:pPr/>
              <a:t>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00899C-1916-4734-BBED-05E09C26DA7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302BAC-E822-4B7D-B2D3-953E1F1C29E8}" type="slidenum">
              <a:rPr lang="en-US" smtClean="0"/>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3FDCE2-4D1C-47B7-BA4A-BFF139697EE9}" type="datetimeFigureOut">
              <a:rPr lang="en-US" smtClean="0"/>
              <a:pPr/>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99832-DADA-4BB6-93E6-BA99680020B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3FDCE2-4D1C-47B7-BA4A-BFF139697EE9}" type="datetimeFigureOut">
              <a:rPr lang="en-US" smtClean="0"/>
              <a:pPr/>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99832-DADA-4BB6-93E6-BA99680020B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3FDCE2-4D1C-47B7-BA4A-BFF139697EE9}" type="datetimeFigureOut">
              <a:rPr lang="en-US" smtClean="0"/>
              <a:pPr/>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99832-DADA-4BB6-93E6-BA99680020B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3FDCE2-4D1C-47B7-BA4A-BFF139697EE9}" type="datetimeFigureOut">
              <a:rPr lang="en-US" smtClean="0"/>
              <a:pPr/>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99832-DADA-4BB6-93E6-BA99680020B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3FDCE2-4D1C-47B7-BA4A-BFF139697EE9}" type="datetimeFigureOut">
              <a:rPr lang="en-US" smtClean="0"/>
              <a:pPr/>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99832-DADA-4BB6-93E6-BA99680020B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3FDCE2-4D1C-47B7-BA4A-BFF139697EE9}" type="datetimeFigureOut">
              <a:rPr lang="en-US" smtClean="0"/>
              <a:pPr/>
              <a:t>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99832-DADA-4BB6-93E6-BA99680020B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3FDCE2-4D1C-47B7-BA4A-BFF139697EE9}" type="datetimeFigureOut">
              <a:rPr lang="en-US" smtClean="0"/>
              <a:pPr/>
              <a:t>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899832-DADA-4BB6-93E6-BA99680020B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3FDCE2-4D1C-47B7-BA4A-BFF139697EE9}" type="datetimeFigureOut">
              <a:rPr lang="en-US" smtClean="0"/>
              <a:pPr/>
              <a:t>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899832-DADA-4BB6-93E6-BA99680020B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3FDCE2-4D1C-47B7-BA4A-BFF139697EE9}" type="datetimeFigureOut">
              <a:rPr lang="en-US" smtClean="0"/>
              <a:pPr/>
              <a:t>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899832-DADA-4BB6-93E6-BA99680020B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FDCE2-4D1C-47B7-BA4A-BFF139697EE9}" type="datetimeFigureOut">
              <a:rPr lang="en-US" smtClean="0"/>
              <a:pPr/>
              <a:t>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99832-DADA-4BB6-93E6-BA99680020B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FDCE2-4D1C-47B7-BA4A-BFF139697EE9}" type="datetimeFigureOut">
              <a:rPr lang="en-US" smtClean="0"/>
              <a:pPr/>
              <a:t>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99832-DADA-4BB6-93E6-BA99680020B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3FDCE2-4D1C-47B7-BA4A-BFF139697EE9}" type="datetimeFigureOut">
              <a:rPr lang="en-US" smtClean="0"/>
              <a:pPr/>
              <a:t>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899832-DADA-4BB6-93E6-BA99680020B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228600"/>
            <a:ext cx="8839200" cy="4955203"/>
          </a:xfrm>
          <a:prstGeom prst="rect">
            <a:avLst/>
          </a:prstGeom>
          <a:noFill/>
        </p:spPr>
        <p:txBody>
          <a:bodyPr wrap="square" rtlCol="0">
            <a:spAutoFit/>
          </a:bodyPr>
          <a:lstStyle/>
          <a:p>
            <a:pPr algn="ctr"/>
            <a:r>
              <a:rPr lang="fi-FI" sz="4400" b="1" smtClean="0">
                <a:solidFill>
                  <a:schemeClr val="accent6">
                    <a:lumMod val="75000"/>
                  </a:schemeClr>
                </a:solidFill>
              </a:rPr>
              <a:t>Reunaehdot rukoukselle </a:t>
            </a:r>
          </a:p>
          <a:p>
            <a:pPr algn="ctr"/>
            <a:r>
              <a:rPr lang="fi-FI" sz="4400" b="1" smtClean="0">
                <a:solidFill>
                  <a:schemeClr val="accent6">
                    <a:lumMod val="75000"/>
                  </a:schemeClr>
                </a:solidFill>
              </a:rPr>
              <a:t>Jeesuksen nimessä:</a:t>
            </a:r>
            <a:endParaRPr lang="fi-FI" sz="4400" b="1" smtClean="0">
              <a:solidFill>
                <a:schemeClr val="accent6">
                  <a:lumMod val="75000"/>
                </a:schemeClr>
              </a:solidFill>
            </a:endParaRPr>
          </a:p>
          <a:p>
            <a:pPr algn="ctr"/>
            <a:endParaRPr lang="fi-FI" sz="4400" b="1" smtClean="0">
              <a:solidFill>
                <a:schemeClr val="accent6">
                  <a:lumMod val="75000"/>
                </a:schemeClr>
              </a:solidFill>
            </a:endParaRPr>
          </a:p>
          <a:p>
            <a:endParaRPr lang="fi-FI" sz="1600" b="1" dirty="0" smtClean="0">
              <a:solidFill>
                <a:srgbClr val="800000"/>
              </a:solidFill>
            </a:endParaRPr>
          </a:p>
          <a:p>
            <a:pPr algn="ctr"/>
            <a:r>
              <a:rPr lang="fi-FI" sz="6600" b="1" smtClean="0">
                <a:solidFill>
                  <a:srgbClr val="717171"/>
                </a:solidFill>
              </a:rPr>
              <a:t>Rukoilijan asema ja rukouksen sisältö</a:t>
            </a:r>
            <a:endParaRPr lang="en-US" sz="6600" b="1" i="1" smtClean="0">
              <a:solidFill>
                <a:srgbClr val="717171"/>
              </a:solidFill>
            </a:endParaRPr>
          </a:p>
          <a:p>
            <a:endParaRPr lang="fi-FI" sz="3600" b="1" dirty="0" smtClean="0">
              <a:solidFill>
                <a:srgbClr val="8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228600"/>
            <a:ext cx="8763000" cy="6370975"/>
          </a:xfrm>
          <a:prstGeom prst="rect">
            <a:avLst/>
          </a:prstGeom>
          <a:noFill/>
        </p:spPr>
        <p:txBody>
          <a:bodyPr wrap="square" rtlCol="0">
            <a:spAutoFit/>
          </a:bodyPr>
          <a:lstStyle/>
          <a:p>
            <a:endParaRPr lang="fi-FI" sz="2400" b="1" dirty="0" smtClean="0">
              <a:solidFill>
                <a:srgbClr val="800000"/>
              </a:solidFill>
              <a:latin typeface="Arial" pitchFamily="34" charset="0"/>
              <a:cs typeface="Arial" pitchFamily="34" charset="0"/>
            </a:endParaRPr>
          </a:p>
          <a:p>
            <a:pPr algn="ctr"/>
            <a:r>
              <a:rPr lang="fi-FI" sz="3200" b="1" smtClean="0">
                <a:solidFill>
                  <a:schemeClr val="accent6">
                    <a:lumMod val="75000"/>
                  </a:schemeClr>
                </a:solidFill>
                <a:latin typeface="Arial" pitchFamily="34" charset="0"/>
                <a:cs typeface="Arial" pitchFamily="34" charset="0"/>
              </a:rPr>
              <a:t>Rukouksen sisällön on oltava </a:t>
            </a:r>
          </a:p>
          <a:p>
            <a:pPr algn="ctr"/>
            <a:r>
              <a:rPr lang="fi-FI" sz="3200" b="1" smtClean="0">
                <a:solidFill>
                  <a:schemeClr val="accent6">
                    <a:lumMod val="75000"/>
                  </a:schemeClr>
                </a:solidFill>
                <a:latin typeface="Arial" pitchFamily="34" charset="0"/>
                <a:cs typeface="Arial" pitchFamily="34" charset="0"/>
              </a:rPr>
              <a:t>Jumalan tahdon mukainen:</a:t>
            </a:r>
          </a:p>
          <a:p>
            <a:endParaRPr lang="fi-FI" sz="3200" b="1" smtClean="0"/>
          </a:p>
          <a:p>
            <a:r>
              <a:rPr lang="fi-FI" sz="3200" b="1" smtClean="0">
                <a:solidFill>
                  <a:srgbClr val="800000"/>
                </a:solidFill>
              </a:rPr>
              <a:t>Tämä on se uskallus, joka meillä on häneen, että </a:t>
            </a:r>
            <a:r>
              <a:rPr lang="fi-FI" sz="3200" b="1" smtClean="0">
                <a:solidFill>
                  <a:schemeClr val="accent6">
                    <a:lumMod val="75000"/>
                  </a:schemeClr>
                </a:solidFill>
              </a:rPr>
              <a:t>JOS </a:t>
            </a:r>
            <a:r>
              <a:rPr lang="fi-FI" sz="3200" b="1" smtClean="0">
                <a:solidFill>
                  <a:srgbClr val="800000"/>
                </a:solidFill>
              </a:rPr>
              <a:t>me jotakin anomme </a:t>
            </a:r>
            <a:r>
              <a:rPr lang="fi-FI" sz="3200" b="1" u="sng" smtClean="0">
                <a:solidFill>
                  <a:srgbClr val="800000"/>
                </a:solidFill>
              </a:rPr>
              <a:t>hänen tahtonsa mukaan</a:t>
            </a:r>
            <a:r>
              <a:rPr lang="fi-FI" sz="3200" b="1" smtClean="0">
                <a:solidFill>
                  <a:srgbClr val="800000"/>
                </a:solidFill>
              </a:rPr>
              <a:t>, niin </a:t>
            </a:r>
            <a:r>
              <a:rPr lang="fi-FI" sz="3200" b="1" u="sng" smtClean="0">
                <a:solidFill>
                  <a:srgbClr val="800000"/>
                </a:solidFill>
              </a:rPr>
              <a:t>hän kuulee meitä. </a:t>
            </a:r>
            <a:r>
              <a:rPr lang="fi-FI" sz="3200" b="1" smtClean="0">
                <a:solidFill>
                  <a:srgbClr val="800000"/>
                </a:solidFill>
              </a:rPr>
              <a:t/>
            </a:r>
            <a:br>
              <a:rPr lang="fi-FI" sz="3200" b="1" smtClean="0">
                <a:solidFill>
                  <a:srgbClr val="800000"/>
                </a:solidFill>
              </a:rPr>
            </a:br>
            <a:endParaRPr lang="fi-FI" sz="3200" b="1" smtClean="0">
              <a:solidFill>
                <a:srgbClr val="800000"/>
              </a:solidFill>
            </a:endParaRPr>
          </a:p>
          <a:p>
            <a:r>
              <a:rPr lang="fi-FI" sz="3200" b="1" smtClean="0">
                <a:solidFill>
                  <a:srgbClr val="800000"/>
                </a:solidFill>
              </a:rPr>
              <a:t>Ja</a:t>
            </a:r>
            <a:r>
              <a:rPr lang="fi-FI" sz="3200" b="1" smtClean="0">
                <a:solidFill>
                  <a:schemeClr val="accent6">
                    <a:lumMod val="75000"/>
                  </a:schemeClr>
                </a:solidFill>
              </a:rPr>
              <a:t> JOS </a:t>
            </a:r>
            <a:r>
              <a:rPr lang="fi-FI" sz="3200" b="1" smtClean="0">
                <a:solidFill>
                  <a:srgbClr val="800000"/>
                </a:solidFill>
              </a:rPr>
              <a:t>me tiedämme hänen kuulevan meitä, mitä ikinä ano</a:t>
            </a:r>
            <a:r>
              <a:rPr lang="fi-FI" sz="3200" b="1" smtClean="0">
                <a:solidFill>
                  <a:srgbClr val="800000"/>
                </a:solidFill>
                <a:cs typeface="Arial" pitchFamily="34" charset="0"/>
              </a:rPr>
              <a:t>mmekin, niin </a:t>
            </a:r>
            <a:r>
              <a:rPr lang="fi-FI" sz="3200" b="1" u="sng" smtClean="0">
                <a:solidFill>
                  <a:srgbClr val="800000"/>
                </a:solidFill>
                <a:cs typeface="Arial" pitchFamily="34" charset="0"/>
              </a:rPr>
              <a:t>tiedämme, että meillä myös on kaikki se, mitä olemme häneltä anoneet.</a:t>
            </a:r>
          </a:p>
          <a:p>
            <a:pPr algn="ctr"/>
            <a:r>
              <a:rPr lang="fi-FI" sz="3200" b="1" i="1" smtClean="0">
                <a:solidFill>
                  <a:srgbClr val="800000"/>
                </a:solidFill>
                <a:cs typeface="Arial" pitchFamily="34" charset="0"/>
              </a:rPr>
              <a:t>1 Joh. 5:14-15</a:t>
            </a:r>
          </a:p>
          <a:p>
            <a:pPr algn="ctr"/>
            <a:endParaRPr lang="fi-FI" sz="3200" b="1" smtClean="0">
              <a:solidFill>
                <a:srgbClr val="71717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228600"/>
            <a:ext cx="8763000" cy="5201424"/>
          </a:xfrm>
          <a:prstGeom prst="rect">
            <a:avLst/>
          </a:prstGeom>
          <a:noFill/>
        </p:spPr>
        <p:txBody>
          <a:bodyPr wrap="square" rtlCol="0">
            <a:spAutoFit/>
          </a:bodyPr>
          <a:lstStyle/>
          <a:p>
            <a:pPr algn="ctr"/>
            <a:endParaRPr lang="fi-FI" sz="4000" b="1" smtClean="0">
              <a:solidFill>
                <a:schemeClr val="accent6">
                  <a:lumMod val="75000"/>
                </a:schemeClr>
              </a:solidFill>
            </a:endParaRPr>
          </a:p>
          <a:p>
            <a:pPr algn="ctr"/>
            <a:endParaRPr lang="fi-FI" sz="4000" b="1" smtClean="0">
              <a:solidFill>
                <a:schemeClr val="accent6">
                  <a:lumMod val="75000"/>
                </a:schemeClr>
              </a:solidFill>
            </a:endParaRPr>
          </a:p>
          <a:p>
            <a:pPr algn="ctr"/>
            <a:r>
              <a:rPr lang="fi-FI" sz="4400" b="1" smtClean="0">
                <a:solidFill>
                  <a:schemeClr val="accent6">
                    <a:lumMod val="75000"/>
                  </a:schemeClr>
                </a:solidFill>
              </a:rPr>
              <a:t>Jeesuksen nimessä </a:t>
            </a:r>
          </a:p>
          <a:p>
            <a:pPr algn="ctr"/>
            <a:r>
              <a:rPr lang="fi-FI" sz="4400" b="1" smtClean="0">
                <a:solidFill>
                  <a:schemeClr val="accent6">
                    <a:lumMod val="75000"/>
                  </a:schemeClr>
                </a:solidFill>
              </a:rPr>
              <a:t>voi rukoilla vain se, </a:t>
            </a:r>
          </a:p>
          <a:p>
            <a:pPr algn="ctr"/>
            <a:r>
              <a:rPr lang="fi-FI" sz="4400" b="1" smtClean="0">
                <a:solidFill>
                  <a:schemeClr val="accent6">
                    <a:lumMod val="75000"/>
                  </a:schemeClr>
                </a:solidFill>
              </a:rPr>
              <a:t>jonka </a:t>
            </a:r>
            <a:r>
              <a:rPr lang="fi-FI" sz="4400" b="1" u="sng" smtClean="0">
                <a:solidFill>
                  <a:schemeClr val="accent6">
                    <a:lumMod val="75000"/>
                  </a:schemeClr>
                </a:solidFill>
              </a:rPr>
              <a:t>tahto ja tavoitteet </a:t>
            </a:r>
          </a:p>
          <a:p>
            <a:pPr algn="ctr"/>
            <a:r>
              <a:rPr lang="fi-FI" sz="4400" b="1" u="sng" smtClean="0">
                <a:solidFill>
                  <a:schemeClr val="accent6">
                    <a:lumMod val="75000"/>
                  </a:schemeClr>
                </a:solidFill>
              </a:rPr>
              <a:t>edustavat Jeesuksen tahtoa ja tavoitteita.</a:t>
            </a:r>
            <a:endParaRPr lang="en-US" sz="4400" u="sng" smtClean="0">
              <a:solidFill>
                <a:schemeClr val="accent6">
                  <a:lumMod val="75000"/>
                </a:schemeClr>
              </a:solidFill>
            </a:endParaRPr>
          </a:p>
          <a:p>
            <a:pPr algn="ctr"/>
            <a:endParaRPr lang="fi-FI" sz="3200" b="1" smtClean="0">
              <a:solidFill>
                <a:srgbClr val="71717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mirjami\Desktop\Rukous Jeesuksen nimessä 7-11.3.2011\Kuvat\poliisi\Suomen_laki.jpg"/>
          <p:cNvPicPr>
            <a:picLocks noChangeAspect="1" noChangeArrowheads="1"/>
          </p:cNvPicPr>
          <p:nvPr/>
        </p:nvPicPr>
        <p:blipFill>
          <a:blip r:embed="rId2" cstate="print"/>
          <a:srcRect/>
          <a:stretch>
            <a:fillRect/>
          </a:stretch>
        </p:blipFill>
        <p:spPr bwMode="auto">
          <a:xfrm>
            <a:off x="5410200" y="3352800"/>
            <a:ext cx="3561081" cy="3048000"/>
          </a:xfrm>
          <a:prstGeom prst="rect">
            <a:avLst/>
          </a:prstGeom>
          <a:noFill/>
        </p:spPr>
      </p:pic>
      <p:sp>
        <p:nvSpPr>
          <p:cNvPr id="5" name="TextBox 4"/>
          <p:cNvSpPr txBox="1"/>
          <p:nvPr/>
        </p:nvSpPr>
        <p:spPr>
          <a:xfrm>
            <a:off x="381000" y="304800"/>
            <a:ext cx="8763000" cy="1200329"/>
          </a:xfrm>
          <a:prstGeom prst="rect">
            <a:avLst/>
          </a:prstGeom>
          <a:noFill/>
        </p:spPr>
        <p:txBody>
          <a:bodyPr wrap="square" rtlCol="0">
            <a:spAutoFit/>
          </a:bodyPr>
          <a:lstStyle/>
          <a:p>
            <a:pPr algn="ctr"/>
            <a:r>
              <a:rPr lang="fi-FI" sz="4800" b="1" smtClean="0">
                <a:solidFill>
                  <a:schemeClr val="accent6">
                    <a:lumMod val="75000"/>
                  </a:schemeClr>
                </a:solidFill>
                <a:latin typeface="Arial" pitchFamily="34" charset="0"/>
                <a:cs typeface="Arial" pitchFamily="34" charset="0"/>
              </a:rPr>
              <a:t>”Pysähtykää lain nimessä!”</a:t>
            </a:r>
            <a:endParaRPr lang="fi-FI" sz="4800" b="1" u="sng" dirty="0" smtClean="0">
              <a:solidFill>
                <a:schemeClr val="accent6">
                  <a:lumMod val="75000"/>
                </a:schemeClr>
              </a:solidFill>
              <a:latin typeface="Arial" pitchFamily="34" charset="0"/>
              <a:cs typeface="Arial" pitchFamily="34" charset="0"/>
            </a:endParaRPr>
          </a:p>
          <a:p>
            <a:endParaRPr lang="fi-FI" sz="2400" b="1" dirty="0" smtClean="0">
              <a:solidFill>
                <a:srgbClr val="800000"/>
              </a:solidFill>
              <a:latin typeface="Arial" pitchFamily="34" charset="0"/>
              <a:cs typeface="Arial" pitchFamily="34" charset="0"/>
            </a:endParaRPr>
          </a:p>
        </p:txBody>
      </p:sp>
      <p:pic>
        <p:nvPicPr>
          <p:cNvPr id="2051" name="Picture 3" descr="C:\Documents and Settings\mirjami\Desktop\Rukous Jeesuksen nimessä 7-11.3.2011\Kuvat\poliisi\Poliisi merkki2_.jpg"/>
          <p:cNvPicPr>
            <a:picLocks noChangeAspect="1" noChangeArrowheads="1"/>
          </p:cNvPicPr>
          <p:nvPr/>
        </p:nvPicPr>
        <p:blipFill>
          <a:blip r:embed="rId3" cstate="print"/>
          <a:srcRect/>
          <a:stretch>
            <a:fillRect/>
          </a:stretch>
        </p:blipFill>
        <p:spPr bwMode="auto">
          <a:xfrm>
            <a:off x="6324600" y="1524000"/>
            <a:ext cx="1905000" cy="1905000"/>
          </a:xfrm>
          <a:prstGeom prst="rect">
            <a:avLst/>
          </a:prstGeom>
          <a:noFill/>
        </p:spPr>
      </p:pic>
      <p:sp>
        <p:nvSpPr>
          <p:cNvPr id="6" name="Rectangle 5"/>
          <p:cNvSpPr/>
          <p:nvPr/>
        </p:nvSpPr>
        <p:spPr>
          <a:xfrm>
            <a:off x="838200" y="1828800"/>
            <a:ext cx="4953000" cy="3970318"/>
          </a:xfrm>
          <a:prstGeom prst="rect">
            <a:avLst/>
          </a:prstGeom>
        </p:spPr>
        <p:txBody>
          <a:bodyPr wrap="square">
            <a:spAutoFit/>
          </a:bodyPr>
          <a:lstStyle/>
          <a:p>
            <a:r>
              <a:rPr lang="fi-FI" sz="3600" b="1" smtClean="0">
                <a:solidFill>
                  <a:srgbClr val="800000"/>
                </a:solidFill>
              </a:rPr>
              <a:t>Poliisin sanoissa on valtaa niin kauan kun hän toimii lain mukaisesti</a:t>
            </a:r>
          </a:p>
          <a:p>
            <a:endParaRPr lang="fi-FI" sz="3600" b="1" smtClean="0">
              <a:solidFill>
                <a:srgbClr val="800000"/>
              </a:solidFill>
            </a:endParaRPr>
          </a:p>
          <a:p>
            <a:r>
              <a:rPr lang="fi-FI" sz="3600" b="1" smtClean="0">
                <a:solidFill>
                  <a:srgbClr val="800000"/>
                </a:solidFill>
              </a:rPr>
              <a:t>- menettää valtuutensa, jos toimii lain vastaisesti.</a:t>
            </a:r>
            <a:endParaRPr lang="en-US" sz="3600" b="1">
              <a:solidFill>
                <a:srgbClr val="8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228600"/>
            <a:ext cx="8763000" cy="6555641"/>
          </a:xfrm>
          <a:prstGeom prst="rect">
            <a:avLst/>
          </a:prstGeom>
          <a:noFill/>
        </p:spPr>
        <p:txBody>
          <a:bodyPr wrap="square" rtlCol="0">
            <a:spAutoFit/>
          </a:bodyPr>
          <a:lstStyle/>
          <a:p>
            <a:pPr algn="ctr"/>
            <a:r>
              <a:rPr lang="fi-FI" sz="3600" b="1" smtClean="0">
                <a:solidFill>
                  <a:schemeClr val="accent6">
                    <a:lumMod val="75000"/>
                  </a:schemeClr>
                </a:solidFill>
                <a:cs typeface="Arial" pitchFamily="34" charset="0"/>
              </a:rPr>
              <a:t>”Kun </a:t>
            </a:r>
            <a:r>
              <a:rPr lang="fi-FI" sz="3600" b="1" dirty="0" smtClean="0">
                <a:solidFill>
                  <a:schemeClr val="accent6">
                    <a:lumMod val="75000"/>
                  </a:schemeClr>
                </a:solidFill>
                <a:cs typeface="Arial" pitchFamily="34" charset="0"/>
              </a:rPr>
              <a:t>rukoilemme Jeesuksen nimessä, </a:t>
            </a:r>
            <a:r>
              <a:rPr lang="fi-FI" sz="3600" b="1" u="sng" dirty="0" smtClean="0">
                <a:solidFill>
                  <a:schemeClr val="accent6">
                    <a:lumMod val="75000"/>
                  </a:schemeClr>
                </a:solidFill>
                <a:cs typeface="Arial" pitchFamily="34" charset="0"/>
              </a:rPr>
              <a:t>rukoilemme sitä, </a:t>
            </a:r>
          </a:p>
          <a:p>
            <a:pPr algn="ctr"/>
            <a:r>
              <a:rPr lang="fi-FI" sz="3600" b="1" u="sng" dirty="0" smtClean="0">
                <a:solidFill>
                  <a:schemeClr val="accent6">
                    <a:lumMod val="75000"/>
                  </a:schemeClr>
                </a:solidFill>
                <a:cs typeface="Arial" pitchFamily="34" charset="0"/>
              </a:rPr>
              <a:t>mitä Jeesuskin rukoilisi</a:t>
            </a:r>
            <a:r>
              <a:rPr lang="fi-FI" sz="3600" b="1" smtClean="0">
                <a:solidFill>
                  <a:schemeClr val="accent6">
                    <a:lumMod val="75000"/>
                  </a:schemeClr>
                </a:solidFill>
                <a:cs typeface="Arial" pitchFamily="34" charset="0"/>
              </a:rPr>
              <a:t>. ”</a:t>
            </a:r>
            <a:endParaRPr lang="fi-FI" sz="3600" b="1" dirty="0" smtClean="0">
              <a:solidFill>
                <a:schemeClr val="accent6">
                  <a:lumMod val="75000"/>
                </a:schemeClr>
              </a:solidFill>
              <a:cs typeface="Arial" pitchFamily="34" charset="0"/>
            </a:endParaRPr>
          </a:p>
          <a:p>
            <a:pPr algn="ctr"/>
            <a:endParaRPr lang="fi-FI" sz="3600" b="1" dirty="0" smtClean="0">
              <a:solidFill>
                <a:schemeClr val="accent6">
                  <a:lumMod val="75000"/>
                </a:schemeClr>
              </a:solidFill>
              <a:cs typeface="Arial" pitchFamily="34" charset="0"/>
            </a:endParaRPr>
          </a:p>
          <a:p>
            <a:pPr algn="ctr"/>
            <a:r>
              <a:rPr lang="fi-FI" sz="3600" b="1" smtClean="0">
                <a:solidFill>
                  <a:schemeClr val="accent6">
                    <a:lumMod val="75000"/>
                  </a:schemeClr>
                </a:solidFill>
                <a:cs typeface="Arial" pitchFamily="34" charset="0"/>
              </a:rPr>
              <a:t>”Emme </a:t>
            </a:r>
            <a:r>
              <a:rPr lang="fi-FI" sz="3600" b="1" dirty="0" smtClean="0">
                <a:solidFill>
                  <a:schemeClr val="accent6">
                    <a:lumMod val="75000"/>
                  </a:schemeClr>
                </a:solidFill>
                <a:cs typeface="Arial" pitchFamily="34" charset="0"/>
              </a:rPr>
              <a:t>voi pyytää Hänen nimessään mitään, mikä on Hänen tahtonsa </a:t>
            </a:r>
            <a:r>
              <a:rPr lang="fi-FI" sz="3600" b="1" smtClean="0">
                <a:solidFill>
                  <a:schemeClr val="accent6">
                    <a:lumMod val="75000"/>
                  </a:schemeClr>
                </a:solidFill>
                <a:cs typeface="Arial" pitchFamily="34" charset="0"/>
              </a:rPr>
              <a:t>vastaista.”</a:t>
            </a:r>
            <a:endParaRPr lang="fi-FI" sz="3600" b="1" dirty="0" smtClean="0">
              <a:solidFill>
                <a:schemeClr val="accent6">
                  <a:lumMod val="75000"/>
                </a:schemeClr>
              </a:solidFill>
              <a:cs typeface="Arial" pitchFamily="34" charset="0"/>
            </a:endParaRPr>
          </a:p>
          <a:p>
            <a:pPr algn="ctr"/>
            <a:endParaRPr lang="fi-FI" sz="3600" b="1" dirty="0" smtClean="0">
              <a:solidFill>
                <a:srgbClr val="800000"/>
              </a:solidFill>
              <a:cs typeface="Arial" pitchFamily="34" charset="0"/>
            </a:endParaRPr>
          </a:p>
          <a:p>
            <a:pPr algn="ctr"/>
            <a:r>
              <a:rPr lang="fi-FI" sz="3600" b="1" smtClean="0">
                <a:solidFill>
                  <a:srgbClr val="800000"/>
                </a:solidFill>
                <a:cs typeface="Arial" pitchFamily="34" charset="0"/>
              </a:rPr>
              <a:t>”Jeesuksen </a:t>
            </a:r>
            <a:r>
              <a:rPr lang="fi-FI" sz="3600" b="1" dirty="0" smtClean="0">
                <a:solidFill>
                  <a:srgbClr val="800000"/>
                </a:solidFill>
                <a:cs typeface="Arial" pitchFamily="34" charset="0"/>
              </a:rPr>
              <a:t>nimi avaa tien </a:t>
            </a:r>
          </a:p>
          <a:p>
            <a:pPr algn="ctr"/>
            <a:r>
              <a:rPr lang="fi-FI" sz="3600" b="1" dirty="0" smtClean="0">
                <a:solidFill>
                  <a:srgbClr val="800000"/>
                </a:solidFill>
                <a:cs typeface="Arial" pitchFamily="34" charset="0"/>
              </a:rPr>
              <a:t>Jumalan valtaistuimen luo, </a:t>
            </a:r>
          </a:p>
          <a:p>
            <a:pPr algn="ctr"/>
            <a:r>
              <a:rPr lang="fi-FI" sz="3600" b="1" dirty="0" smtClean="0">
                <a:solidFill>
                  <a:srgbClr val="800000"/>
                </a:solidFill>
                <a:cs typeface="Arial" pitchFamily="34" charset="0"/>
              </a:rPr>
              <a:t>mutta </a:t>
            </a:r>
            <a:r>
              <a:rPr lang="fi-FI" sz="3600" b="1" u="sng" dirty="0" smtClean="0">
                <a:solidFill>
                  <a:srgbClr val="800000"/>
                </a:solidFill>
                <a:cs typeface="Arial" pitchFamily="34" charset="0"/>
              </a:rPr>
              <a:t>Hänen nimensä myös valikoi ne asiat, joista Isälle </a:t>
            </a:r>
            <a:r>
              <a:rPr lang="fi-FI" sz="3600" b="1" u="sng" smtClean="0">
                <a:solidFill>
                  <a:srgbClr val="800000"/>
                </a:solidFill>
                <a:cs typeface="Arial" pitchFamily="34" charset="0"/>
              </a:rPr>
              <a:t>puhumme</a:t>
            </a:r>
            <a:r>
              <a:rPr lang="fi-FI" sz="3600" b="1" smtClean="0">
                <a:solidFill>
                  <a:srgbClr val="800000"/>
                </a:solidFill>
                <a:cs typeface="Arial" pitchFamily="34" charset="0"/>
              </a:rPr>
              <a:t>.”</a:t>
            </a:r>
            <a:endParaRPr lang="en-US" sz="3600" dirty="0" smtClean="0">
              <a:solidFill>
                <a:srgbClr val="800000"/>
              </a:solidFill>
              <a:cs typeface="Arial" pitchFamily="34" charset="0"/>
            </a:endParaRPr>
          </a:p>
          <a:p>
            <a:endParaRPr lang="fi-FI" sz="2400" b="1" dirty="0" smtClean="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0" y="533400"/>
            <a:ext cx="8153400" cy="7294305"/>
          </a:xfrm>
          <a:prstGeom prst="rect">
            <a:avLst/>
          </a:prstGeom>
        </p:spPr>
        <p:txBody>
          <a:bodyPr wrap="square">
            <a:spAutoFit/>
          </a:bodyPr>
          <a:lstStyle/>
          <a:p>
            <a:pPr algn="ctr"/>
            <a:r>
              <a:rPr lang="fi-FI" sz="3600" b="1" smtClean="0">
                <a:solidFill>
                  <a:srgbClr val="800000"/>
                </a:solidFill>
              </a:rPr>
              <a:t>”Jeesuksen </a:t>
            </a:r>
            <a:r>
              <a:rPr lang="fi-FI" sz="3600" b="1" dirty="0" smtClean="0">
                <a:solidFill>
                  <a:srgbClr val="800000"/>
                </a:solidFill>
              </a:rPr>
              <a:t>nimessä rukoileminen on rukoilemista </a:t>
            </a:r>
            <a:r>
              <a:rPr lang="fi-FI" sz="3600" b="1" u="sng" dirty="0" smtClean="0">
                <a:solidFill>
                  <a:srgbClr val="800000"/>
                </a:solidFill>
              </a:rPr>
              <a:t>sopusoinnussa </a:t>
            </a:r>
            <a:r>
              <a:rPr lang="fi-FI" sz="3600" b="1" u="sng" smtClean="0">
                <a:solidFill>
                  <a:srgbClr val="800000"/>
                </a:solidFill>
              </a:rPr>
              <a:t>hänen luonteensa, pyhyytensä</a:t>
            </a:r>
            <a:r>
              <a:rPr lang="fi-FI" sz="3600" b="1" u="sng" dirty="0" smtClean="0">
                <a:solidFill>
                  <a:srgbClr val="800000"/>
                </a:solidFill>
              </a:rPr>
              <a:t>, rakkautensa, tarkoitusperiensä</a:t>
            </a:r>
          </a:p>
          <a:p>
            <a:pPr algn="ctr"/>
            <a:r>
              <a:rPr lang="fi-FI" sz="3600" b="1" u="sng" dirty="0" smtClean="0">
                <a:solidFill>
                  <a:srgbClr val="800000"/>
                </a:solidFill>
              </a:rPr>
              <a:t>ja tahtonsa kanssa</a:t>
            </a:r>
            <a:r>
              <a:rPr lang="fi-FI" sz="3600" b="1" dirty="0" smtClean="0">
                <a:solidFill>
                  <a:srgbClr val="800000"/>
                </a:solidFill>
              </a:rPr>
              <a:t>, </a:t>
            </a:r>
          </a:p>
          <a:p>
            <a:pPr algn="ctr"/>
            <a:r>
              <a:rPr lang="fi-FI" sz="3600" b="1" dirty="0" smtClean="0">
                <a:solidFill>
                  <a:srgbClr val="800000"/>
                </a:solidFill>
              </a:rPr>
              <a:t>ja Hänen täydellisessä </a:t>
            </a:r>
            <a:r>
              <a:rPr lang="fi-FI" sz="3600" b="1" smtClean="0">
                <a:solidFill>
                  <a:srgbClr val="800000"/>
                </a:solidFill>
              </a:rPr>
              <a:t>herraudessaan.” </a:t>
            </a:r>
          </a:p>
          <a:p>
            <a:pPr algn="ctr"/>
            <a:endParaRPr lang="fi-FI" sz="3600" b="1" smtClean="0">
              <a:solidFill>
                <a:srgbClr val="800000"/>
              </a:solidFill>
            </a:endParaRPr>
          </a:p>
          <a:p>
            <a:pPr algn="ctr"/>
            <a:r>
              <a:rPr lang="fi-FI" sz="3600" b="1" smtClean="0">
                <a:solidFill>
                  <a:schemeClr val="accent6">
                    <a:lumMod val="75000"/>
                  </a:schemeClr>
                </a:solidFill>
              </a:rPr>
              <a:t>”Meidän on rukoiltava niin, </a:t>
            </a:r>
          </a:p>
          <a:p>
            <a:pPr algn="ctr"/>
            <a:r>
              <a:rPr lang="fi-FI" sz="3600" b="1" smtClean="0">
                <a:solidFill>
                  <a:schemeClr val="accent6">
                    <a:lumMod val="75000"/>
                  </a:schemeClr>
                </a:solidFill>
              </a:rPr>
              <a:t>että Jeesus Isän oikealla puolella voi sanoa 'aamen' rukouksiimme.”</a:t>
            </a:r>
          </a:p>
          <a:p>
            <a:pPr algn="ctr"/>
            <a:endParaRPr lang="fi-FI" sz="3600" b="1" smtClean="0">
              <a:solidFill>
                <a:srgbClr val="800000"/>
              </a:solidFill>
            </a:endParaRPr>
          </a:p>
          <a:p>
            <a:pPr algn="ctr"/>
            <a:endParaRPr lang="fi-FI" sz="3600" b="1" smtClean="0">
              <a:solidFill>
                <a:srgbClr val="800000"/>
              </a:solidFill>
            </a:endParaRPr>
          </a:p>
          <a:p>
            <a:pPr algn="ctr"/>
            <a:endParaRPr lang="en-US" sz="3600" b="1" dirty="0" smtClean="0">
              <a:solidFill>
                <a:srgbClr val="8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381000"/>
            <a:ext cx="8534400" cy="6247864"/>
          </a:xfrm>
          <a:prstGeom prst="rect">
            <a:avLst/>
          </a:prstGeom>
        </p:spPr>
        <p:txBody>
          <a:bodyPr wrap="square">
            <a:spAutoFit/>
          </a:bodyPr>
          <a:lstStyle/>
          <a:p>
            <a:pPr indent="-514350"/>
            <a:r>
              <a:rPr lang="fi-FI" sz="4000" b="1" smtClean="0">
                <a:solidFill>
                  <a:schemeClr val="accent6">
                    <a:lumMod val="75000"/>
                  </a:schemeClr>
                </a:solidFill>
                <a:latin typeface="Arial" pitchFamily="34" charset="0"/>
                <a:cs typeface="Arial" pitchFamily="34" charset="0"/>
              </a:rPr>
              <a:t>3. Mikä </a:t>
            </a:r>
            <a:r>
              <a:rPr lang="fi-FI" sz="4000" b="1" dirty="0" smtClean="0">
                <a:solidFill>
                  <a:schemeClr val="accent6">
                    <a:lumMod val="75000"/>
                  </a:schemeClr>
                </a:solidFill>
                <a:latin typeface="Arial" pitchFamily="34" charset="0"/>
                <a:cs typeface="Arial" pitchFamily="34" charset="0"/>
              </a:rPr>
              <a:t>on syynä, jos Jeesus-nimi ”ei toimi”?</a:t>
            </a:r>
          </a:p>
          <a:p>
            <a:pPr marL="514350" indent="-514350"/>
            <a:endParaRPr lang="fi-FI" sz="3200" b="1" dirty="0" smtClean="0">
              <a:solidFill>
                <a:srgbClr val="800000"/>
              </a:solidFill>
              <a:latin typeface="Arial" pitchFamily="34" charset="0"/>
              <a:cs typeface="Arial" pitchFamily="34" charset="0"/>
            </a:endParaRPr>
          </a:p>
          <a:p>
            <a:pPr>
              <a:buFont typeface="Wingdings" pitchFamily="2" charset="2"/>
              <a:buChar char="ü"/>
            </a:pPr>
            <a:r>
              <a:rPr lang="fi-FI" sz="3200" dirty="0" smtClean="0">
                <a:solidFill>
                  <a:srgbClr val="800000"/>
                </a:solidFill>
                <a:latin typeface="Arial" pitchFamily="34" charset="0"/>
                <a:cs typeface="Arial" pitchFamily="34" charset="0"/>
              </a:rPr>
              <a:t> </a:t>
            </a:r>
            <a:r>
              <a:rPr lang="fi-FI" sz="3200" b="1" u="sng" dirty="0" smtClean="0">
                <a:solidFill>
                  <a:srgbClr val="800000"/>
                </a:solidFill>
                <a:latin typeface="Arial" pitchFamily="34" charset="0"/>
                <a:cs typeface="Arial" pitchFamily="34" charset="0"/>
              </a:rPr>
              <a:t>Syynä voi olla </a:t>
            </a:r>
            <a:r>
              <a:rPr lang="fi-FI" sz="3200" b="1" u="sng" smtClean="0">
                <a:solidFill>
                  <a:srgbClr val="800000"/>
                </a:solidFill>
                <a:latin typeface="Arial" pitchFamily="34" charset="0"/>
                <a:cs typeface="Arial" pitchFamily="34" charset="0"/>
              </a:rPr>
              <a:t>Jumalan tahto ja suunnitelma</a:t>
            </a:r>
          </a:p>
          <a:p>
            <a:endParaRPr lang="fi-FI" sz="3200" b="1" smtClean="0"/>
          </a:p>
          <a:p>
            <a:pPr algn="ctr"/>
            <a:r>
              <a:rPr lang="fi-FI" sz="3200" b="1" smtClean="0">
                <a:solidFill>
                  <a:srgbClr val="800000"/>
                </a:solidFill>
              </a:rPr>
              <a:t>Voimme vilpittömästikin pyytää ja rukoilla Jeesuksen nimessä jotain, mikä ei ole Jumalan tahto ja suunnitelma, ja se ei tapahdu.</a:t>
            </a:r>
          </a:p>
          <a:p>
            <a:endParaRPr lang="en-US" sz="3200" smtClean="0">
              <a:solidFill>
                <a:srgbClr val="800000"/>
              </a:solidFill>
            </a:endParaRPr>
          </a:p>
          <a:p>
            <a:r>
              <a:rPr lang="fi-FI" sz="3200" b="1" smtClean="0">
                <a:solidFill>
                  <a:schemeClr val="accent6">
                    <a:lumMod val="75000"/>
                  </a:schemeClr>
                </a:solidFill>
              </a:rPr>
              <a:t>Joh. 3:27 "Ei ihminen voi ottaa mitään, ellei hänelle anneta taivaasta.</a:t>
            </a:r>
            <a:endParaRPr lang="en-US" sz="3200" b="1" dirty="0">
              <a:solidFill>
                <a:srgbClr val="0033CC"/>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mirjami\Desktop\Rukous Jeesuksen nimessä 7-11.3.2011\Kuvat\jesus_lament_05.jpg"/>
          <p:cNvPicPr>
            <a:picLocks noChangeAspect="1" noChangeArrowheads="1"/>
          </p:cNvPicPr>
          <p:nvPr/>
        </p:nvPicPr>
        <p:blipFill>
          <a:blip r:embed="rId2" cstate="print"/>
          <a:srcRect l="14457" r="5208"/>
          <a:stretch>
            <a:fillRect/>
          </a:stretch>
        </p:blipFill>
        <p:spPr bwMode="auto">
          <a:xfrm>
            <a:off x="76200" y="2743200"/>
            <a:ext cx="4396348" cy="3817048"/>
          </a:xfrm>
          <a:prstGeom prst="rect">
            <a:avLst/>
          </a:prstGeom>
          <a:noFill/>
        </p:spPr>
      </p:pic>
      <p:sp>
        <p:nvSpPr>
          <p:cNvPr id="6" name="Rectangle 5"/>
          <p:cNvSpPr/>
          <p:nvPr/>
        </p:nvSpPr>
        <p:spPr>
          <a:xfrm>
            <a:off x="381000" y="228601"/>
            <a:ext cx="8534400" cy="2339102"/>
          </a:xfrm>
          <a:prstGeom prst="rect">
            <a:avLst/>
          </a:prstGeom>
        </p:spPr>
        <p:txBody>
          <a:bodyPr wrap="square">
            <a:spAutoFit/>
          </a:bodyPr>
          <a:lstStyle/>
          <a:p>
            <a:endParaRPr lang="en-US" dirty="0" smtClean="0">
              <a:solidFill>
                <a:schemeClr val="accent6">
                  <a:lumMod val="75000"/>
                </a:schemeClr>
              </a:solidFill>
            </a:endParaRPr>
          </a:p>
          <a:p>
            <a:pPr>
              <a:buFont typeface="Wingdings" pitchFamily="2" charset="2"/>
              <a:buChar char="ü"/>
            </a:pPr>
            <a:r>
              <a:rPr lang="fi-FI" sz="3200" b="1" u="sng" smtClean="0">
                <a:solidFill>
                  <a:srgbClr val="800000"/>
                </a:solidFill>
              </a:rPr>
              <a:t> </a:t>
            </a:r>
            <a:r>
              <a:rPr lang="fi-FI" sz="3200" b="1" u="sng" dirty="0" smtClean="0">
                <a:solidFill>
                  <a:srgbClr val="800000"/>
                </a:solidFill>
              </a:rPr>
              <a:t>Syynä voi olla </a:t>
            </a:r>
            <a:r>
              <a:rPr lang="fi-FI" sz="3200" b="1" u="sng" smtClean="0">
                <a:solidFill>
                  <a:srgbClr val="800000"/>
                </a:solidFill>
              </a:rPr>
              <a:t>ihmisen tahto</a:t>
            </a:r>
          </a:p>
          <a:p>
            <a:pPr>
              <a:buFont typeface="Wingdings" pitchFamily="2" charset="2"/>
              <a:buChar char="ü"/>
            </a:pPr>
            <a:endParaRPr lang="fi-FI" sz="3200" b="1" smtClean="0">
              <a:solidFill>
                <a:srgbClr val="800000"/>
              </a:solidFill>
            </a:endParaRPr>
          </a:p>
          <a:p>
            <a:r>
              <a:rPr lang="fi-FI" sz="3200" b="1" smtClean="0">
                <a:solidFill>
                  <a:srgbClr val="800000"/>
                </a:solidFill>
              </a:rPr>
              <a:t>Ihmisen vapaa tahto rajoittaa myös Jumalaa. </a:t>
            </a:r>
          </a:p>
          <a:p>
            <a:r>
              <a:rPr lang="fi-FI" sz="3200" b="1" smtClean="0">
                <a:solidFill>
                  <a:srgbClr val="800000"/>
                </a:solidFill>
              </a:rPr>
              <a:t>Jumala ei pakota ihmistä.</a:t>
            </a:r>
            <a:r>
              <a:rPr lang="fi-FI" sz="3200" smtClean="0">
                <a:solidFill>
                  <a:srgbClr val="800000"/>
                </a:solidFill>
              </a:rPr>
              <a:t> </a:t>
            </a:r>
            <a:endParaRPr lang="en-US" sz="3200" b="1" dirty="0" smtClean="0">
              <a:solidFill>
                <a:srgbClr val="0033CC"/>
              </a:solidFill>
            </a:endParaRPr>
          </a:p>
        </p:txBody>
      </p:sp>
      <p:sp>
        <p:nvSpPr>
          <p:cNvPr id="4" name="Rectangle 3"/>
          <p:cNvSpPr/>
          <p:nvPr/>
        </p:nvSpPr>
        <p:spPr>
          <a:xfrm>
            <a:off x="4572000" y="2785170"/>
            <a:ext cx="4572000" cy="3970318"/>
          </a:xfrm>
          <a:prstGeom prst="rect">
            <a:avLst/>
          </a:prstGeom>
        </p:spPr>
        <p:txBody>
          <a:bodyPr wrap="square">
            <a:spAutoFit/>
          </a:bodyPr>
          <a:lstStyle/>
          <a:p>
            <a:r>
              <a:rPr lang="fi-FI" sz="2800" b="1" smtClean="0">
                <a:solidFill>
                  <a:srgbClr val="717171"/>
                </a:solidFill>
              </a:rPr>
              <a:t>JEESUS ITKI JERUSALEMIA:</a:t>
            </a:r>
          </a:p>
          <a:p>
            <a:endParaRPr lang="fi-FI" sz="2800" b="1" smtClean="0">
              <a:solidFill>
                <a:srgbClr val="717171"/>
              </a:solidFill>
            </a:endParaRPr>
          </a:p>
          <a:p>
            <a:r>
              <a:rPr lang="fi-FI" sz="2800" b="1" smtClean="0">
                <a:solidFill>
                  <a:srgbClr val="717171"/>
                </a:solidFill>
              </a:rPr>
              <a:t>Jerusalem, Jerusalem, -- </a:t>
            </a:r>
            <a:r>
              <a:rPr lang="fi-FI" sz="2800" b="1" smtClean="0">
                <a:solidFill>
                  <a:schemeClr val="accent6">
                    <a:lumMod val="75000"/>
                  </a:schemeClr>
                </a:solidFill>
              </a:rPr>
              <a:t>kuinka usein minä olenkaan tahtonut koota sinun lapsesi</a:t>
            </a:r>
            <a:r>
              <a:rPr lang="fi-FI" sz="2800" b="1" smtClean="0">
                <a:solidFill>
                  <a:srgbClr val="717171"/>
                </a:solidFill>
              </a:rPr>
              <a:t>, niinkuin kana kokoaa poikansa siipiensä alle! </a:t>
            </a:r>
            <a:r>
              <a:rPr lang="fi-FI" sz="2800" b="1" smtClean="0">
                <a:solidFill>
                  <a:schemeClr val="accent6">
                    <a:lumMod val="75000"/>
                  </a:schemeClr>
                </a:solidFill>
              </a:rPr>
              <a:t>Mutta te ette ole tahtoneet.</a:t>
            </a:r>
          </a:p>
          <a:p>
            <a:r>
              <a:rPr lang="fi-FI" sz="2800" b="1" i="1" smtClean="0">
                <a:solidFill>
                  <a:srgbClr val="717171"/>
                </a:solidFill>
              </a:rPr>
              <a:t>Luuk. 13:34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228600"/>
            <a:ext cx="8915400" cy="1754326"/>
          </a:xfrm>
          <a:prstGeom prst="rect">
            <a:avLst/>
          </a:prstGeom>
        </p:spPr>
        <p:txBody>
          <a:bodyPr wrap="square">
            <a:spAutoFit/>
          </a:bodyPr>
          <a:lstStyle/>
          <a:p>
            <a:r>
              <a:rPr lang="fi-FI" sz="3600" b="1" smtClean="0">
                <a:solidFill>
                  <a:schemeClr val="accent6">
                    <a:lumMod val="75000"/>
                  </a:schemeClr>
                </a:solidFill>
              </a:rPr>
              <a:t>Eikö Jumala olekaan kaikkivaltias, </a:t>
            </a:r>
          </a:p>
          <a:p>
            <a:r>
              <a:rPr lang="fi-FI" sz="3600" b="1" smtClean="0">
                <a:solidFill>
                  <a:schemeClr val="accent6">
                    <a:lumMod val="75000"/>
                  </a:schemeClr>
                </a:solidFill>
              </a:rPr>
              <a:t>kun Hän ei pysty  vaikuttamaan yhden kaupungin asukkaisiin?</a:t>
            </a:r>
            <a:endParaRPr lang="en-US" sz="3200" b="1" dirty="0" smtClean="0">
              <a:solidFill>
                <a:srgbClr val="0033CC"/>
              </a:solidFill>
            </a:endParaRPr>
          </a:p>
        </p:txBody>
      </p:sp>
      <p:sp>
        <p:nvSpPr>
          <p:cNvPr id="3" name="Rectangle 2"/>
          <p:cNvSpPr/>
          <p:nvPr/>
        </p:nvSpPr>
        <p:spPr>
          <a:xfrm>
            <a:off x="3048000" y="2057400"/>
            <a:ext cx="5562600" cy="1200329"/>
          </a:xfrm>
          <a:prstGeom prst="rect">
            <a:avLst/>
          </a:prstGeom>
        </p:spPr>
        <p:txBody>
          <a:bodyPr wrap="square">
            <a:spAutoFit/>
          </a:bodyPr>
          <a:lstStyle/>
          <a:p>
            <a:r>
              <a:rPr lang="fi-FI" sz="3600" b="1" smtClean="0">
                <a:solidFill>
                  <a:srgbClr val="800000"/>
                </a:solidFill>
              </a:rPr>
              <a:t>Jotkut asiat eivät ole valta- tai voimakysymyksiä. </a:t>
            </a:r>
          </a:p>
        </p:txBody>
      </p:sp>
      <p:sp>
        <p:nvSpPr>
          <p:cNvPr id="7" name="Oval 6"/>
          <p:cNvSpPr/>
          <p:nvPr/>
        </p:nvSpPr>
        <p:spPr>
          <a:xfrm>
            <a:off x="3200400" y="4191000"/>
            <a:ext cx="2209800" cy="2133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Documents and Settings\mirjami\Desktop\Rukous Jeesuksen nimessä 7-11.3.2011\Kuvat\Weight lifter 4.jpg"/>
          <p:cNvPicPr>
            <a:picLocks noChangeAspect="1" noChangeArrowheads="1"/>
          </p:cNvPicPr>
          <p:nvPr/>
        </p:nvPicPr>
        <p:blipFill>
          <a:blip r:embed="rId2" cstate="print"/>
          <a:srcRect/>
          <a:stretch>
            <a:fillRect/>
          </a:stretch>
        </p:blipFill>
        <p:spPr bwMode="auto">
          <a:xfrm flipH="1">
            <a:off x="76200" y="2971800"/>
            <a:ext cx="2743200" cy="3390471"/>
          </a:xfrm>
          <a:prstGeom prst="rect">
            <a:avLst/>
          </a:prstGeom>
          <a:noFill/>
        </p:spPr>
      </p:pic>
      <p:sp>
        <p:nvSpPr>
          <p:cNvPr id="8" name="Isosceles Triangle 7"/>
          <p:cNvSpPr/>
          <p:nvPr/>
        </p:nvSpPr>
        <p:spPr>
          <a:xfrm>
            <a:off x="3124200" y="3962400"/>
            <a:ext cx="2438400" cy="2133600"/>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562600" y="3749457"/>
            <a:ext cx="3657600" cy="2677656"/>
          </a:xfrm>
          <a:prstGeom prst="rect">
            <a:avLst/>
          </a:prstGeom>
        </p:spPr>
        <p:txBody>
          <a:bodyPr wrap="square">
            <a:spAutoFit/>
          </a:bodyPr>
          <a:lstStyle/>
          <a:p>
            <a:r>
              <a:rPr lang="fi-FI" sz="2800" b="1" smtClean="0">
                <a:solidFill>
                  <a:srgbClr val="800000"/>
                </a:solidFill>
              </a:rPr>
              <a:t>Maailman vahvin mieskään ei voi piirtää kolmikulmaista ympyrää – se on loogisesti mahdoton</a:t>
            </a:r>
          </a:p>
          <a:p>
            <a:r>
              <a:rPr lang="fi-FI" sz="2800" b="1" smtClean="0">
                <a:solidFill>
                  <a:srgbClr val="800000"/>
                </a:solidFill>
              </a:rPr>
              <a:t>yhdistelmä.</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228600"/>
            <a:ext cx="8534400" cy="5786199"/>
          </a:xfrm>
          <a:prstGeom prst="rect">
            <a:avLst/>
          </a:prstGeom>
        </p:spPr>
        <p:txBody>
          <a:bodyPr wrap="square">
            <a:spAutoFit/>
          </a:bodyPr>
          <a:lstStyle/>
          <a:p>
            <a:endParaRPr lang="en-US" dirty="0" smtClean="0">
              <a:solidFill>
                <a:schemeClr val="accent6">
                  <a:lumMod val="75000"/>
                </a:schemeClr>
              </a:solidFill>
            </a:endParaRPr>
          </a:p>
          <a:p>
            <a:pPr algn="ctr"/>
            <a:r>
              <a:rPr lang="fi-FI" sz="4000" b="1" smtClean="0">
                <a:solidFill>
                  <a:schemeClr val="accent6">
                    <a:lumMod val="75000"/>
                  </a:schemeClr>
                </a:solidFill>
              </a:rPr>
              <a:t>Ihmisen kääntäminen Jumalan puoleen</a:t>
            </a:r>
          </a:p>
          <a:p>
            <a:pPr algn="ctr"/>
            <a:r>
              <a:rPr lang="fi-FI" sz="4000" b="1" u="sng" smtClean="0">
                <a:solidFill>
                  <a:schemeClr val="accent6">
                    <a:lumMod val="75000"/>
                  </a:schemeClr>
                </a:solidFill>
              </a:rPr>
              <a:t>ei ole voimakysymys</a:t>
            </a:r>
            <a:r>
              <a:rPr lang="fi-FI" sz="4000" b="1" smtClean="0">
                <a:solidFill>
                  <a:schemeClr val="accent6">
                    <a:lumMod val="75000"/>
                  </a:schemeClr>
                </a:solidFill>
              </a:rPr>
              <a:t>.</a:t>
            </a:r>
            <a:endParaRPr lang="fi-FI" sz="4000" u="sng" smtClean="0">
              <a:solidFill>
                <a:schemeClr val="accent6">
                  <a:lumMod val="75000"/>
                </a:schemeClr>
              </a:solidFill>
            </a:endParaRPr>
          </a:p>
          <a:p>
            <a:pPr algn="ctr"/>
            <a:endParaRPr lang="fi-FI" sz="3600" b="1" smtClean="0">
              <a:solidFill>
                <a:schemeClr val="accent6">
                  <a:lumMod val="75000"/>
                </a:schemeClr>
              </a:solidFill>
            </a:endParaRPr>
          </a:p>
          <a:p>
            <a:pPr algn="ctr"/>
            <a:endParaRPr lang="fi-FI" sz="3600" b="1" smtClean="0">
              <a:solidFill>
                <a:schemeClr val="accent6">
                  <a:lumMod val="75000"/>
                </a:schemeClr>
              </a:solidFill>
            </a:endParaRPr>
          </a:p>
          <a:p>
            <a:pPr algn="ctr"/>
            <a:r>
              <a:rPr lang="fi-FI" sz="4000" b="1" smtClean="0">
                <a:solidFill>
                  <a:srgbClr val="800000"/>
                </a:solidFill>
              </a:rPr>
              <a:t>Emme pysty ”Jeesuksen nimessä” –komennolla pakottamaan ihmisiä </a:t>
            </a:r>
          </a:p>
          <a:p>
            <a:pPr algn="ctr"/>
            <a:r>
              <a:rPr lang="fi-FI" sz="4000" b="1" smtClean="0">
                <a:solidFill>
                  <a:srgbClr val="800000"/>
                </a:solidFill>
              </a:rPr>
              <a:t>tekemään päätöksiä, </a:t>
            </a:r>
          </a:p>
          <a:p>
            <a:pPr algn="ctr"/>
            <a:r>
              <a:rPr lang="fi-FI" sz="4000" b="1" smtClean="0">
                <a:solidFill>
                  <a:srgbClr val="800000"/>
                </a:solidFill>
              </a:rPr>
              <a:t>joita he eivät tekisi </a:t>
            </a:r>
          </a:p>
          <a:p>
            <a:pPr algn="ctr"/>
            <a:r>
              <a:rPr lang="fi-FI" sz="4000" b="1" smtClean="0">
                <a:solidFill>
                  <a:srgbClr val="800000"/>
                </a:solidFill>
              </a:rPr>
              <a:t>vapaasta tahdostaan. </a:t>
            </a:r>
            <a:endParaRPr lang="en-US" sz="3200" b="1" dirty="0" smtClean="0">
              <a:solidFill>
                <a:srgbClr val="8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533400"/>
            <a:ext cx="8763000" cy="6001643"/>
          </a:xfrm>
          <a:prstGeom prst="rect">
            <a:avLst/>
          </a:prstGeom>
        </p:spPr>
        <p:txBody>
          <a:bodyPr wrap="square">
            <a:spAutoFit/>
          </a:bodyPr>
          <a:lstStyle/>
          <a:p>
            <a:pPr>
              <a:buFont typeface="Wingdings" pitchFamily="2" charset="2"/>
              <a:buChar char="ü"/>
            </a:pPr>
            <a:r>
              <a:rPr lang="fi-FI" sz="3200" b="1" u="sng" smtClean="0">
                <a:solidFill>
                  <a:srgbClr val="800000"/>
                </a:solidFill>
                <a:latin typeface="Arial" pitchFamily="34" charset="0"/>
                <a:cs typeface="Arial" pitchFamily="34" charset="0"/>
              </a:rPr>
              <a:t> Syynä </a:t>
            </a:r>
            <a:r>
              <a:rPr lang="fi-FI" sz="3200" b="1" u="sng" dirty="0" smtClean="0">
                <a:solidFill>
                  <a:srgbClr val="800000"/>
                </a:solidFill>
                <a:latin typeface="Arial" pitchFamily="34" charset="0"/>
                <a:cs typeface="Arial" pitchFamily="34" charset="0"/>
              </a:rPr>
              <a:t>voi </a:t>
            </a:r>
            <a:r>
              <a:rPr lang="fi-FI" sz="3200" b="1" u="sng" smtClean="0">
                <a:solidFill>
                  <a:srgbClr val="800000"/>
                </a:solidFill>
                <a:latin typeface="Arial" pitchFamily="34" charset="0"/>
                <a:cs typeface="Arial" pitchFamily="34" charset="0"/>
              </a:rPr>
              <a:t>olla hengellisten valtuuksien ja armoituksen puute</a:t>
            </a:r>
          </a:p>
          <a:p>
            <a:pPr>
              <a:buFont typeface="Wingdings" pitchFamily="2" charset="2"/>
              <a:buChar char="ü"/>
            </a:pPr>
            <a:endParaRPr lang="fi-FI" sz="3200" b="1" smtClean="0">
              <a:solidFill>
                <a:srgbClr val="800000"/>
              </a:solidFill>
              <a:latin typeface="Arial" pitchFamily="34" charset="0"/>
              <a:cs typeface="Arial" pitchFamily="34" charset="0"/>
            </a:endParaRPr>
          </a:p>
          <a:p>
            <a:r>
              <a:rPr lang="fi-FI" sz="3600" b="1" smtClean="0">
                <a:solidFill>
                  <a:schemeClr val="accent6">
                    <a:lumMod val="75000"/>
                  </a:schemeClr>
                </a:solidFill>
              </a:rPr>
              <a:t>Yleiset valtuudet eivät riitä joka tilanteessa.</a:t>
            </a:r>
          </a:p>
          <a:p>
            <a:endParaRPr lang="en-US" sz="3600" smtClean="0"/>
          </a:p>
          <a:p>
            <a:r>
              <a:rPr lang="fi-FI" sz="3600" b="1" smtClean="0">
                <a:solidFill>
                  <a:schemeClr val="accent6">
                    <a:lumMod val="75000"/>
                  </a:schemeClr>
                </a:solidFill>
              </a:rPr>
              <a:t>Room. 12:4-6 </a:t>
            </a:r>
            <a:r>
              <a:rPr lang="fi-FI" sz="3600" b="1" smtClean="0">
                <a:solidFill>
                  <a:srgbClr val="800000"/>
                </a:solidFill>
              </a:rPr>
              <a:t>-- kaikilla jäsenillä ei ole sama tehtävä, niin me, vaikka meitä on monta, olemme yksi ruumis Kristuksessa, mutta itsekukin olemme toistemme jäseniä, ja meillä on erilaisia armolahjoja sen armon mukaan, mikä meille on annettu;</a:t>
            </a:r>
            <a:endParaRPr lang="en-US" sz="3600" b="1" dirty="0">
              <a:solidFill>
                <a:srgbClr val="8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228600"/>
            <a:ext cx="8839200" cy="5509200"/>
          </a:xfrm>
          <a:prstGeom prst="rect">
            <a:avLst/>
          </a:prstGeom>
          <a:noFill/>
        </p:spPr>
        <p:txBody>
          <a:bodyPr wrap="square" rtlCol="0">
            <a:spAutoFit/>
          </a:bodyPr>
          <a:lstStyle/>
          <a:p>
            <a:r>
              <a:rPr lang="fi-FI" sz="4400" b="1" smtClean="0">
                <a:solidFill>
                  <a:schemeClr val="accent6">
                    <a:lumMod val="75000"/>
                  </a:schemeClr>
                </a:solidFill>
              </a:rPr>
              <a:t>Joh: 14:13 ”Mitä hyvänsä te anotte minun nimessäni, sen minä teen...”</a:t>
            </a:r>
          </a:p>
          <a:p>
            <a:endParaRPr lang="fi-FI" sz="4400" b="1" smtClean="0">
              <a:solidFill>
                <a:schemeClr val="accent6">
                  <a:lumMod val="75000"/>
                </a:schemeClr>
              </a:solidFill>
            </a:endParaRPr>
          </a:p>
          <a:p>
            <a:pPr algn="ctr"/>
            <a:r>
              <a:rPr lang="fi-FI" sz="4400" b="1" smtClean="0">
                <a:solidFill>
                  <a:srgbClr val="800000"/>
                </a:solidFill>
              </a:rPr>
              <a:t>Liian hyvää ollakseen totta?</a:t>
            </a:r>
          </a:p>
          <a:p>
            <a:endParaRPr lang="fi-FI" sz="4400" b="1" smtClean="0">
              <a:solidFill>
                <a:schemeClr val="accent6">
                  <a:lumMod val="75000"/>
                </a:schemeClr>
              </a:solidFill>
            </a:endParaRPr>
          </a:p>
          <a:p>
            <a:endParaRPr lang="fi-FI" sz="4400" b="1" smtClean="0">
              <a:solidFill>
                <a:schemeClr val="accent6">
                  <a:lumMod val="75000"/>
                </a:schemeClr>
              </a:solidFill>
            </a:endParaRPr>
          </a:p>
          <a:p>
            <a:pPr algn="ctr"/>
            <a:r>
              <a:rPr lang="fi-FI" sz="4400" b="1" smtClean="0">
                <a:solidFill>
                  <a:schemeClr val="accent6">
                    <a:lumMod val="75000"/>
                  </a:schemeClr>
                </a:solidFill>
              </a:rPr>
              <a:t>ÄLÄ KOSKAAN LUE RAAMATUSTA </a:t>
            </a:r>
          </a:p>
          <a:p>
            <a:pPr algn="ctr"/>
            <a:r>
              <a:rPr lang="fi-FI" sz="4400" b="1" smtClean="0">
                <a:solidFill>
                  <a:schemeClr val="accent6">
                    <a:lumMod val="75000"/>
                  </a:schemeClr>
                </a:solidFill>
              </a:rPr>
              <a:t>YHTÄ JAETTA – LUE KOKO ASIA.</a:t>
            </a:r>
            <a:endParaRPr lang="fi-FI" sz="3600" b="1" dirty="0" smtClean="0">
              <a:solidFill>
                <a:srgbClr val="8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MIRJAMIN KONE\IVANOV\RUKOUSOPETUSTA ja -PUHEITA\Rukous Jeesuksen nimessä 7-11.3.2011\Kuvat\iso koira.jpg"/>
          <p:cNvPicPr>
            <a:picLocks noChangeAspect="1" noChangeArrowheads="1"/>
          </p:cNvPicPr>
          <p:nvPr/>
        </p:nvPicPr>
        <p:blipFill>
          <a:blip r:embed="rId2" cstate="print"/>
          <a:srcRect l="12246" t="6944" r="13164" b="5556"/>
          <a:stretch>
            <a:fillRect/>
          </a:stretch>
        </p:blipFill>
        <p:spPr bwMode="auto">
          <a:xfrm>
            <a:off x="0" y="1219200"/>
            <a:ext cx="6858000" cy="5463371"/>
          </a:xfrm>
          <a:prstGeom prst="rect">
            <a:avLst/>
          </a:prstGeom>
          <a:noFill/>
        </p:spPr>
      </p:pic>
      <p:sp>
        <p:nvSpPr>
          <p:cNvPr id="6" name="Rectangle 5"/>
          <p:cNvSpPr/>
          <p:nvPr/>
        </p:nvSpPr>
        <p:spPr>
          <a:xfrm>
            <a:off x="381000" y="228600"/>
            <a:ext cx="8534400" cy="954107"/>
          </a:xfrm>
          <a:prstGeom prst="rect">
            <a:avLst/>
          </a:prstGeom>
        </p:spPr>
        <p:txBody>
          <a:bodyPr wrap="square">
            <a:spAutoFit/>
          </a:bodyPr>
          <a:lstStyle/>
          <a:p>
            <a:pPr indent="-514350"/>
            <a:r>
              <a:rPr lang="fi-FI" sz="3200" b="1" dirty="0" smtClean="0">
                <a:solidFill>
                  <a:srgbClr val="800000"/>
                </a:solidFill>
                <a:latin typeface="Arial" pitchFamily="34" charset="0"/>
                <a:cs typeface="Arial" pitchFamily="34" charset="0"/>
              </a:rPr>
              <a:t>”Aloita pienistä koirista!”</a:t>
            </a:r>
          </a:p>
          <a:p>
            <a:pPr indent="-514350"/>
            <a:r>
              <a:rPr lang="fi-FI" sz="2400" b="1" dirty="0" smtClean="0">
                <a:solidFill>
                  <a:srgbClr val="800000"/>
                </a:solidFill>
                <a:latin typeface="Arial" pitchFamily="34" charset="0"/>
                <a:cs typeface="Arial" pitchFamily="34" charset="0"/>
              </a:rPr>
              <a:t>  Tositarina miehestä, joka aloitti liian suurista koirista.</a:t>
            </a:r>
            <a:endParaRPr lang="en-US" sz="2400" b="1" dirty="0">
              <a:solidFill>
                <a:srgbClr val="800000"/>
              </a:solidFill>
              <a:latin typeface="Arial" pitchFamily="34" charset="0"/>
              <a:cs typeface="Arial" pitchFamily="34" charset="0"/>
            </a:endParaRPr>
          </a:p>
        </p:txBody>
      </p:sp>
      <p:sp>
        <p:nvSpPr>
          <p:cNvPr id="4" name="TextBox 3"/>
          <p:cNvSpPr txBox="1"/>
          <p:nvPr/>
        </p:nvSpPr>
        <p:spPr>
          <a:xfrm>
            <a:off x="5715000" y="1752600"/>
            <a:ext cx="3124200" cy="1569660"/>
          </a:xfrm>
          <a:prstGeom prst="rect">
            <a:avLst/>
          </a:prstGeom>
          <a:noFill/>
        </p:spPr>
        <p:txBody>
          <a:bodyPr wrap="square" rtlCol="0">
            <a:spAutoFit/>
          </a:bodyPr>
          <a:lstStyle/>
          <a:p>
            <a:pPr algn="ctr"/>
            <a:r>
              <a:rPr lang="fi-FI" sz="3200" b="1" dirty="0" smtClean="0">
                <a:solidFill>
                  <a:schemeClr val="tx1">
                    <a:lumMod val="65000"/>
                    <a:lumOff val="35000"/>
                  </a:schemeClr>
                </a:solidFill>
              </a:rPr>
              <a:t>”Väisty, koira,</a:t>
            </a:r>
          </a:p>
          <a:p>
            <a:pPr algn="ctr"/>
            <a:r>
              <a:rPr lang="fi-FI" sz="3200" b="1" dirty="0" smtClean="0">
                <a:solidFill>
                  <a:schemeClr val="tx1">
                    <a:lumMod val="65000"/>
                    <a:lumOff val="35000"/>
                  </a:schemeClr>
                </a:solidFill>
              </a:rPr>
              <a:t>Jeesuksen nimessä!”</a:t>
            </a:r>
            <a:endParaRPr lang="en-US" sz="3200" b="1"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228600"/>
            <a:ext cx="8610600" cy="6986528"/>
          </a:xfrm>
          <a:prstGeom prst="rect">
            <a:avLst/>
          </a:prstGeom>
        </p:spPr>
        <p:txBody>
          <a:bodyPr wrap="square">
            <a:spAutoFit/>
          </a:bodyPr>
          <a:lstStyle/>
          <a:p>
            <a:pPr indent="-514350"/>
            <a:r>
              <a:rPr lang="fi-FI" sz="3200" b="1" dirty="0" smtClean="0">
                <a:solidFill>
                  <a:schemeClr val="accent6">
                    <a:lumMod val="75000"/>
                  </a:schemeClr>
                </a:solidFill>
                <a:latin typeface="Arial" pitchFamily="34" charset="0"/>
                <a:cs typeface="Arial" pitchFamily="34" charset="0"/>
              </a:rPr>
              <a:t>Mistä tiedän, mitkä ”</a:t>
            </a:r>
            <a:r>
              <a:rPr lang="fi-FI" sz="3200" b="1" smtClean="0">
                <a:solidFill>
                  <a:schemeClr val="accent6">
                    <a:lumMod val="75000"/>
                  </a:schemeClr>
                </a:solidFill>
                <a:latin typeface="Arial" pitchFamily="34" charset="0"/>
                <a:cs typeface="Arial" pitchFamily="34" charset="0"/>
              </a:rPr>
              <a:t>koirat” – hengelliset vastukset - ovat </a:t>
            </a:r>
            <a:r>
              <a:rPr lang="fi-FI" sz="3200" b="1" dirty="0" smtClean="0">
                <a:solidFill>
                  <a:schemeClr val="accent6">
                    <a:lumMod val="75000"/>
                  </a:schemeClr>
                </a:solidFill>
                <a:latin typeface="Arial" pitchFamily="34" charset="0"/>
                <a:cs typeface="Arial" pitchFamily="34" charset="0"/>
              </a:rPr>
              <a:t>minulle liian suuria?</a:t>
            </a:r>
          </a:p>
          <a:p>
            <a:pPr indent="-514350"/>
            <a:endParaRPr lang="fi-FI" sz="3200" b="1" dirty="0" smtClean="0">
              <a:solidFill>
                <a:schemeClr val="accent6">
                  <a:lumMod val="75000"/>
                </a:schemeClr>
              </a:solidFill>
              <a:latin typeface="Arial" pitchFamily="34" charset="0"/>
              <a:cs typeface="Arial" pitchFamily="34" charset="0"/>
            </a:endParaRPr>
          </a:p>
          <a:p>
            <a:pPr indent="-514350"/>
            <a:r>
              <a:rPr lang="fi-FI" sz="3200" b="1" dirty="0" smtClean="0">
                <a:solidFill>
                  <a:schemeClr val="accent6">
                    <a:lumMod val="75000"/>
                  </a:schemeClr>
                </a:solidFill>
                <a:latin typeface="Arial" pitchFamily="34" charset="0"/>
                <a:cs typeface="Arial" pitchFamily="34" charset="0"/>
              </a:rPr>
              <a:t>Mistä tiedän valtuuksieni rajat?</a:t>
            </a:r>
          </a:p>
          <a:p>
            <a:pPr indent="-514350"/>
            <a:endParaRPr lang="fi-FI" sz="3200" b="1" dirty="0" smtClean="0">
              <a:solidFill>
                <a:srgbClr val="800000"/>
              </a:solidFill>
              <a:latin typeface="Arial" pitchFamily="34" charset="0"/>
              <a:cs typeface="Arial" pitchFamily="34" charset="0"/>
            </a:endParaRPr>
          </a:p>
          <a:p>
            <a:pPr indent="-514350"/>
            <a:endParaRPr lang="fi-FI" sz="3200" b="1" dirty="0" smtClean="0">
              <a:solidFill>
                <a:srgbClr val="800000"/>
              </a:solidFill>
              <a:latin typeface="Arial" pitchFamily="34" charset="0"/>
              <a:cs typeface="Arial" pitchFamily="34" charset="0"/>
            </a:endParaRPr>
          </a:p>
          <a:p>
            <a:pPr indent="-514350"/>
            <a:endParaRPr lang="fi-FI" sz="3200" b="1" smtClean="0">
              <a:solidFill>
                <a:srgbClr val="800000"/>
              </a:solidFill>
              <a:latin typeface="Arial" pitchFamily="34" charset="0"/>
              <a:cs typeface="Arial" pitchFamily="34" charset="0"/>
            </a:endParaRPr>
          </a:p>
          <a:p>
            <a:pPr indent="-514350"/>
            <a:endParaRPr lang="fi-FI" sz="3200" b="1" dirty="0" smtClean="0">
              <a:solidFill>
                <a:srgbClr val="800000"/>
              </a:solidFill>
              <a:latin typeface="Arial" pitchFamily="34" charset="0"/>
              <a:cs typeface="Arial" pitchFamily="34" charset="0"/>
            </a:endParaRPr>
          </a:p>
          <a:p>
            <a:pPr indent="-514350"/>
            <a:endParaRPr lang="fi-FI" sz="3200" b="1" dirty="0" smtClean="0"/>
          </a:p>
          <a:p>
            <a:pPr indent="-514350">
              <a:buFontTx/>
              <a:buChar char="-"/>
            </a:pPr>
            <a:r>
              <a:rPr lang="fi-FI" sz="3200" b="1" smtClean="0">
                <a:solidFill>
                  <a:srgbClr val="800000"/>
                </a:solidFill>
              </a:rPr>
              <a:t>Kokeilemalla,</a:t>
            </a:r>
          </a:p>
          <a:p>
            <a:pPr indent="-514350">
              <a:buFontTx/>
              <a:buChar char="-"/>
            </a:pPr>
            <a:r>
              <a:rPr lang="fi-FI" sz="3200" b="1" smtClean="0">
                <a:solidFill>
                  <a:srgbClr val="800000"/>
                </a:solidFill>
              </a:rPr>
              <a:t>aloittamalla sieltä mihin valtuudet riittävät, </a:t>
            </a:r>
            <a:endParaRPr lang="en-US" sz="3200" smtClean="0">
              <a:solidFill>
                <a:srgbClr val="800000"/>
              </a:solidFill>
            </a:endParaRPr>
          </a:p>
          <a:p>
            <a:pPr indent="-514350">
              <a:buFontTx/>
              <a:buChar char="-"/>
            </a:pPr>
            <a:r>
              <a:rPr lang="fi-FI" sz="3200" b="1" smtClean="0">
                <a:solidFill>
                  <a:srgbClr val="800000"/>
                </a:solidFill>
              </a:rPr>
              <a:t>toimimalla rukoillen,</a:t>
            </a:r>
          </a:p>
          <a:p>
            <a:pPr indent="-514350">
              <a:buFontTx/>
              <a:buChar char="-"/>
            </a:pPr>
            <a:r>
              <a:rPr lang="fi-FI" sz="3200" b="1" smtClean="0">
                <a:solidFill>
                  <a:srgbClr val="800000"/>
                </a:solidFill>
              </a:rPr>
              <a:t>pyrkimällä eteenpäin</a:t>
            </a:r>
          </a:p>
          <a:p>
            <a:pPr indent="-514350"/>
            <a:endParaRPr lang="fi-FI" sz="3200" b="1" dirty="0" smtClean="0">
              <a:solidFill>
                <a:srgbClr val="800000"/>
              </a:solidFill>
              <a:latin typeface="Arial" pitchFamily="34" charset="0"/>
              <a:cs typeface="Arial" pitchFamily="34" charset="0"/>
            </a:endParaRPr>
          </a:p>
        </p:txBody>
      </p:sp>
      <p:pic>
        <p:nvPicPr>
          <p:cNvPr id="1026" name="Picture 2" descr="F:\MIRJAMIN KONE\IVANOV\RUKOUSOPETUSTA ja -PUHEITA\Rukous Jeesuksen nimessä 7-11.3.2011\Kuvat\iso koira.jpg"/>
          <p:cNvPicPr>
            <a:picLocks noChangeAspect="1" noChangeArrowheads="1"/>
          </p:cNvPicPr>
          <p:nvPr/>
        </p:nvPicPr>
        <p:blipFill>
          <a:blip r:embed="rId2" cstate="print"/>
          <a:srcRect l="12246" t="6944" r="13164" b="5556"/>
          <a:stretch>
            <a:fillRect/>
          </a:stretch>
        </p:blipFill>
        <p:spPr bwMode="auto">
          <a:xfrm>
            <a:off x="3276600" y="2209800"/>
            <a:ext cx="2965196" cy="23622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2133600"/>
            <a:ext cx="4419600" cy="4524315"/>
          </a:xfrm>
          <a:prstGeom prst="rect">
            <a:avLst/>
          </a:prstGeom>
        </p:spPr>
        <p:txBody>
          <a:bodyPr wrap="square">
            <a:spAutoFit/>
          </a:bodyPr>
          <a:lstStyle/>
          <a:p>
            <a:endParaRPr lang="fi-FI" sz="3200" b="1" smtClean="0">
              <a:solidFill>
                <a:srgbClr val="800000"/>
              </a:solidFill>
            </a:endParaRPr>
          </a:p>
          <a:p>
            <a:r>
              <a:rPr lang="fi-FI" sz="3200" b="1" smtClean="0">
                <a:solidFill>
                  <a:srgbClr val="800000"/>
                </a:solidFill>
              </a:rPr>
              <a:t>"Tätä lajia ei saa lähtemään </a:t>
            </a:r>
          </a:p>
          <a:p>
            <a:r>
              <a:rPr lang="fi-FI" sz="3200" b="1" smtClean="0">
                <a:solidFill>
                  <a:srgbClr val="800000"/>
                </a:solidFill>
              </a:rPr>
              <a:t>ulos muulla kuin rukouksella </a:t>
            </a:r>
          </a:p>
          <a:p>
            <a:r>
              <a:rPr lang="fi-FI" sz="3200" b="1" smtClean="0">
                <a:solidFill>
                  <a:srgbClr val="800000"/>
                </a:solidFill>
              </a:rPr>
              <a:t>ja paastolla.” Mark. 9:29</a:t>
            </a:r>
          </a:p>
          <a:p>
            <a:endParaRPr lang="fi-FI" sz="3200" b="1" i="1" smtClean="0">
              <a:solidFill>
                <a:srgbClr val="800000"/>
              </a:solidFill>
            </a:endParaRPr>
          </a:p>
          <a:p>
            <a:r>
              <a:rPr lang="fi-FI" sz="3200" b="1" smtClean="0">
                <a:solidFill>
                  <a:schemeClr val="accent6">
                    <a:lumMod val="75000"/>
                  </a:schemeClr>
                </a:solidFill>
                <a:cs typeface="Arial" pitchFamily="34" charset="0"/>
              </a:rPr>
              <a:t>Ehkä he jatkossa olivat valmiimpia.</a:t>
            </a:r>
            <a:endParaRPr lang="en-US" sz="3200" b="1" dirty="0">
              <a:solidFill>
                <a:schemeClr val="accent6">
                  <a:lumMod val="75000"/>
                </a:schemeClr>
              </a:solidFill>
              <a:cs typeface="Arial" pitchFamily="34" charset="0"/>
            </a:endParaRPr>
          </a:p>
        </p:txBody>
      </p:sp>
      <p:pic>
        <p:nvPicPr>
          <p:cNvPr id="3074" name="Picture 2" descr="C:\Documents and Settings\mirjami\Desktop\Rukous Jeesuksen nimessä 7-11.3.2011\Kuvat\Harold_Copping_Jesus_Heals_The_Epileptic_Boy_400.jpg"/>
          <p:cNvPicPr>
            <a:picLocks noChangeAspect="1" noChangeArrowheads="1"/>
          </p:cNvPicPr>
          <p:nvPr/>
        </p:nvPicPr>
        <p:blipFill>
          <a:blip r:embed="rId2" cstate="print"/>
          <a:srcRect t="4303"/>
          <a:stretch>
            <a:fillRect/>
          </a:stretch>
        </p:blipFill>
        <p:spPr bwMode="auto">
          <a:xfrm>
            <a:off x="5181600" y="2057400"/>
            <a:ext cx="3810000" cy="4538564"/>
          </a:xfrm>
          <a:prstGeom prst="rect">
            <a:avLst/>
          </a:prstGeom>
          <a:noFill/>
        </p:spPr>
      </p:pic>
      <p:sp>
        <p:nvSpPr>
          <p:cNvPr id="4" name="Rectangle 3"/>
          <p:cNvSpPr/>
          <p:nvPr/>
        </p:nvSpPr>
        <p:spPr>
          <a:xfrm>
            <a:off x="304800" y="228600"/>
            <a:ext cx="8001000" cy="1754326"/>
          </a:xfrm>
          <a:prstGeom prst="rect">
            <a:avLst/>
          </a:prstGeom>
        </p:spPr>
        <p:txBody>
          <a:bodyPr wrap="square">
            <a:spAutoFit/>
          </a:bodyPr>
          <a:lstStyle/>
          <a:p>
            <a:r>
              <a:rPr lang="fi-FI" sz="3600" b="1" smtClean="0">
                <a:solidFill>
                  <a:schemeClr val="accent6">
                    <a:lumMod val="75000"/>
                  </a:schemeClr>
                </a:solidFill>
              </a:rPr>
              <a:t>Opetuslasten valtuudet eivät riittäneet pojan parantamiseen ja pahan hengen ulos ajamiseen, mutta Jeesuksen riittivät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533400"/>
            <a:ext cx="8534400" cy="5909310"/>
          </a:xfrm>
          <a:prstGeom prst="rect">
            <a:avLst/>
          </a:prstGeom>
        </p:spPr>
        <p:txBody>
          <a:bodyPr wrap="square">
            <a:spAutoFit/>
          </a:bodyPr>
          <a:lstStyle/>
          <a:p>
            <a:endParaRPr lang="en-US" dirty="0" smtClean="0">
              <a:solidFill>
                <a:srgbClr val="0033CC"/>
              </a:solidFill>
            </a:endParaRPr>
          </a:p>
          <a:p>
            <a:pPr algn="ctr"/>
            <a:r>
              <a:rPr lang="fi-FI" sz="4000" b="1" dirty="0" smtClean="0">
                <a:solidFill>
                  <a:schemeClr val="accent6">
                    <a:lumMod val="75000"/>
                  </a:schemeClr>
                </a:solidFill>
              </a:rPr>
              <a:t>Voimme edistyä, kasvaa </a:t>
            </a:r>
            <a:r>
              <a:rPr lang="fi-FI" sz="4000" b="1" smtClean="0">
                <a:solidFill>
                  <a:schemeClr val="accent6">
                    <a:lumMod val="75000"/>
                  </a:schemeClr>
                </a:solidFill>
              </a:rPr>
              <a:t>ja </a:t>
            </a:r>
          </a:p>
          <a:p>
            <a:pPr algn="ctr"/>
            <a:r>
              <a:rPr lang="fi-FI" sz="4000" b="1" smtClean="0">
                <a:solidFill>
                  <a:schemeClr val="accent6">
                    <a:lumMod val="75000"/>
                  </a:schemeClr>
                </a:solidFill>
              </a:rPr>
              <a:t>harjaantua </a:t>
            </a:r>
            <a:r>
              <a:rPr lang="fi-FI" sz="4000" b="1" dirty="0" smtClean="0">
                <a:solidFill>
                  <a:schemeClr val="accent6">
                    <a:lumMod val="75000"/>
                  </a:schemeClr>
                </a:solidFill>
              </a:rPr>
              <a:t>uskossa.</a:t>
            </a:r>
            <a:endParaRPr lang="en-US" sz="4000" dirty="0" smtClean="0">
              <a:solidFill>
                <a:schemeClr val="accent6">
                  <a:lumMod val="75000"/>
                </a:schemeClr>
              </a:solidFill>
            </a:endParaRPr>
          </a:p>
          <a:p>
            <a:pPr algn="ctr"/>
            <a:endParaRPr lang="fi-FI" sz="4000" b="1" dirty="0" smtClean="0">
              <a:solidFill>
                <a:schemeClr val="accent6">
                  <a:lumMod val="75000"/>
                </a:schemeClr>
              </a:solidFill>
            </a:endParaRPr>
          </a:p>
          <a:p>
            <a:pPr algn="ctr"/>
            <a:r>
              <a:rPr lang="fi-FI" sz="4000" b="1" dirty="0" smtClean="0">
                <a:solidFill>
                  <a:schemeClr val="accent6">
                    <a:lumMod val="75000"/>
                  </a:schemeClr>
                </a:solidFill>
              </a:rPr>
              <a:t>Valtuudet voivat kasvaa </a:t>
            </a:r>
            <a:r>
              <a:rPr lang="fi-FI" sz="4000" b="1" smtClean="0">
                <a:solidFill>
                  <a:schemeClr val="accent6">
                    <a:lumMod val="75000"/>
                  </a:schemeClr>
                </a:solidFill>
              </a:rPr>
              <a:t>kokemuksen </a:t>
            </a:r>
          </a:p>
          <a:p>
            <a:pPr algn="ctr"/>
            <a:r>
              <a:rPr lang="fi-FI" sz="4000" b="1" smtClean="0">
                <a:solidFill>
                  <a:schemeClr val="accent6">
                    <a:lumMod val="75000"/>
                  </a:schemeClr>
                </a:solidFill>
              </a:rPr>
              <a:t>ja </a:t>
            </a:r>
            <a:r>
              <a:rPr lang="fi-FI" sz="4000" b="1" dirty="0" smtClean="0">
                <a:solidFill>
                  <a:schemeClr val="accent6">
                    <a:lumMod val="75000"/>
                  </a:schemeClr>
                </a:solidFill>
              </a:rPr>
              <a:t>Jumalan tuntemisen myötä</a:t>
            </a:r>
          </a:p>
          <a:p>
            <a:r>
              <a:rPr lang="fi-FI" sz="3200" dirty="0" smtClean="0">
                <a:solidFill>
                  <a:srgbClr val="0033CC"/>
                </a:solidFill>
              </a:rPr>
              <a:t/>
            </a:r>
            <a:br>
              <a:rPr lang="fi-FI" sz="3200" dirty="0" smtClean="0">
                <a:solidFill>
                  <a:srgbClr val="0033CC"/>
                </a:solidFill>
              </a:rPr>
            </a:br>
            <a:r>
              <a:rPr lang="fi-FI" sz="3200" b="1" i="1" dirty="0" smtClean="0">
                <a:solidFill>
                  <a:schemeClr val="accent6">
                    <a:lumMod val="75000"/>
                  </a:schemeClr>
                </a:solidFill>
              </a:rPr>
              <a:t>1. Tim. </a:t>
            </a:r>
            <a:r>
              <a:rPr lang="fi-FI" sz="3200" b="1" i="1" smtClean="0">
                <a:solidFill>
                  <a:schemeClr val="accent6">
                    <a:lumMod val="75000"/>
                  </a:schemeClr>
                </a:solidFill>
              </a:rPr>
              <a:t>3:13</a:t>
            </a:r>
            <a:r>
              <a:rPr lang="fi-FI" sz="3200" b="1" i="1" smtClean="0">
                <a:solidFill>
                  <a:srgbClr val="800000"/>
                </a:solidFill>
              </a:rPr>
              <a:t> </a:t>
            </a:r>
            <a:r>
              <a:rPr lang="fi-FI" sz="3200" b="1" smtClean="0">
                <a:solidFill>
                  <a:srgbClr val="800000"/>
                </a:solidFill>
              </a:rPr>
              <a:t>ne</a:t>
            </a:r>
            <a:r>
              <a:rPr lang="fi-FI" sz="3200" b="1" dirty="0" smtClean="0">
                <a:solidFill>
                  <a:srgbClr val="800000"/>
                </a:solidFill>
              </a:rPr>
              <a:t>, jotka ovat hyvin palvelleet, saavuttavat itselleen kunnioitettavan aseman ja suuren </a:t>
            </a:r>
            <a:r>
              <a:rPr lang="fi-FI" sz="3200" b="1" smtClean="0">
                <a:solidFill>
                  <a:srgbClr val="800000"/>
                </a:solidFill>
              </a:rPr>
              <a:t>pelottomuuden uskossa</a:t>
            </a:r>
            <a:r>
              <a:rPr lang="fi-FI" sz="3200" b="1" dirty="0" smtClean="0">
                <a:solidFill>
                  <a:srgbClr val="800000"/>
                </a:solidFill>
              </a:rPr>
              <a:t>, Kristuksessa Jeesuksessa.</a:t>
            </a:r>
            <a:endParaRPr lang="en-US" sz="3200" b="1" dirty="0">
              <a:solidFill>
                <a:srgbClr val="8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0" y="533400"/>
            <a:ext cx="8153400" cy="4801314"/>
          </a:xfrm>
          <a:prstGeom prst="rect">
            <a:avLst/>
          </a:prstGeom>
        </p:spPr>
        <p:txBody>
          <a:bodyPr wrap="square">
            <a:spAutoFit/>
          </a:bodyPr>
          <a:lstStyle/>
          <a:p>
            <a:endParaRPr lang="en-US" dirty="0" smtClean="0"/>
          </a:p>
          <a:p>
            <a:pPr algn="ctr"/>
            <a:r>
              <a:rPr lang="fi-FI" sz="3600" b="1" dirty="0" smtClean="0">
                <a:solidFill>
                  <a:schemeClr val="accent6">
                    <a:lumMod val="75000"/>
                  </a:schemeClr>
                </a:solidFill>
              </a:rPr>
              <a:t>YHTEENVETO:</a:t>
            </a:r>
          </a:p>
          <a:p>
            <a:endParaRPr lang="en-US" sz="3600" dirty="0" smtClean="0">
              <a:solidFill>
                <a:srgbClr val="3E0000"/>
              </a:solidFill>
            </a:endParaRPr>
          </a:p>
          <a:p>
            <a:pPr algn="ctr"/>
            <a:r>
              <a:rPr lang="fi-FI" sz="3600" b="1" dirty="0" smtClean="0">
                <a:solidFill>
                  <a:srgbClr val="800000"/>
                </a:solidFill>
              </a:rPr>
              <a:t>Jeesuksen valtuuttamana rukoilemisessa on voimaa sen arvovallan perusteella,</a:t>
            </a:r>
          </a:p>
          <a:p>
            <a:pPr algn="ctr"/>
            <a:r>
              <a:rPr lang="fi-FI" sz="3600" b="1" dirty="0" smtClean="0">
                <a:solidFill>
                  <a:srgbClr val="800000"/>
                </a:solidFill>
              </a:rPr>
              <a:t> jonka hän on on antanut sinulle, </a:t>
            </a:r>
          </a:p>
          <a:p>
            <a:pPr algn="ctr"/>
            <a:r>
              <a:rPr lang="fi-FI" sz="3600" b="1" dirty="0" smtClean="0">
                <a:solidFill>
                  <a:srgbClr val="800000"/>
                </a:solidFill>
              </a:rPr>
              <a:t>jotta voisit toimia </a:t>
            </a:r>
            <a:r>
              <a:rPr lang="fi-FI" sz="3600" b="1" u="sng" dirty="0" smtClean="0">
                <a:solidFill>
                  <a:srgbClr val="800000"/>
                </a:solidFill>
              </a:rPr>
              <a:t>sopusoinnussa </a:t>
            </a:r>
          </a:p>
          <a:p>
            <a:pPr algn="ctr"/>
            <a:r>
              <a:rPr lang="fi-FI" sz="3600" b="1" u="sng" dirty="0" smtClean="0">
                <a:solidFill>
                  <a:srgbClr val="800000"/>
                </a:solidFill>
              </a:rPr>
              <a:t>Hänen luonteensa, Hänen tahtonsa ja suunnitelmiensa mukaisesti</a:t>
            </a:r>
            <a:r>
              <a:rPr lang="fi-FI" sz="3600" b="1" dirty="0" smtClean="0">
                <a:solidFill>
                  <a:srgbClr val="800000"/>
                </a:solidFill>
              </a:rPr>
              <a:t>. </a:t>
            </a:r>
            <a:endParaRPr lang="en-US" sz="3600" dirty="0" smtClean="0">
              <a:solidFill>
                <a:srgbClr val="8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MIRJAMIN KONE\IVANOV\RUKOUSOPETUSTA ja -PUHEITA\Rukous Jeesuksen nimessä 7-11.3.2011\Kuvat\Mainokset\ohjelmaslide.jpg"/>
          <p:cNvPicPr>
            <a:picLocks noChangeAspect="1" noChangeArrowheads="1"/>
          </p:cNvPicPr>
          <p:nvPr/>
        </p:nvPicPr>
        <p:blipFill>
          <a:blip r:embed="rId3" cstate="print"/>
          <a:srcRect l="5467"/>
          <a:stretch>
            <a:fillRect/>
          </a:stretch>
        </p:blipFill>
        <p:spPr bwMode="auto">
          <a:xfrm>
            <a:off x="0" y="0"/>
            <a:ext cx="9144000" cy="6858000"/>
          </a:xfrm>
          <a:prstGeom prst="rect">
            <a:avLst/>
          </a:prstGeom>
          <a:noFill/>
        </p:spPr>
      </p:pic>
      <p:sp>
        <p:nvSpPr>
          <p:cNvPr id="4" name="Rectangle 3"/>
          <p:cNvSpPr/>
          <p:nvPr/>
        </p:nvSpPr>
        <p:spPr>
          <a:xfrm>
            <a:off x="304800" y="1066800"/>
            <a:ext cx="6096000" cy="4154984"/>
          </a:xfrm>
          <a:prstGeom prst="rect">
            <a:avLst/>
          </a:prstGeom>
        </p:spPr>
        <p:txBody>
          <a:bodyPr wrap="square">
            <a:spAutoFit/>
          </a:bodyPr>
          <a:lstStyle/>
          <a:p>
            <a:pPr algn="ctr"/>
            <a:r>
              <a:rPr lang="fi-FI" sz="4400" b="1" dirty="0" smtClean="0">
                <a:solidFill>
                  <a:schemeClr val="bg1"/>
                </a:solidFill>
              </a:rPr>
              <a:t>”Jos te pysytte minussa ja minun sanani pysyvät teissä, niin anokaa, </a:t>
            </a:r>
          </a:p>
          <a:p>
            <a:pPr algn="ctr"/>
            <a:r>
              <a:rPr lang="fi-FI" sz="4400" b="1" dirty="0" smtClean="0">
                <a:solidFill>
                  <a:schemeClr val="bg1"/>
                </a:solidFill>
              </a:rPr>
              <a:t>mitä ikinä tahdotte, </a:t>
            </a:r>
          </a:p>
          <a:p>
            <a:pPr algn="ctr"/>
            <a:r>
              <a:rPr lang="fi-FI" sz="4400" b="1" dirty="0" smtClean="0">
                <a:solidFill>
                  <a:schemeClr val="bg1"/>
                </a:solidFill>
              </a:rPr>
              <a:t>ja te saatte sen.”</a:t>
            </a:r>
          </a:p>
          <a:p>
            <a:pPr algn="ctr"/>
            <a:r>
              <a:rPr lang="fi-FI" sz="4400" b="1" dirty="0" smtClean="0">
                <a:solidFill>
                  <a:schemeClr val="bg1"/>
                </a:solidFill>
              </a:rPr>
              <a:t>Joh. 15:7 </a:t>
            </a:r>
            <a:endParaRPr lang="en-US" sz="4400" b="1" dirty="0" smtClean="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mirjami\Desktop\Rukous Jeesuksen nimessä 7-11.3.2011\Kuvat\poliisi\key1 copy.jpg"/>
          <p:cNvPicPr>
            <a:picLocks noChangeAspect="1" noChangeArrowheads="1"/>
          </p:cNvPicPr>
          <p:nvPr/>
        </p:nvPicPr>
        <p:blipFill>
          <a:blip r:embed="rId2" cstate="print"/>
          <a:srcRect l="23395" t="4177" r="28693"/>
          <a:stretch>
            <a:fillRect/>
          </a:stretch>
        </p:blipFill>
        <p:spPr bwMode="auto">
          <a:xfrm flipH="1">
            <a:off x="152400" y="2133600"/>
            <a:ext cx="2133600" cy="3962400"/>
          </a:xfrm>
          <a:prstGeom prst="rect">
            <a:avLst/>
          </a:prstGeom>
          <a:noFill/>
        </p:spPr>
      </p:pic>
      <p:sp>
        <p:nvSpPr>
          <p:cNvPr id="5" name="TextBox 4"/>
          <p:cNvSpPr txBox="1"/>
          <p:nvPr/>
        </p:nvSpPr>
        <p:spPr>
          <a:xfrm>
            <a:off x="304800" y="228600"/>
            <a:ext cx="8839200" cy="6432530"/>
          </a:xfrm>
          <a:prstGeom prst="rect">
            <a:avLst/>
          </a:prstGeom>
          <a:noFill/>
        </p:spPr>
        <p:txBody>
          <a:bodyPr wrap="square" rtlCol="0">
            <a:spAutoFit/>
          </a:bodyPr>
          <a:lstStyle/>
          <a:p>
            <a:r>
              <a:rPr lang="fi-FI" sz="4400" b="1" smtClean="0">
                <a:solidFill>
                  <a:schemeClr val="accent6">
                    <a:lumMod val="75000"/>
                  </a:schemeClr>
                </a:solidFill>
              </a:rPr>
              <a:t>Rukouksen reunaehdot ja</a:t>
            </a:r>
          </a:p>
          <a:p>
            <a:r>
              <a:rPr lang="fi-FI" sz="4400" b="1" smtClean="0">
                <a:solidFill>
                  <a:schemeClr val="accent6">
                    <a:lumMod val="75000"/>
                  </a:schemeClr>
                </a:solidFill>
              </a:rPr>
              <a:t>lupauksiin liittyvät JOS-sanat:</a:t>
            </a:r>
          </a:p>
          <a:p>
            <a:pPr algn="ctr"/>
            <a:endParaRPr lang="fi-FI" sz="4400" b="1" smtClean="0">
              <a:solidFill>
                <a:schemeClr val="accent6">
                  <a:lumMod val="75000"/>
                </a:schemeClr>
              </a:solidFill>
            </a:endParaRPr>
          </a:p>
          <a:p>
            <a:endParaRPr lang="fi-FI" sz="1600" b="1" dirty="0" smtClean="0">
              <a:solidFill>
                <a:srgbClr val="800000"/>
              </a:solidFill>
            </a:endParaRPr>
          </a:p>
          <a:p>
            <a:pPr algn="ctr"/>
            <a:r>
              <a:rPr lang="fi-FI" sz="4800" b="1" dirty="0" smtClean="0">
                <a:solidFill>
                  <a:srgbClr val="717171"/>
                </a:solidFill>
              </a:rPr>
              <a:t>AVAINJAE:</a:t>
            </a:r>
          </a:p>
          <a:p>
            <a:pPr algn="ctr"/>
            <a:r>
              <a:rPr lang="fi-FI" sz="3600" b="1" u="sng" smtClean="0">
                <a:solidFill>
                  <a:srgbClr val="717171"/>
                </a:solidFill>
              </a:rPr>
              <a:t>Jos </a:t>
            </a:r>
            <a:r>
              <a:rPr lang="fi-FI" sz="3600" b="1" u="sng" dirty="0" smtClean="0">
                <a:solidFill>
                  <a:srgbClr val="717171"/>
                </a:solidFill>
              </a:rPr>
              <a:t>te </a:t>
            </a:r>
            <a:r>
              <a:rPr lang="fi-FI" sz="3600" b="1" u="sng" smtClean="0">
                <a:solidFill>
                  <a:srgbClr val="717171"/>
                </a:solidFill>
              </a:rPr>
              <a:t>pysytte minussa</a:t>
            </a:r>
          </a:p>
          <a:p>
            <a:pPr algn="ctr"/>
            <a:r>
              <a:rPr lang="fi-FI" sz="3600" b="1" u="sng" smtClean="0">
                <a:solidFill>
                  <a:srgbClr val="717171"/>
                </a:solidFill>
              </a:rPr>
              <a:t> </a:t>
            </a:r>
            <a:r>
              <a:rPr lang="fi-FI" sz="3600" b="1" u="sng" dirty="0" smtClean="0">
                <a:solidFill>
                  <a:srgbClr val="717171"/>
                </a:solidFill>
              </a:rPr>
              <a:t>ja minun sanani pysyvät teissä</a:t>
            </a:r>
            <a:r>
              <a:rPr lang="fi-FI" sz="3600" b="1" smtClean="0">
                <a:solidFill>
                  <a:srgbClr val="717171"/>
                </a:solidFill>
              </a:rPr>
              <a:t>, </a:t>
            </a:r>
          </a:p>
          <a:p>
            <a:pPr algn="ctr"/>
            <a:r>
              <a:rPr lang="fi-FI" sz="3600" b="1" smtClean="0">
                <a:solidFill>
                  <a:srgbClr val="717171"/>
                </a:solidFill>
              </a:rPr>
              <a:t>niin </a:t>
            </a:r>
            <a:r>
              <a:rPr lang="fi-FI" sz="3600" b="1" dirty="0" smtClean="0">
                <a:solidFill>
                  <a:srgbClr val="717171"/>
                </a:solidFill>
              </a:rPr>
              <a:t>anokaa, mitä ikinä </a:t>
            </a:r>
            <a:r>
              <a:rPr lang="fi-FI" sz="3600" b="1" smtClean="0">
                <a:solidFill>
                  <a:srgbClr val="717171"/>
                </a:solidFill>
              </a:rPr>
              <a:t>tahdotte,</a:t>
            </a:r>
          </a:p>
          <a:p>
            <a:pPr algn="ctr"/>
            <a:r>
              <a:rPr lang="fi-FI" sz="3600" b="1" smtClean="0">
                <a:solidFill>
                  <a:srgbClr val="717171"/>
                </a:solidFill>
              </a:rPr>
              <a:t> </a:t>
            </a:r>
            <a:r>
              <a:rPr lang="fi-FI" sz="3600" b="1" dirty="0" smtClean="0">
                <a:solidFill>
                  <a:srgbClr val="717171"/>
                </a:solidFill>
              </a:rPr>
              <a:t>ja te saatte </a:t>
            </a:r>
            <a:r>
              <a:rPr lang="fi-FI" sz="3600" b="1" smtClean="0">
                <a:solidFill>
                  <a:srgbClr val="717171"/>
                </a:solidFill>
              </a:rPr>
              <a:t>sen.</a:t>
            </a:r>
          </a:p>
          <a:p>
            <a:pPr algn="ctr"/>
            <a:r>
              <a:rPr lang="fi-FI" sz="3600" b="1" smtClean="0">
                <a:solidFill>
                  <a:srgbClr val="717171"/>
                </a:solidFill>
              </a:rPr>
              <a:t> </a:t>
            </a:r>
            <a:r>
              <a:rPr lang="fi-FI" sz="3600" b="1" i="1" smtClean="0">
                <a:solidFill>
                  <a:srgbClr val="717171"/>
                </a:solidFill>
              </a:rPr>
              <a:t>Joh. 15:7 </a:t>
            </a:r>
            <a:endParaRPr lang="en-US" sz="3600" b="1" i="1" smtClean="0">
              <a:solidFill>
                <a:srgbClr val="717171"/>
              </a:solidFill>
            </a:endParaRPr>
          </a:p>
          <a:p>
            <a:endParaRPr lang="fi-FI" sz="3600" b="1" dirty="0" smtClean="0">
              <a:solidFill>
                <a:srgbClr val="800000"/>
              </a:solidFill>
            </a:endParaRPr>
          </a:p>
        </p:txBody>
      </p:sp>
    </p:spTree>
    <p:extLst>
      <p:ext uri="{BB962C8B-B14F-4D97-AF65-F5344CB8AC3E}">
        <p14:creationId xmlns:p14="http://schemas.microsoft.com/office/powerpoint/2010/main" val="20406881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152400"/>
            <a:ext cx="8763000" cy="5878532"/>
          </a:xfrm>
          <a:prstGeom prst="rect">
            <a:avLst/>
          </a:prstGeom>
          <a:noFill/>
        </p:spPr>
        <p:txBody>
          <a:bodyPr wrap="square" rtlCol="0">
            <a:spAutoFit/>
          </a:bodyPr>
          <a:lstStyle/>
          <a:p>
            <a:pPr algn="ctr"/>
            <a:endParaRPr lang="fi-FI" sz="4000" b="1" smtClean="0">
              <a:solidFill>
                <a:schemeClr val="accent6">
                  <a:lumMod val="75000"/>
                </a:schemeClr>
              </a:solidFill>
            </a:endParaRPr>
          </a:p>
          <a:p>
            <a:pPr algn="ctr"/>
            <a:r>
              <a:rPr lang="fi-FI" sz="4000" b="1" u="sng" smtClean="0">
                <a:solidFill>
                  <a:schemeClr val="accent6">
                    <a:lumMod val="75000"/>
                  </a:schemeClr>
                </a:solidFill>
              </a:rPr>
              <a:t>Tämä jae tarkoittaa käytännössä:</a:t>
            </a:r>
          </a:p>
          <a:p>
            <a:pPr algn="ctr"/>
            <a:endParaRPr lang="fi-FI" sz="4000" b="1" smtClean="0">
              <a:solidFill>
                <a:srgbClr val="800000"/>
              </a:solidFill>
            </a:endParaRPr>
          </a:p>
          <a:p>
            <a:pPr algn="ctr"/>
            <a:r>
              <a:rPr lang="fi-FI" sz="4000" b="1" smtClean="0">
                <a:solidFill>
                  <a:srgbClr val="800000"/>
                </a:solidFill>
              </a:rPr>
              <a:t>Jeesus-nimeä käyttävällä henkilöllä tulee olla</a:t>
            </a:r>
            <a:r>
              <a:rPr lang="fi-FI" sz="4000" b="1" smtClean="0">
                <a:solidFill>
                  <a:srgbClr val="3E0000"/>
                </a:solidFill>
              </a:rPr>
              <a:t> </a:t>
            </a:r>
            <a:r>
              <a:rPr lang="fi-FI" sz="4000" b="1" u="sng" smtClean="0">
                <a:solidFill>
                  <a:schemeClr val="accent6">
                    <a:lumMod val="75000"/>
                  </a:schemeClr>
                </a:solidFill>
              </a:rPr>
              <a:t>oikea asema</a:t>
            </a:r>
            <a:r>
              <a:rPr lang="fi-FI" sz="4000" b="1" smtClean="0">
                <a:solidFill>
                  <a:srgbClr val="800000"/>
                </a:solidFill>
              </a:rPr>
              <a:t>, </a:t>
            </a:r>
          </a:p>
          <a:p>
            <a:pPr algn="ctr"/>
            <a:r>
              <a:rPr lang="fi-FI" sz="4000" b="1" smtClean="0">
                <a:solidFill>
                  <a:srgbClr val="800000"/>
                </a:solidFill>
              </a:rPr>
              <a:t>ja hänen rukouksessaan ja sanomassaan on oltava</a:t>
            </a:r>
            <a:r>
              <a:rPr lang="fi-FI" sz="4000" b="1" smtClean="0">
                <a:solidFill>
                  <a:srgbClr val="3E0000"/>
                </a:solidFill>
              </a:rPr>
              <a:t> </a:t>
            </a:r>
            <a:r>
              <a:rPr lang="fi-FI" sz="4000" b="1" u="sng" smtClean="0">
                <a:solidFill>
                  <a:schemeClr val="accent6">
                    <a:lumMod val="75000"/>
                  </a:schemeClr>
                </a:solidFill>
              </a:rPr>
              <a:t>oikea sisältö</a:t>
            </a:r>
            <a:r>
              <a:rPr lang="fi-FI" sz="4000" b="1" smtClean="0">
                <a:solidFill>
                  <a:schemeClr val="accent6">
                    <a:lumMod val="75000"/>
                  </a:schemeClr>
                </a:solidFill>
              </a:rPr>
              <a:t>.</a:t>
            </a:r>
          </a:p>
          <a:p>
            <a:pPr algn="ctr"/>
            <a:endParaRPr lang="fi-FI" sz="4800" dirty="0" smtClean="0">
              <a:solidFill>
                <a:srgbClr val="C00000"/>
              </a:solidFill>
            </a:endParaRPr>
          </a:p>
          <a:p>
            <a:endParaRPr lang="en-US" sz="4800" dirty="0" smtClean="0">
              <a:solidFill>
                <a:srgbClr val="C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76200"/>
            <a:ext cx="8763000" cy="6155531"/>
          </a:xfrm>
          <a:prstGeom prst="rect">
            <a:avLst/>
          </a:prstGeom>
          <a:noFill/>
        </p:spPr>
        <p:txBody>
          <a:bodyPr wrap="square" rtlCol="0">
            <a:spAutoFit/>
          </a:bodyPr>
          <a:lstStyle/>
          <a:p>
            <a:pPr indent="-914400">
              <a:buAutoNum type="arabicPeriod"/>
            </a:pPr>
            <a:r>
              <a:rPr lang="fi-FI" sz="4800" b="1" smtClean="0">
                <a:solidFill>
                  <a:schemeClr val="accent6">
                    <a:lumMod val="75000"/>
                  </a:schemeClr>
                </a:solidFill>
              </a:rPr>
              <a:t>Jeesuksen nimessä rukoile-minen liittyy rukoilijan asemaan</a:t>
            </a:r>
            <a:endParaRPr lang="en-US" sz="4800" dirty="0" smtClean="0">
              <a:solidFill>
                <a:srgbClr val="990099"/>
              </a:solidFill>
            </a:endParaRPr>
          </a:p>
          <a:p>
            <a:pPr algn="ctr"/>
            <a:endParaRPr lang="fi-FI" sz="3600" b="1" u="sng" smtClean="0">
              <a:solidFill>
                <a:srgbClr val="717171"/>
              </a:solidFill>
            </a:endParaRPr>
          </a:p>
          <a:p>
            <a:pPr algn="ctr"/>
            <a:endParaRPr lang="fi-FI" sz="3600" b="1" u="sng" smtClean="0">
              <a:solidFill>
                <a:srgbClr val="717171"/>
              </a:solidFill>
            </a:endParaRPr>
          </a:p>
          <a:p>
            <a:pPr algn="ctr"/>
            <a:r>
              <a:rPr lang="fi-FI" sz="3600" b="1" u="sng" smtClean="0">
                <a:solidFill>
                  <a:srgbClr val="717171"/>
                </a:solidFill>
              </a:rPr>
              <a:t>”jos te pysytte minussa”</a:t>
            </a:r>
            <a:endParaRPr lang="fi-FI" sz="4000" b="1" smtClean="0">
              <a:solidFill>
                <a:srgbClr val="800000"/>
              </a:solidFill>
            </a:endParaRPr>
          </a:p>
          <a:p>
            <a:pPr lvl="1"/>
            <a:endParaRPr lang="fi-FI" sz="4000" b="1" smtClean="0">
              <a:solidFill>
                <a:srgbClr val="800000"/>
              </a:solidFill>
            </a:endParaRPr>
          </a:p>
          <a:p>
            <a:pPr lvl="1" algn="ctr"/>
            <a:endParaRPr lang="fi-FI" sz="3600" b="1" smtClean="0">
              <a:solidFill>
                <a:srgbClr val="800000"/>
              </a:solidFill>
            </a:endParaRPr>
          </a:p>
          <a:p>
            <a:pPr lvl="1" algn="ctr"/>
            <a:r>
              <a:rPr lang="fi-FI" sz="3800" b="1" smtClean="0">
                <a:solidFill>
                  <a:srgbClr val="800000"/>
                </a:solidFill>
              </a:rPr>
              <a:t>Jeesuksen </a:t>
            </a:r>
            <a:r>
              <a:rPr lang="fi-FI" sz="3800" b="1" dirty="0" smtClean="0">
                <a:solidFill>
                  <a:srgbClr val="800000"/>
                </a:solidFill>
              </a:rPr>
              <a:t>nimessä voi </a:t>
            </a:r>
            <a:r>
              <a:rPr lang="fi-FI" sz="3800" b="1" smtClean="0">
                <a:solidFill>
                  <a:srgbClr val="800000"/>
                </a:solidFill>
              </a:rPr>
              <a:t>toimia ja rukoilla </a:t>
            </a:r>
            <a:r>
              <a:rPr lang="fi-FI" sz="3800" b="1" u="sng" smtClean="0">
                <a:solidFill>
                  <a:srgbClr val="800000"/>
                </a:solidFill>
              </a:rPr>
              <a:t>vain henkilö, joka </a:t>
            </a:r>
            <a:r>
              <a:rPr lang="fi-FI" sz="3800" b="1" u="sng" dirty="0" smtClean="0">
                <a:solidFill>
                  <a:srgbClr val="800000"/>
                </a:solidFill>
              </a:rPr>
              <a:t>on </a:t>
            </a:r>
            <a:r>
              <a:rPr lang="fi-FI" sz="3800" b="1" u="sng" smtClean="0">
                <a:solidFill>
                  <a:srgbClr val="800000"/>
                </a:solidFill>
              </a:rPr>
              <a:t>Jeesuksen oma – </a:t>
            </a:r>
          </a:p>
          <a:p>
            <a:pPr lvl="1" algn="ctr"/>
            <a:r>
              <a:rPr lang="fi-FI" sz="3800" b="1" smtClean="0">
                <a:solidFill>
                  <a:srgbClr val="800000"/>
                </a:solidFill>
              </a:rPr>
              <a:t>vanhurskautettu uskosta Häneen.</a:t>
            </a:r>
            <a:endParaRPr lang="en-US" sz="3800" dirty="0" smtClean="0">
              <a:solidFill>
                <a:srgbClr val="800000"/>
              </a:solidFill>
            </a:endParaRPr>
          </a:p>
        </p:txBody>
      </p:sp>
      <p:pic>
        <p:nvPicPr>
          <p:cNvPr id="3" name="Picture 3" descr="C:\Documents and Settings\mirjami\Desktop\Rukous Jeesuksen nimessä 7-11.3.2011\Kuvat\poliisi\key1 copy.jpg"/>
          <p:cNvPicPr>
            <a:picLocks noChangeAspect="1" noChangeArrowheads="1"/>
          </p:cNvPicPr>
          <p:nvPr/>
        </p:nvPicPr>
        <p:blipFill>
          <a:blip r:embed="rId2" cstate="print"/>
          <a:srcRect l="23395" t="4177" r="28693"/>
          <a:stretch>
            <a:fillRect/>
          </a:stretch>
        </p:blipFill>
        <p:spPr bwMode="auto">
          <a:xfrm flipH="1">
            <a:off x="1143000" y="2133600"/>
            <a:ext cx="1084385" cy="201385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mirjami\Desktop\Rukous Jeesuksen nimessä 7-11.3.2011\Kuvat\poliisi\micki-minipoliisi-t-paita-4-7-vuotta.jpg"/>
          <p:cNvPicPr>
            <a:picLocks noChangeAspect="1" noChangeArrowheads="1"/>
          </p:cNvPicPr>
          <p:nvPr/>
        </p:nvPicPr>
        <p:blipFill>
          <a:blip r:embed="rId2" cstate="print"/>
          <a:srcRect t="2235" r="2000"/>
          <a:stretch>
            <a:fillRect/>
          </a:stretch>
        </p:blipFill>
        <p:spPr bwMode="auto">
          <a:xfrm>
            <a:off x="5029200" y="1431470"/>
            <a:ext cx="4114800" cy="3673929"/>
          </a:xfrm>
          <a:prstGeom prst="rect">
            <a:avLst/>
          </a:prstGeom>
          <a:noFill/>
        </p:spPr>
      </p:pic>
      <p:sp>
        <p:nvSpPr>
          <p:cNvPr id="5" name="TextBox 4"/>
          <p:cNvSpPr txBox="1"/>
          <p:nvPr/>
        </p:nvSpPr>
        <p:spPr>
          <a:xfrm>
            <a:off x="381000" y="76200"/>
            <a:ext cx="8763000" cy="1569660"/>
          </a:xfrm>
          <a:prstGeom prst="rect">
            <a:avLst/>
          </a:prstGeom>
          <a:noFill/>
        </p:spPr>
        <p:txBody>
          <a:bodyPr wrap="square" rtlCol="0">
            <a:spAutoFit/>
          </a:bodyPr>
          <a:lstStyle/>
          <a:p>
            <a:r>
              <a:rPr lang="fi-FI" sz="4800" b="1" dirty="0" smtClean="0">
                <a:solidFill>
                  <a:schemeClr val="accent6">
                    <a:lumMod val="75000"/>
                  </a:schemeClr>
                </a:solidFill>
              </a:rPr>
              <a:t>Jonkun nimissä toimitaan joskus luvatta ilman </a:t>
            </a:r>
            <a:r>
              <a:rPr lang="fi-FI" sz="4800" b="1" smtClean="0">
                <a:solidFill>
                  <a:schemeClr val="accent6">
                    <a:lumMod val="75000"/>
                  </a:schemeClr>
                </a:solidFill>
              </a:rPr>
              <a:t>vaadittua asemaa</a:t>
            </a:r>
            <a:endParaRPr lang="fi-FI" sz="4800" b="1" dirty="0" smtClean="0">
              <a:solidFill>
                <a:schemeClr val="accent6">
                  <a:lumMod val="75000"/>
                </a:schemeClr>
              </a:solidFill>
            </a:endParaRPr>
          </a:p>
        </p:txBody>
      </p:sp>
      <p:sp>
        <p:nvSpPr>
          <p:cNvPr id="4" name="TextBox 3"/>
          <p:cNvSpPr txBox="1"/>
          <p:nvPr/>
        </p:nvSpPr>
        <p:spPr>
          <a:xfrm>
            <a:off x="228600" y="1981200"/>
            <a:ext cx="5791200" cy="3970318"/>
          </a:xfrm>
          <a:prstGeom prst="rect">
            <a:avLst/>
          </a:prstGeom>
          <a:noFill/>
        </p:spPr>
        <p:txBody>
          <a:bodyPr wrap="square" rtlCol="0">
            <a:spAutoFit/>
          </a:bodyPr>
          <a:lstStyle/>
          <a:p>
            <a:r>
              <a:rPr lang="fi-FI" sz="2800" b="1" smtClean="0">
                <a:solidFill>
                  <a:schemeClr val="accent6">
                    <a:lumMod val="75000"/>
                  </a:schemeClr>
                </a:solidFill>
              </a:rPr>
              <a:t>Kristitty-nimen väärinkäyttö:</a:t>
            </a:r>
          </a:p>
          <a:p>
            <a:endParaRPr lang="fi-FI" sz="2800" b="1" smtClean="0">
              <a:solidFill>
                <a:srgbClr val="800000"/>
              </a:solidFill>
            </a:endParaRPr>
          </a:p>
          <a:p>
            <a:r>
              <a:rPr lang="fi-FI" sz="2800" b="1" smtClean="0">
                <a:solidFill>
                  <a:srgbClr val="800000"/>
                </a:solidFill>
              </a:rPr>
              <a:t>Kristinuskoa kritisoidaan:</a:t>
            </a:r>
          </a:p>
          <a:p>
            <a:r>
              <a:rPr lang="fi-FI" sz="2800" b="1" smtClean="0">
                <a:solidFill>
                  <a:srgbClr val="800000"/>
                </a:solidFill>
              </a:rPr>
              <a:t> ”En voi uskoa kristinuskon</a:t>
            </a:r>
          </a:p>
          <a:p>
            <a:r>
              <a:rPr lang="fi-FI" sz="2800" b="1" smtClean="0">
                <a:solidFill>
                  <a:srgbClr val="800000"/>
                </a:solidFill>
              </a:rPr>
              <a:t>Jumalaan, koska kristinuskon </a:t>
            </a:r>
          </a:p>
          <a:p>
            <a:r>
              <a:rPr lang="fi-FI" sz="2800" b="1" smtClean="0">
                <a:solidFill>
                  <a:srgbClr val="800000"/>
                </a:solidFill>
              </a:rPr>
              <a:t>nimissä on tehty niin paljon pahaa.”</a:t>
            </a:r>
          </a:p>
          <a:p>
            <a:endParaRPr lang="fi-FI" sz="2800" b="1" smtClean="0">
              <a:solidFill>
                <a:srgbClr val="800000"/>
              </a:solidFill>
            </a:endParaRPr>
          </a:p>
          <a:p>
            <a:r>
              <a:rPr lang="fi-FI" sz="2800" b="1" smtClean="0">
                <a:solidFill>
                  <a:srgbClr val="800000"/>
                </a:solidFill>
              </a:rPr>
              <a:t>Ei-kristityn tekoja ei voi laittaa</a:t>
            </a:r>
          </a:p>
          <a:p>
            <a:r>
              <a:rPr lang="fi-FI" sz="2800" b="1" smtClean="0">
                <a:solidFill>
                  <a:srgbClr val="800000"/>
                </a:solidFill>
              </a:rPr>
              <a:t>kristityn tilille.</a:t>
            </a:r>
            <a:endParaRPr lang="en-US"/>
          </a:p>
        </p:txBody>
      </p:sp>
      <p:sp>
        <p:nvSpPr>
          <p:cNvPr id="6" name="TextBox 5"/>
          <p:cNvSpPr txBox="1"/>
          <p:nvPr/>
        </p:nvSpPr>
        <p:spPr>
          <a:xfrm>
            <a:off x="5715000" y="5105400"/>
            <a:ext cx="3276600" cy="1692771"/>
          </a:xfrm>
          <a:prstGeom prst="rect">
            <a:avLst/>
          </a:prstGeom>
          <a:noFill/>
        </p:spPr>
        <p:txBody>
          <a:bodyPr wrap="square" rtlCol="0">
            <a:spAutoFit/>
          </a:bodyPr>
          <a:lstStyle/>
          <a:p>
            <a:r>
              <a:rPr lang="fi-FI" sz="2600" b="1" smtClean="0">
                <a:solidFill>
                  <a:srgbClr val="717171"/>
                </a:solidFill>
              </a:rPr>
              <a:t>Virkapuku ei tee kenestä hyvänsä poliisia, eikä kristityn nimi kristittyä.</a:t>
            </a:r>
            <a:endParaRPr lang="en-US" sz="2600" b="1">
              <a:solidFill>
                <a:srgbClr val="71717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228600"/>
            <a:ext cx="8839200" cy="7171194"/>
          </a:xfrm>
          <a:prstGeom prst="rect">
            <a:avLst/>
          </a:prstGeom>
          <a:noFill/>
        </p:spPr>
        <p:txBody>
          <a:bodyPr wrap="square" rtlCol="0">
            <a:spAutoFit/>
          </a:bodyPr>
          <a:lstStyle/>
          <a:p>
            <a:r>
              <a:rPr lang="fi-FI" sz="3600" b="1" i="1" smtClean="0">
                <a:solidFill>
                  <a:schemeClr val="accent6">
                    <a:lumMod val="75000"/>
                  </a:schemeClr>
                </a:solidFill>
              </a:rPr>
              <a:t>Apt. 19:13-16: SKEUAAN POJAT</a:t>
            </a:r>
          </a:p>
          <a:p>
            <a:r>
              <a:rPr lang="fi-FI" sz="3600" b="1" smtClean="0">
                <a:solidFill>
                  <a:schemeClr val="accent6">
                    <a:lumMod val="75000"/>
                  </a:schemeClr>
                </a:solidFill>
              </a:rPr>
              <a:t>Jeesuksen nimen käyttö ei toiminut, koska henkilöillä ei ollut oikeaa asemaa eikä</a:t>
            </a:r>
          </a:p>
          <a:p>
            <a:r>
              <a:rPr lang="fi-FI" sz="3600" b="1" smtClean="0">
                <a:solidFill>
                  <a:schemeClr val="accent6">
                    <a:lumMod val="75000"/>
                  </a:schemeClr>
                </a:solidFill>
              </a:rPr>
              <a:t>elävää uskoa</a:t>
            </a:r>
            <a:endParaRPr lang="fi-FI" sz="3600" b="1" dirty="0" smtClean="0">
              <a:solidFill>
                <a:schemeClr val="accent6">
                  <a:lumMod val="75000"/>
                </a:schemeClr>
              </a:solidFill>
            </a:endParaRPr>
          </a:p>
          <a:p>
            <a:endParaRPr lang="fi-FI" sz="2800" dirty="0" smtClean="0">
              <a:solidFill>
                <a:srgbClr val="0033CC"/>
              </a:solidFill>
            </a:endParaRPr>
          </a:p>
          <a:p>
            <a:r>
              <a:rPr lang="fi-FI" sz="3200" b="1" dirty="0" smtClean="0">
                <a:solidFill>
                  <a:srgbClr val="800000"/>
                </a:solidFill>
              </a:rPr>
              <a:t>Myöskin muutamat kuljeksivat juutalaiset loitsijat rupesivat lausumaan Herran Jeesuksen nimeä niiden ylitse, joissa oli pahoja henkiä, sanoen: </a:t>
            </a:r>
            <a:r>
              <a:rPr lang="fi-FI" sz="3200" b="1" u="sng" dirty="0" smtClean="0">
                <a:solidFill>
                  <a:schemeClr val="accent6">
                    <a:lumMod val="75000"/>
                  </a:schemeClr>
                </a:solidFill>
              </a:rPr>
              <a:t>"Minä vannotan teitä sen Jeesuksen kautta, jota Paavali julistaa".</a:t>
            </a:r>
            <a:r>
              <a:rPr lang="fi-FI" sz="3200" b="1" u="sng" smtClean="0">
                <a:solidFill>
                  <a:srgbClr val="800000"/>
                </a:solidFill>
              </a:rPr>
              <a:t/>
            </a:r>
            <a:br>
              <a:rPr lang="fi-FI" sz="3200" b="1" u="sng" smtClean="0">
                <a:solidFill>
                  <a:srgbClr val="800000"/>
                </a:solidFill>
              </a:rPr>
            </a:br>
            <a:r>
              <a:rPr lang="fi-FI" sz="3200" b="1" smtClean="0">
                <a:solidFill>
                  <a:srgbClr val="800000"/>
                </a:solidFill>
              </a:rPr>
              <a:t>Ja </a:t>
            </a:r>
            <a:r>
              <a:rPr lang="fi-FI" sz="3200" b="1" dirty="0" smtClean="0">
                <a:solidFill>
                  <a:srgbClr val="800000"/>
                </a:solidFill>
              </a:rPr>
              <a:t>niiden joukossa, jotka näin tekivät, oli myös erään juutalaisen ylipapin, Skeuaan</a:t>
            </a:r>
            <a:r>
              <a:rPr lang="fi-FI" sz="3200" b="1" smtClean="0">
                <a:solidFill>
                  <a:srgbClr val="800000"/>
                </a:solidFill>
              </a:rPr>
              <a:t>, </a:t>
            </a:r>
          </a:p>
          <a:p>
            <a:r>
              <a:rPr lang="fi-FI" sz="3200" b="1" smtClean="0">
                <a:solidFill>
                  <a:srgbClr val="800000"/>
                </a:solidFill>
              </a:rPr>
              <a:t>seitsemän </a:t>
            </a:r>
            <a:r>
              <a:rPr lang="fi-FI" sz="3200" b="1" dirty="0" smtClean="0">
                <a:solidFill>
                  <a:srgbClr val="800000"/>
                </a:solidFill>
              </a:rPr>
              <a:t>poikaa;</a:t>
            </a:r>
            <a:br>
              <a:rPr lang="fi-FI" sz="3200" b="1" dirty="0" smtClean="0">
                <a:solidFill>
                  <a:srgbClr val="800000"/>
                </a:solidFill>
              </a:rPr>
            </a:br>
            <a:endParaRPr lang="en-US" sz="3200" b="1" dirty="0">
              <a:solidFill>
                <a:srgbClr val="800000"/>
              </a:solidFill>
            </a:endParaRPr>
          </a:p>
        </p:txBody>
      </p:sp>
      <p:pic>
        <p:nvPicPr>
          <p:cNvPr id="1026" name="Picture 2" descr="I:\MIRJAMIN KONE\IVANOV\RUKOUSOPETUSTA ja -PUHEITA\Rukous Jeesuksen nimessä 7-11.3.2011\Kuvat\Piirustushahmot ja työvaiheet\nuoli.gif"/>
          <p:cNvPicPr>
            <a:picLocks noChangeAspect="1" noChangeArrowheads="1"/>
          </p:cNvPicPr>
          <p:nvPr/>
        </p:nvPicPr>
        <p:blipFill>
          <a:blip r:embed="rId2" cstate="print"/>
          <a:srcRect/>
          <a:stretch>
            <a:fillRect/>
          </a:stretch>
        </p:blipFill>
        <p:spPr bwMode="auto">
          <a:xfrm flipH="1">
            <a:off x="8153400" y="6172200"/>
            <a:ext cx="914401" cy="64452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Documents and Settings\mirjami\Desktop\Rukous Jeesuksen nimessä 7-11.3.2011\Kuvat\moses-fleeing-slide.jpg"/>
          <p:cNvPicPr>
            <a:picLocks noChangeAspect="1" noChangeArrowheads="1"/>
          </p:cNvPicPr>
          <p:nvPr/>
        </p:nvPicPr>
        <p:blipFill>
          <a:blip r:embed="rId2" cstate="print"/>
          <a:srcRect/>
          <a:stretch>
            <a:fillRect/>
          </a:stretch>
        </p:blipFill>
        <p:spPr bwMode="auto">
          <a:xfrm>
            <a:off x="1676400" y="3733800"/>
            <a:ext cx="1752600" cy="2088203"/>
          </a:xfrm>
          <a:prstGeom prst="rect">
            <a:avLst/>
          </a:prstGeom>
          <a:noFill/>
        </p:spPr>
      </p:pic>
      <p:pic>
        <p:nvPicPr>
          <p:cNvPr id="18" name="Picture 3" descr="C:\Documents and Settings\mirjami\Desktop\Rukous Jeesuksen nimessä 7-11.3.2011\Kuvat\moses-fleeing-slide.jpg"/>
          <p:cNvPicPr>
            <a:picLocks noChangeAspect="1" noChangeArrowheads="1"/>
          </p:cNvPicPr>
          <p:nvPr/>
        </p:nvPicPr>
        <p:blipFill>
          <a:blip r:embed="rId2" cstate="print"/>
          <a:srcRect/>
          <a:stretch>
            <a:fillRect/>
          </a:stretch>
        </p:blipFill>
        <p:spPr bwMode="auto">
          <a:xfrm>
            <a:off x="5105400" y="3276600"/>
            <a:ext cx="1752600" cy="2088203"/>
          </a:xfrm>
          <a:prstGeom prst="rect">
            <a:avLst/>
          </a:prstGeom>
          <a:noFill/>
        </p:spPr>
      </p:pic>
      <p:pic>
        <p:nvPicPr>
          <p:cNvPr id="15" name="Picture 3" descr="C:\Documents and Settings\mirjami\Desktop\Rukous Jeesuksen nimessä 7-11.3.2011\Kuvat\moses-fleeing-slide.jpg"/>
          <p:cNvPicPr>
            <a:picLocks noChangeAspect="1" noChangeArrowheads="1"/>
          </p:cNvPicPr>
          <p:nvPr/>
        </p:nvPicPr>
        <p:blipFill>
          <a:blip r:embed="rId2" cstate="print"/>
          <a:srcRect/>
          <a:stretch>
            <a:fillRect/>
          </a:stretch>
        </p:blipFill>
        <p:spPr bwMode="auto">
          <a:xfrm>
            <a:off x="3429000" y="4769797"/>
            <a:ext cx="1752600" cy="2088203"/>
          </a:xfrm>
          <a:prstGeom prst="rect">
            <a:avLst/>
          </a:prstGeom>
          <a:noFill/>
        </p:spPr>
      </p:pic>
      <p:pic>
        <p:nvPicPr>
          <p:cNvPr id="14" name="Picture 3" descr="C:\Documents and Settings\mirjami\Desktop\Rukous Jeesuksen nimessä 7-11.3.2011\Kuvat\moses-fleeing-slide.jpg"/>
          <p:cNvPicPr>
            <a:picLocks noChangeAspect="1" noChangeArrowheads="1"/>
          </p:cNvPicPr>
          <p:nvPr/>
        </p:nvPicPr>
        <p:blipFill>
          <a:blip r:embed="rId2" cstate="print"/>
          <a:srcRect/>
          <a:stretch>
            <a:fillRect/>
          </a:stretch>
        </p:blipFill>
        <p:spPr bwMode="auto">
          <a:xfrm>
            <a:off x="7315200" y="2667000"/>
            <a:ext cx="1752600" cy="2088203"/>
          </a:xfrm>
          <a:prstGeom prst="rect">
            <a:avLst/>
          </a:prstGeom>
          <a:noFill/>
        </p:spPr>
      </p:pic>
      <p:sp>
        <p:nvSpPr>
          <p:cNvPr id="5" name="TextBox 4"/>
          <p:cNvSpPr txBox="1"/>
          <p:nvPr/>
        </p:nvSpPr>
        <p:spPr>
          <a:xfrm>
            <a:off x="304800" y="457200"/>
            <a:ext cx="8763000" cy="3539430"/>
          </a:xfrm>
          <a:prstGeom prst="rect">
            <a:avLst/>
          </a:prstGeom>
          <a:noFill/>
        </p:spPr>
        <p:txBody>
          <a:bodyPr wrap="square" rtlCol="0">
            <a:spAutoFit/>
          </a:bodyPr>
          <a:lstStyle/>
          <a:p>
            <a:r>
              <a:rPr lang="fi-FI" sz="3200" b="1" smtClean="0">
                <a:solidFill>
                  <a:srgbClr val="800000"/>
                </a:solidFill>
              </a:rPr>
              <a:t>-- mutta </a:t>
            </a:r>
            <a:r>
              <a:rPr lang="fi-FI" sz="3200" b="1" dirty="0" smtClean="0">
                <a:solidFill>
                  <a:srgbClr val="800000"/>
                </a:solidFill>
              </a:rPr>
              <a:t>paha henki vastasi heille sanoen: </a:t>
            </a:r>
            <a:r>
              <a:rPr lang="fi-FI" sz="3200" b="1" u="sng" dirty="0" smtClean="0">
                <a:solidFill>
                  <a:schemeClr val="accent6">
                    <a:lumMod val="75000"/>
                  </a:schemeClr>
                </a:solidFill>
              </a:rPr>
              <a:t>"Jeesuksen minä tunnen, ja Paavalin minä tiedän, mutta keitä te olette?" </a:t>
            </a:r>
            <a:r>
              <a:rPr lang="fi-FI" sz="3200" b="1" smtClean="0">
                <a:solidFill>
                  <a:srgbClr val="800000"/>
                </a:solidFill>
              </a:rPr>
              <a:t/>
            </a:r>
            <a:br>
              <a:rPr lang="fi-FI" sz="3200" b="1" smtClean="0">
                <a:solidFill>
                  <a:srgbClr val="800000"/>
                </a:solidFill>
              </a:rPr>
            </a:br>
            <a:r>
              <a:rPr lang="fi-FI" sz="3200" b="1" smtClean="0">
                <a:solidFill>
                  <a:srgbClr val="800000"/>
                </a:solidFill>
              </a:rPr>
              <a:t>Ja </a:t>
            </a:r>
            <a:r>
              <a:rPr lang="fi-FI" sz="3200" b="1" dirty="0" smtClean="0">
                <a:solidFill>
                  <a:srgbClr val="800000"/>
                </a:solidFill>
              </a:rPr>
              <a:t>se mies, jossa paha henki oli, karkasi heidän kimppuunsa, voitti heidät toisen toisensa perästä ja runteli heitä, niin että he alastomina ja haavoitettuina pakenivat siitä huoneesta. </a:t>
            </a:r>
            <a:endParaRPr lang="en-US" sz="3200" b="1" dirty="0">
              <a:solidFill>
                <a:srgbClr val="800000"/>
              </a:solidFill>
            </a:endParaRPr>
          </a:p>
        </p:txBody>
      </p:sp>
      <p:pic>
        <p:nvPicPr>
          <p:cNvPr id="11" name="Picture 3" descr="C:\Documents and Settings\mirjami\Desktop\Rukous Jeesuksen nimessä 7-11.3.2011\Kuvat\moses-fleeing-slide.jpg"/>
          <p:cNvPicPr>
            <a:picLocks noChangeAspect="1" noChangeArrowheads="1"/>
          </p:cNvPicPr>
          <p:nvPr/>
        </p:nvPicPr>
        <p:blipFill>
          <a:blip r:embed="rId2" cstate="print"/>
          <a:srcRect/>
          <a:stretch>
            <a:fillRect/>
          </a:stretch>
        </p:blipFill>
        <p:spPr bwMode="auto">
          <a:xfrm>
            <a:off x="0" y="4191000"/>
            <a:ext cx="1752600" cy="2088203"/>
          </a:xfrm>
          <a:prstGeom prst="rect">
            <a:avLst/>
          </a:prstGeom>
          <a:noFill/>
        </p:spPr>
      </p:pic>
      <p:pic>
        <p:nvPicPr>
          <p:cNvPr id="16" name="Picture 3" descr="C:\Documents and Settings\mirjami\Desktop\Rukous Jeesuksen nimessä 7-11.3.2011\Kuvat\moses-fleeing-slide.jpg"/>
          <p:cNvPicPr>
            <a:picLocks noChangeAspect="1" noChangeArrowheads="1"/>
          </p:cNvPicPr>
          <p:nvPr/>
        </p:nvPicPr>
        <p:blipFill>
          <a:blip r:embed="rId2" cstate="print"/>
          <a:srcRect/>
          <a:stretch>
            <a:fillRect/>
          </a:stretch>
        </p:blipFill>
        <p:spPr bwMode="auto">
          <a:xfrm>
            <a:off x="7391400" y="4769797"/>
            <a:ext cx="1752600" cy="2088203"/>
          </a:xfrm>
          <a:prstGeom prst="rect">
            <a:avLst/>
          </a:prstGeom>
          <a:noFill/>
        </p:spPr>
      </p:pic>
      <p:pic>
        <p:nvPicPr>
          <p:cNvPr id="17" name="Picture 3" descr="C:\Documents and Settings\mirjami\Desktop\Rukous Jeesuksen nimessä 7-11.3.2011\Kuvat\moses-fleeing-slide.jpg"/>
          <p:cNvPicPr>
            <a:picLocks noChangeAspect="1" noChangeArrowheads="1"/>
          </p:cNvPicPr>
          <p:nvPr/>
        </p:nvPicPr>
        <p:blipFill>
          <a:blip r:embed="rId2" cstate="print"/>
          <a:srcRect b="25543"/>
          <a:stretch>
            <a:fillRect/>
          </a:stretch>
        </p:blipFill>
        <p:spPr bwMode="auto">
          <a:xfrm>
            <a:off x="5181600" y="5303197"/>
            <a:ext cx="1752600" cy="155480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Documents and Settings\mirjami\Desktop\Rukous Jeesuksen nimessä 7-11.3.2011\Kuvat\poliisi\key1 copy.jpg"/>
          <p:cNvPicPr>
            <a:picLocks noChangeAspect="1" noChangeArrowheads="1"/>
          </p:cNvPicPr>
          <p:nvPr/>
        </p:nvPicPr>
        <p:blipFill>
          <a:blip r:embed="rId2" cstate="print"/>
          <a:srcRect l="23395" t="4177" r="28693"/>
          <a:stretch>
            <a:fillRect/>
          </a:stretch>
        </p:blipFill>
        <p:spPr bwMode="auto">
          <a:xfrm flipH="1">
            <a:off x="76200" y="2514600"/>
            <a:ext cx="908539" cy="1687286"/>
          </a:xfrm>
          <a:prstGeom prst="rect">
            <a:avLst/>
          </a:prstGeom>
          <a:noFill/>
        </p:spPr>
      </p:pic>
      <p:sp>
        <p:nvSpPr>
          <p:cNvPr id="5" name="TextBox 4"/>
          <p:cNvSpPr txBox="1"/>
          <p:nvPr/>
        </p:nvSpPr>
        <p:spPr>
          <a:xfrm>
            <a:off x="381000" y="228600"/>
            <a:ext cx="8763000" cy="6370975"/>
          </a:xfrm>
          <a:prstGeom prst="rect">
            <a:avLst/>
          </a:prstGeom>
          <a:noFill/>
        </p:spPr>
        <p:txBody>
          <a:bodyPr wrap="square" rtlCol="0">
            <a:spAutoFit/>
          </a:bodyPr>
          <a:lstStyle/>
          <a:p>
            <a:r>
              <a:rPr lang="fi-FI" sz="4000" b="1" dirty="0" smtClean="0">
                <a:solidFill>
                  <a:schemeClr val="accent6">
                    <a:lumMod val="75000"/>
                  </a:schemeClr>
                </a:solidFill>
                <a:latin typeface="Arial" pitchFamily="34" charset="0"/>
                <a:cs typeface="Arial" pitchFamily="34" charset="0"/>
              </a:rPr>
              <a:t>2</a:t>
            </a:r>
            <a:r>
              <a:rPr lang="fi-FI" sz="4000" b="1" smtClean="0">
                <a:solidFill>
                  <a:schemeClr val="accent6">
                    <a:lumMod val="75000"/>
                  </a:schemeClr>
                </a:solidFill>
                <a:latin typeface="Arial" pitchFamily="34" charset="0"/>
                <a:cs typeface="Arial" pitchFamily="34" charset="0"/>
              </a:rPr>
              <a:t>. Jeesuksen nimessä rukoile-minen </a:t>
            </a:r>
            <a:r>
              <a:rPr lang="fi-FI" sz="4000" b="1" dirty="0" smtClean="0">
                <a:solidFill>
                  <a:schemeClr val="accent6">
                    <a:lumMod val="75000"/>
                  </a:schemeClr>
                </a:solidFill>
                <a:latin typeface="Arial" pitchFamily="34" charset="0"/>
                <a:cs typeface="Arial" pitchFamily="34" charset="0"/>
              </a:rPr>
              <a:t>liittyy rukouksen sisältöön. </a:t>
            </a:r>
            <a:endParaRPr lang="en-US" sz="4000" dirty="0" smtClean="0">
              <a:solidFill>
                <a:schemeClr val="accent6">
                  <a:lumMod val="75000"/>
                </a:schemeClr>
              </a:solidFill>
              <a:latin typeface="Arial" pitchFamily="34" charset="0"/>
              <a:cs typeface="Arial" pitchFamily="34" charset="0"/>
            </a:endParaRPr>
          </a:p>
          <a:p>
            <a:endParaRPr lang="fi-FI" sz="2400" b="1" dirty="0" smtClean="0">
              <a:solidFill>
                <a:srgbClr val="800000"/>
              </a:solidFill>
              <a:latin typeface="Arial" pitchFamily="34" charset="0"/>
              <a:cs typeface="Arial" pitchFamily="34" charset="0"/>
            </a:endParaRPr>
          </a:p>
          <a:p>
            <a:pPr algn="ctr"/>
            <a:endParaRPr lang="fi-FI" sz="3200" b="1" smtClean="0">
              <a:solidFill>
                <a:srgbClr val="717171"/>
              </a:solidFill>
              <a:latin typeface="Arial" pitchFamily="34" charset="0"/>
              <a:cs typeface="Arial" pitchFamily="34" charset="0"/>
            </a:endParaRPr>
          </a:p>
          <a:p>
            <a:pPr algn="ctr"/>
            <a:r>
              <a:rPr lang="fi-FI" sz="3200" b="1" smtClean="0">
                <a:solidFill>
                  <a:srgbClr val="717171"/>
                </a:solidFill>
                <a:latin typeface="Arial" pitchFamily="34" charset="0"/>
                <a:cs typeface="Arial" pitchFamily="34" charset="0"/>
              </a:rPr>
              <a:t>AVAINJAKEEN </a:t>
            </a:r>
            <a:r>
              <a:rPr lang="fi-FI" sz="3200" b="1" dirty="0" smtClean="0">
                <a:solidFill>
                  <a:srgbClr val="717171"/>
                </a:solidFill>
                <a:latin typeface="Arial" pitchFamily="34" charset="0"/>
                <a:cs typeface="Arial" pitchFamily="34" charset="0"/>
              </a:rPr>
              <a:t>KOHTA: </a:t>
            </a:r>
          </a:p>
          <a:p>
            <a:pPr algn="ctr"/>
            <a:r>
              <a:rPr lang="fi-FI" sz="3200" b="1" u="sng" smtClean="0">
                <a:solidFill>
                  <a:srgbClr val="717171"/>
                </a:solidFill>
                <a:latin typeface="Arial" pitchFamily="34" charset="0"/>
                <a:cs typeface="Arial" pitchFamily="34" charset="0"/>
              </a:rPr>
              <a:t>-- jos </a:t>
            </a:r>
            <a:r>
              <a:rPr lang="fi-FI" sz="3200" b="1" u="sng" dirty="0" smtClean="0">
                <a:solidFill>
                  <a:srgbClr val="717171"/>
                </a:solidFill>
                <a:latin typeface="Arial" pitchFamily="34" charset="0"/>
                <a:cs typeface="Arial" pitchFamily="34" charset="0"/>
              </a:rPr>
              <a:t>minun sanani pysyvät teissä</a:t>
            </a:r>
            <a:r>
              <a:rPr lang="fi-FI" sz="3200" u="sng" dirty="0" smtClean="0">
                <a:solidFill>
                  <a:srgbClr val="717171"/>
                </a:solidFill>
                <a:latin typeface="Arial" pitchFamily="34" charset="0"/>
                <a:cs typeface="Arial" pitchFamily="34" charset="0"/>
              </a:rPr>
              <a:t>,</a:t>
            </a:r>
            <a:r>
              <a:rPr lang="fi-FI" sz="3200" dirty="0" smtClean="0">
                <a:solidFill>
                  <a:srgbClr val="717171"/>
                </a:solidFill>
                <a:latin typeface="Arial" pitchFamily="34" charset="0"/>
                <a:cs typeface="Arial" pitchFamily="34" charset="0"/>
              </a:rPr>
              <a:t> niin anokaa, mitä ikinä tahdotte, ja te saatte sen. </a:t>
            </a:r>
            <a:r>
              <a:rPr lang="fi-FI" sz="3200" b="1" i="1" dirty="0" smtClean="0">
                <a:solidFill>
                  <a:srgbClr val="717171"/>
                </a:solidFill>
                <a:latin typeface="Arial" pitchFamily="34" charset="0"/>
                <a:cs typeface="Arial" pitchFamily="34" charset="0"/>
              </a:rPr>
              <a:t>Joh. 15:7</a:t>
            </a:r>
            <a:r>
              <a:rPr lang="fi-FI" sz="3200" dirty="0" smtClean="0">
                <a:solidFill>
                  <a:srgbClr val="717171"/>
                </a:solidFill>
                <a:latin typeface="Arial" pitchFamily="34" charset="0"/>
                <a:cs typeface="Arial" pitchFamily="34" charset="0"/>
              </a:rPr>
              <a:t> </a:t>
            </a:r>
            <a:endParaRPr lang="en-US" sz="3200" dirty="0" smtClean="0">
              <a:solidFill>
                <a:srgbClr val="717171"/>
              </a:solidFill>
              <a:latin typeface="Arial" pitchFamily="34" charset="0"/>
              <a:cs typeface="Arial" pitchFamily="34" charset="0"/>
            </a:endParaRPr>
          </a:p>
          <a:p>
            <a:endParaRPr lang="fi-FI" sz="3200" b="1" dirty="0" smtClean="0">
              <a:solidFill>
                <a:srgbClr val="800000"/>
              </a:solidFill>
              <a:latin typeface="Arial" pitchFamily="34" charset="0"/>
              <a:cs typeface="Arial" pitchFamily="34" charset="0"/>
            </a:endParaRPr>
          </a:p>
          <a:p>
            <a:pPr algn="ctr"/>
            <a:r>
              <a:rPr lang="fi-FI" sz="2800" b="1" dirty="0" smtClean="0">
                <a:solidFill>
                  <a:srgbClr val="800000"/>
                </a:solidFill>
                <a:latin typeface="Arial" pitchFamily="34" charset="0"/>
                <a:cs typeface="Arial" pitchFamily="34" charset="0"/>
              </a:rPr>
              <a:t>Ei riitä, että rukoilijalla on oikea asema </a:t>
            </a:r>
            <a:r>
              <a:rPr lang="fi-FI" sz="2800" b="1" smtClean="0">
                <a:solidFill>
                  <a:srgbClr val="800000"/>
                </a:solidFill>
                <a:latin typeface="Arial" pitchFamily="34" charset="0"/>
                <a:cs typeface="Arial" pitchFamily="34" charset="0"/>
              </a:rPr>
              <a:t>eli </a:t>
            </a:r>
          </a:p>
          <a:p>
            <a:pPr algn="ctr"/>
            <a:r>
              <a:rPr lang="fi-FI" sz="2800" b="1" smtClean="0">
                <a:solidFill>
                  <a:srgbClr val="800000"/>
                </a:solidFill>
                <a:latin typeface="Arial" pitchFamily="34" charset="0"/>
                <a:cs typeface="Arial" pitchFamily="34" charset="0"/>
              </a:rPr>
              <a:t>että </a:t>
            </a:r>
            <a:r>
              <a:rPr lang="fi-FI" sz="2800" b="1" dirty="0" smtClean="0">
                <a:solidFill>
                  <a:srgbClr val="800000"/>
                </a:solidFill>
                <a:latin typeface="Arial" pitchFamily="34" charset="0"/>
                <a:cs typeface="Arial" pitchFamily="34" charset="0"/>
              </a:rPr>
              <a:t>hän on Jeesuksen oma. </a:t>
            </a:r>
          </a:p>
          <a:p>
            <a:pPr algn="ctr"/>
            <a:r>
              <a:rPr lang="fi-FI" sz="2800" b="1" dirty="0" smtClean="0">
                <a:solidFill>
                  <a:srgbClr val="800000"/>
                </a:solidFill>
                <a:latin typeface="Arial" pitchFamily="34" charset="0"/>
                <a:cs typeface="Arial" pitchFamily="34" charset="0"/>
              </a:rPr>
              <a:t>Voimme olla aidosti uskossa, mutta </a:t>
            </a:r>
            <a:r>
              <a:rPr lang="fi-FI" sz="2800" b="1" smtClean="0">
                <a:solidFill>
                  <a:srgbClr val="800000"/>
                </a:solidFill>
                <a:latin typeface="Arial" pitchFamily="34" charset="0"/>
                <a:cs typeface="Arial" pitchFamily="34" charset="0"/>
              </a:rPr>
              <a:t>meillä voi olla </a:t>
            </a:r>
            <a:r>
              <a:rPr lang="fi-FI" sz="2800" b="1" dirty="0" smtClean="0">
                <a:solidFill>
                  <a:srgbClr val="800000"/>
                </a:solidFill>
                <a:latin typeface="Arial" pitchFamily="34" charset="0"/>
                <a:cs typeface="Arial" pitchFamily="34" charset="0"/>
              </a:rPr>
              <a:t>Jumalan tahdon vastaisia </a:t>
            </a:r>
            <a:r>
              <a:rPr lang="fi-FI" sz="2800" b="1" smtClean="0">
                <a:solidFill>
                  <a:srgbClr val="800000"/>
                </a:solidFill>
                <a:latin typeface="Arial" pitchFamily="34" charset="0"/>
                <a:cs typeface="Arial" pitchFamily="34" charset="0"/>
              </a:rPr>
              <a:t>tavoitteita.</a:t>
            </a:r>
            <a:endParaRPr lang="fi-FI" sz="2400" b="1" dirty="0" smtClean="0">
              <a:solidFill>
                <a:srgbClr val="8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4433</TotalTime>
  <Words>888</Words>
  <Application>Microsoft Office PowerPoint</Application>
  <PresentationFormat>On-screen Show (4:3)</PresentationFormat>
  <Paragraphs>171</Paragraphs>
  <Slides>25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Mirjami</dc:creator>
  <cp:lastModifiedBy>Mirjami</cp:lastModifiedBy>
  <cp:revision>528</cp:revision>
  <dcterms:created xsi:type="dcterms:W3CDTF">2010-05-10T08:45:47Z</dcterms:created>
  <dcterms:modified xsi:type="dcterms:W3CDTF">2018-02-04T21:11:47Z</dcterms:modified>
</cp:coreProperties>
</file>