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4" r:id="rId2"/>
    <p:sldId id="322" r:id="rId3"/>
    <p:sldId id="300" r:id="rId4"/>
    <p:sldId id="330" r:id="rId5"/>
    <p:sldId id="301" r:id="rId6"/>
    <p:sldId id="302" r:id="rId7"/>
    <p:sldId id="321" r:id="rId8"/>
    <p:sldId id="303" r:id="rId9"/>
    <p:sldId id="304" r:id="rId10"/>
    <p:sldId id="326" r:id="rId11"/>
    <p:sldId id="327" r:id="rId12"/>
    <p:sldId id="305" r:id="rId13"/>
    <p:sldId id="333" r:id="rId14"/>
    <p:sldId id="306" r:id="rId15"/>
    <p:sldId id="335" r:id="rId16"/>
    <p:sldId id="337" r:id="rId17"/>
    <p:sldId id="334" r:id="rId18"/>
    <p:sldId id="307" r:id="rId19"/>
    <p:sldId id="332" r:id="rId20"/>
    <p:sldId id="308" r:id="rId21"/>
    <p:sldId id="315" r:id="rId22"/>
    <p:sldId id="316" r:id="rId23"/>
    <p:sldId id="310" r:id="rId24"/>
    <p:sldId id="311" r:id="rId25"/>
    <p:sldId id="323" r:id="rId26"/>
    <p:sldId id="312" r:id="rId27"/>
    <p:sldId id="325" r:id="rId28"/>
    <p:sldId id="324" r:id="rId29"/>
    <p:sldId id="313" r:id="rId30"/>
    <p:sldId id="314" r:id="rId31"/>
    <p:sldId id="317" r:id="rId32"/>
    <p:sldId id="318" r:id="rId33"/>
    <p:sldId id="319" r:id="rId34"/>
    <p:sldId id="328" r:id="rId35"/>
    <p:sldId id="34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4E3E28"/>
    <a:srgbClr val="506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1" autoAdjust="0"/>
    <p:restoredTop sz="89621" autoAdjust="0"/>
  </p:normalViewPr>
  <p:slideViewPr>
    <p:cSldViewPr>
      <p:cViewPr varScale="1">
        <p:scale>
          <a:sx n="66" d="100"/>
          <a:sy n="66" d="100"/>
        </p:scale>
        <p:origin x="11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3FD4-7983-4924-AE56-551064B48060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129D-D83B-4B76-94A0-8DB2C4287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D950-41CA-415F-BFD1-F20254A9756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o\Dropbox\RUKOUS HENGESSÄ\rukous hengessä_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90800" y="-76200"/>
            <a:ext cx="5978111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i-FI" sz="10000" b="1" cap="none" spc="0" smtClean="0">
                <a:ln w="12700">
                  <a:solidFill>
                    <a:srgbClr val="DCC5ED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</a:t>
            </a:r>
            <a:endParaRPr lang="fi-FI" sz="10000" b="1" cap="none" spc="0" dirty="0" smtClean="0">
              <a:ln w="12700">
                <a:solidFill>
                  <a:srgbClr val="DCC5ED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4419600"/>
            <a:ext cx="25458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0" b="1" smtClean="0">
                <a:ln w="12700">
                  <a:solidFill>
                    <a:srgbClr val="DCC5ED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Osa 4</a:t>
            </a:r>
            <a:endParaRPr lang="en-US" sz="4400" dirty="0">
              <a:ln w="12700">
                <a:solidFill>
                  <a:srgbClr val="DCC5ED"/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0668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9600" b="1" smtClean="0">
                <a:ln w="12700">
                  <a:solidFill>
                    <a:srgbClr val="DCC5ED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Hengessä</a:t>
            </a:r>
            <a:endParaRPr lang="en-US" sz="9600" b="1" dirty="0">
              <a:ln w="12700">
                <a:solidFill>
                  <a:srgbClr val="DCC5ED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276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914400"/>
            <a:ext cx="8382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300" b="1" dirty="0" smtClean="0">
                <a:solidFill>
                  <a:schemeClr val="accent6">
                    <a:lumMod val="75000"/>
                  </a:schemeClr>
                </a:solidFill>
              </a:rPr>
              <a:t>Raamattu ja kokemus osoittavat, että kieli voi olla myös </a:t>
            </a:r>
            <a:r>
              <a:rPr lang="fi-FI" sz="3300" b="1" u="sng" dirty="0" smtClean="0">
                <a:solidFill>
                  <a:schemeClr val="accent6">
                    <a:lumMod val="75000"/>
                  </a:schemeClr>
                </a:solidFill>
              </a:rPr>
              <a:t>jotain olemassaolevaa kieltä</a:t>
            </a:r>
            <a:r>
              <a:rPr lang="fi-FI" sz="33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fi-FI" sz="33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300" b="1" dirty="0" smtClean="0">
                <a:solidFill>
                  <a:schemeClr val="accent6">
                    <a:lumMod val="75000"/>
                  </a:schemeClr>
                </a:solidFill>
              </a:rPr>
              <a:t>- Emme tunne koko kuvaa Pyhän Hengen antamista kielistä.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6576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ESIMERKKI TILANTEESTA, JOSSA KIELIÄ YMMÄRRETTIIN</a:t>
            </a:r>
            <a:r>
              <a:rPr lang="fi-FI" sz="2400" b="1" smtClean="0">
                <a:solidFill>
                  <a:srgbClr val="4E3E28"/>
                </a:solidFill>
              </a:rPr>
              <a:t>: </a:t>
            </a:r>
          </a:p>
          <a:p>
            <a:r>
              <a:rPr lang="fi-FI" sz="2800" b="1" smtClean="0">
                <a:solidFill>
                  <a:srgbClr val="4E3E28"/>
                </a:solidFill>
              </a:rPr>
              <a:t>Kun tämä ääni kuului, kokoontui paljon kansaa; ja he tulivat ymmälle, sillä kukin kuuli heidän puhuvan hänen omaa kieltänsä. Ja he ihmettelivät sanoen: ”Eivätkö nämä kaikki, jotka puhuvat, ole galilealaisia? </a:t>
            </a:r>
            <a:r>
              <a:rPr lang="fi-FI" sz="2800" b="1" u="sng" smtClean="0">
                <a:solidFill>
                  <a:srgbClr val="4E3E28"/>
                </a:solidFill>
              </a:rPr>
              <a:t>Kuinka me sitten kuulemme kukin sen maan kieltä, jossa olemme syntyneet</a:t>
            </a:r>
            <a:r>
              <a:rPr lang="fi-FI" sz="2800" b="1" smtClean="0">
                <a:solidFill>
                  <a:srgbClr val="4E3E28"/>
                </a:solidFill>
              </a:rPr>
              <a:t>?  </a:t>
            </a:r>
            <a:r>
              <a:rPr lang="fi-FI" sz="2800" b="1" i="1" smtClean="0">
                <a:solidFill>
                  <a:srgbClr val="4E3E28"/>
                </a:solidFill>
              </a:rPr>
              <a:t>Apt. 2:6-8</a:t>
            </a:r>
            <a:endParaRPr lang="en-US" sz="2800" b="1" i="1">
              <a:solidFill>
                <a:srgbClr val="4E3E2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Mitä Hengessä puhutut kielet ovat?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04800"/>
            <a:ext cx="8305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Rukoilijalla on yleensä yksi peruskieli, joka saattaa vaihtua toiseksi ajan kuluessa</a:t>
            </a:r>
            <a:endParaRPr lang="en-US" sz="46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480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400" b="1" smtClean="0">
                <a:solidFill>
                  <a:srgbClr val="4F2270"/>
                </a:solidFill>
              </a:rPr>
              <a:t> </a:t>
            </a:r>
            <a:r>
              <a:rPr lang="fi-FI" sz="3600" b="1" smtClean="0">
                <a:solidFill>
                  <a:srgbClr val="4F2270"/>
                </a:solidFill>
              </a:rPr>
              <a:t>Säännöllisiä kieliä voi olla useampikin.</a:t>
            </a:r>
          </a:p>
          <a:p>
            <a:pPr>
              <a:buFont typeface="Wingdings" pitchFamily="2" charset="2"/>
              <a:buChar char="Ø"/>
            </a:pPr>
            <a:endParaRPr lang="fi-FI" sz="3600" b="1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fi-FI" sz="3600" b="1" smtClean="0">
                <a:solidFill>
                  <a:srgbClr val="4F2270"/>
                </a:solidFill>
              </a:rPr>
              <a:t>Joissakin tilanteissa rukoilija saattaa puhua aivan uutta kieltä – esim. kun Hengen läsnäolo on voimakas yhteisessä rukouksessa.</a:t>
            </a:r>
            <a:endParaRPr lang="fi-FI" sz="3600" b="1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572000"/>
            <a:ext cx="8686800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52400"/>
            <a:ext cx="5562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Kielilläpuhumisen tehtävät</a:t>
            </a:r>
          </a:p>
          <a:p>
            <a:endParaRPr lang="en-US" sz="2800" dirty="0" smtClean="0">
              <a:solidFill>
                <a:srgbClr val="4F227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Merkki</a:t>
            </a: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i-FI" sz="3600" b="1" dirty="0" smtClean="0">
                <a:solidFill>
                  <a:srgbClr val="4F2270"/>
                </a:solidFill>
              </a:rPr>
              <a:t>Yleinen, kaikkialla voimassa oleva merkki maailman loppuun asti.</a:t>
            </a:r>
          </a:p>
        </p:txBody>
      </p:sp>
      <p:pic>
        <p:nvPicPr>
          <p:cNvPr id="1026" name="Picture 2" descr="C:\Documents and Settings\mirjami\Desktop\Rukous Hengessä\Kyyhkynen\kyyhkynen ja tuli.jpg"/>
          <p:cNvPicPr>
            <a:picLocks noChangeAspect="1" noChangeArrowheads="1"/>
          </p:cNvPicPr>
          <p:nvPr/>
        </p:nvPicPr>
        <p:blipFill>
          <a:blip r:embed="rId4" cstate="print"/>
          <a:srcRect l="13563" r="15963"/>
          <a:stretch>
            <a:fillRect/>
          </a:stretch>
        </p:blipFill>
        <p:spPr bwMode="auto">
          <a:xfrm>
            <a:off x="381000" y="381000"/>
            <a:ext cx="2438400" cy="237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14400" y="4800600"/>
            <a:ext cx="7086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400" b="1" smtClean="0">
                <a:solidFill>
                  <a:srgbClr val="4E3E28"/>
                </a:solidFill>
              </a:rPr>
              <a:t>Ja </a:t>
            </a:r>
            <a:r>
              <a:rPr lang="fi-FI" sz="3400" b="1" u="sng" dirty="0" smtClean="0">
                <a:solidFill>
                  <a:srgbClr val="4E3E28"/>
                </a:solidFill>
              </a:rPr>
              <a:t>nämä merkit seuraavat niitä, jotka </a:t>
            </a:r>
          </a:p>
          <a:p>
            <a:r>
              <a:rPr lang="fi-FI" sz="3400" b="1" u="sng" dirty="0" smtClean="0">
                <a:solidFill>
                  <a:srgbClr val="4E3E28"/>
                </a:solidFill>
              </a:rPr>
              <a:t>uskovat</a:t>
            </a:r>
            <a:r>
              <a:rPr lang="fi-FI" sz="3400" b="1" dirty="0" smtClean="0">
                <a:solidFill>
                  <a:srgbClr val="4E3E28"/>
                </a:solidFill>
              </a:rPr>
              <a:t>:  -- he  puhuvat </a:t>
            </a:r>
            <a:r>
              <a:rPr lang="fi-FI" sz="3400" b="1" smtClean="0">
                <a:solidFill>
                  <a:srgbClr val="4E3E28"/>
                </a:solidFill>
              </a:rPr>
              <a:t>uusilla kielillä  </a:t>
            </a:r>
            <a:r>
              <a:rPr lang="fi-FI" sz="3400" b="1" i="1" smtClean="0">
                <a:solidFill>
                  <a:srgbClr val="4E3E28"/>
                </a:solidFill>
              </a:rPr>
              <a:t>Mark</a:t>
            </a:r>
            <a:r>
              <a:rPr lang="fi-FI" sz="3400" b="1" i="1" dirty="0" smtClean="0">
                <a:solidFill>
                  <a:srgbClr val="4E3E28"/>
                </a:solidFill>
              </a:rPr>
              <a:t>. 16:17</a:t>
            </a:r>
            <a:endParaRPr lang="en-US" sz="3400" i="1" dirty="0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3200400" cy="647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152400"/>
            <a:ext cx="5562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Mistä kielilläpuhuminen on merkki?</a:t>
            </a:r>
            <a:endParaRPr lang="en-US" sz="3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rgbClr val="4F227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400" b="1" dirty="0" smtClean="0">
                <a:solidFill>
                  <a:srgbClr val="4F2270"/>
                </a:solidFill>
              </a:rPr>
              <a:t> </a:t>
            </a:r>
            <a:r>
              <a:rPr lang="en-US" sz="3400" b="1" u="sng" dirty="0" err="1" smtClean="0">
                <a:solidFill>
                  <a:srgbClr val="4F2270"/>
                </a:solidFill>
              </a:rPr>
              <a:t>Merkki</a:t>
            </a:r>
            <a:r>
              <a:rPr lang="en-US" sz="3400" b="1" u="sng" dirty="0" smtClean="0">
                <a:solidFill>
                  <a:srgbClr val="4F2270"/>
                </a:solidFill>
              </a:rPr>
              <a:t> </a:t>
            </a:r>
            <a:r>
              <a:rPr lang="en-US" sz="3400" b="1" u="sng" dirty="0" err="1" smtClean="0">
                <a:solidFill>
                  <a:srgbClr val="4F2270"/>
                </a:solidFill>
              </a:rPr>
              <a:t>Jumalan</a:t>
            </a:r>
            <a:r>
              <a:rPr lang="en-US" sz="3400" b="1" u="sng" dirty="0" smtClean="0">
                <a:solidFill>
                  <a:srgbClr val="4F2270"/>
                </a:solidFill>
              </a:rPr>
              <a:t> </a:t>
            </a:r>
            <a:r>
              <a:rPr lang="en-US" sz="3400" b="1" u="sng" dirty="0" err="1" smtClean="0">
                <a:solidFill>
                  <a:srgbClr val="4F2270"/>
                </a:solidFill>
              </a:rPr>
              <a:t>yliluon-nollisesta</a:t>
            </a:r>
            <a:r>
              <a:rPr lang="en-US" sz="3400" b="1" u="sng" dirty="0" smtClean="0">
                <a:solidFill>
                  <a:srgbClr val="4F2270"/>
                </a:solidFill>
              </a:rPr>
              <a:t> </a:t>
            </a:r>
            <a:r>
              <a:rPr lang="en-US" sz="3400" b="1" u="sng" dirty="0" err="1" smtClean="0">
                <a:solidFill>
                  <a:srgbClr val="4F2270"/>
                </a:solidFill>
              </a:rPr>
              <a:t>toiminnasta</a:t>
            </a:r>
            <a:r>
              <a:rPr lang="en-US" sz="3400" b="1" dirty="0" smtClean="0">
                <a:solidFill>
                  <a:srgbClr val="4F2270"/>
                </a:solidFill>
              </a:rPr>
              <a:t>, </a:t>
            </a:r>
            <a:r>
              <a:rPr lang="en-US" sz="3400" b="1" dirty="0" err="1" smtClean="0">
                <a:solidFill>
                  <a:srgbClr val="4F2270"/>
                </a:solidFill>
              </a:rPr>
              <a:t>joka</a:t>
            </a:r>
            <a:r>
              <a:rPr lang="en-US" sz="3400" b="1" dirty="0" smtClean="0">
                <a:solidFill>
                  <a:srgbClr val="4F2270"/>
                </a:solidFill>
              </a:rPr>
              <a:t> </a:t>
            </a:r>
            <a:r>
              <a:rPr lang="en-US" sz="3400" b="1" dirty="0" err="1" smtClean="0">
                <a:solidFill>
                  <a:srgbClr val="4F2270"/>
                </a:solidFill>
              </a:rPr>
              <a:t>vahvistaa</a:t>
            </a:r>
            <a:r>
              <a:rPr lang="en-US" sz="3400" b="1" dirty="0" smtClean="0">
                <a:solidFill>
                  <a:srgbClr val="4F2270"/>
                </a:solidFill>
              </a:rPr>
              <a:t> </a:t>
            </a:r>
            <a:r>
              <a:rPr lang="en-US" sz="3400" b="1" dirty="0" err="1" smtClean="0">
                <a:solidFill>
                  <a:srgbClr val="4F2270"/>
                </a:solidFill>
              </a:rPr>
              <a:t>julistetun</a:t>
            </a:r>
            <a:r>
              <a:rPr lang="en-US" sz="3400" b="1" dirty="0" smtClean="0">
                <a:solidFill>
                  <a:srgbClr val="4F2270"/>
                </a:solidFill>
              </a:rPr>
              <a:t> </a:t>
            </a:r>
            <a:r>
              <a:rPr lang="en-US" sz="3400" b="1" dirty="0" err="1" smtClean="0">
                <a:solidFill>
                  <a:srgbClr val="4F2270"/>
                </a:solidFill>
              </a:rPr>
              <a:t>sanan</a:t>
            </a:r>
            <a:endParaRPr lang="en-US" sz="3400" b="1" dirty="0" smtClean="0">
              <a:solidFill>
                <a:srgbClr val="4F2270"/>
              </a:solidFill>
            </a:endParaRPr>
          </a:p>
          <a:p>
            <a:endParaRPr lang="en-US" sz="2800" b="1" dirty="0" smtClean="0">
              <a:solidFill>
                <a:srgbClr val="4F227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400" b="1" dirty="0" smtClean="0">
                <a:solidFill>
                  <a:srgbClr val="4F2270"/>
                </a:solidFill>
              </a:rPr>
              <a:t> </a:t>
            </a:r>
            <a:r>
              <a:rPr lang="fi-FI" sz="3400" b="1" u="sng" dirty="0" smtClean="0">
                <a:solidFill>
                  <a:srgbClr val="4F2270"/>
                </a:solidFill>
              </a:rPr>
              <a:t>Merkki Pyhän Hengen kasteesta</a:t>
            </a:r>
            <a:r>
              <a:rPr lang="fi-FI" sz="3400" b="1" smtClean="0">
                <a:solidFill>
                  <a:srgbClr val="4F2270"/>
                </a:solidFill>
              </a:rPr>
              <a:t>: Uuden testamen-tin kaikissa kuvauksissa Pyhän Hengen kasteesta on mukana näkyvä kielillä-puhumisen merkki.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84287"/>
            <a:ext cx="2971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solidFill>
                  <a:srgbClr val="4E3E28"/>
                </a:solidFill>
              </a:rPr>
              <a:t>Apt</a:t>
            </a:r>
            <a:r>
              <a:rPr lang="fi-FI" sz="2800" b="1" smtClean="0">
                <a:solidFill>
                  <a:srgbClr val="4E3E28"/>
                </a:solidFill>
              </a:rPr>
              <a:t>. 10:45-46</a:t>
            </a:r>
          </a:p>
          <a:p>
            <a:r>
              <a:rPr lang="fi-FI" sz="2800" b="1" smtClean="0">
                <a:solidFill>
                  <a:srgbClr val="4E3E28"/>
                </a:solidFill>
              </a:rPr>
              <a:t>- uskovaiset</a:t>
            </a:r>
            <a:r>
              <a:rPr lang="fi-FI" sz="2800" b="1" dirty="0" smtClean="0">
                <a:solidFill>
                  <a:srgbClr val="4E3E28"/>
                </a:solidFill>
              </a:rPr>
              <a:t>, </a:t>
            </a:r>
            <a:r>
              <a:rPr lang="fi-FI" sz="2800" b="1" smtClean="0">
                <a:solidFill>
                  <a:srgbClr val="4E3E28"/>
                </a:solidFill>
              </a:rPr>
              <a:t>jotka olivat </a:t>
            </a:r>
            <a:r>
              <a:rPr lang="fi-FI" sz="2800" b="1" dirty="0" smtClean="0">
                <a:solidFill>
                  <a:srgbClr val="4E3E28"/>
                </a:solidFill>
              </a:rPr>
              <a:t>tulleet Pietarin mukana</a:t>
            </a:r>
            <a:r>
              <a:rPr lang="fi-FI" sz="2800" b="1" smtClean="0">
                <a:solidFill>
                  <a:srgbClr val="4E3E28"/>
                </a:solidFill>
              </a:rPr>
              <a:t>, hämmästyivät </a:t>
            </a:r>
            <a:r>
              <a:rPr lang="fi-FI" sz="2800" b="1" dirty="0" smtClean="0">
                <a:solidFill>
                  <a:srgbClr val="4E3E28"/>
                </a:solidFill>
              </a:rPr>
              <a:t>sitä, että Pyhän Hengen lahja vuodatettiin pakanoihinkin,  sillä he kuulivat heidän puhuvan kielillä ja ylistävän Jumalaa. </a:t>
            </a:r>
            <a:endParaRPr lang="en-US" sz="2800" b="1" dirty="0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29000"/>
            <a:ext cx="89916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304800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Jumalan ylistäminen:</a:t>
            </a:r>
            <a:r>
              <a:rPr lang="fi-FI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600" b="1" dirty="0" smtClean="0">
                <a:solidFill>
                  <a:srgbClr val="4F2270"/>
                </a:solidFill>
              </a:rPr>
              <a:t>Kielillä puhuja tuo esiin Jumalan suuria tekoja ja kunniaa.</a:t>
            </a:r>
            <a:endParaRPr lang="en-US" sz="3600" dirty="0" smtClean="0">
              <a:solidFill>
                <a:srgbClr val="4F2270"/>
              </a:solidFill>
            </a:endParaRPr>
          </a:p>
        </p:txBody>
      </p:sp>
      <p:pic>
        <p:nvPicPr>
          <p:cNvPr id="1026" name="Picture 2" descr="C:\Documents and Settings\mirjami\Desktop\Rukous Hengessä\Kyyhkynen\kyyhkynen ja tuli.jpg"/>
          <p:cNvPicPr>
            <a:picLocks noChangeAspect="1" noChangeArrowheads="1"/>
          </p:cNvPicPr>
          <p:nvPr/>
        </p:nvPicPr>
        <p:blipFill>
          <a:blip r:embed="rId4" cstate="print"/>
          <a:srcRect l="13563" r="15963"/>
          <a:stretch>
            <a:fillRect/>
          </a:stretch>
        </p:blipFill>
        <p:spPr bwMode="auto">
          <a:xfrm>
            <a:off x="304800" y="381000"/>
            <a:ext cx="1981200" cy="1919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" y="3707011"/>
            <a:ext cx="8610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E3E28"/>
                </a:solidFill>
              </a:rPr>
              <a:t>”kuulemme heidän puhuvan omalla kielellämme Jumalan suuria tekoja. Apt 2:11</a:t>
            </a:r>
            <a:endParaRPr lang="fi-FI" sz="3400" b="1" i="1" dirty="0" smtClean="0">
              <a:solidFill>
                <a:srgbClr val="4E3E28"/>
              </a:solidFill>
            </a:endParaRPr>
          </a:p>
          <a:p>
            <a:endParaRPr lang="fi-FI" sz="2800" b="1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i-FI" sz="3400" b="1" smtClean="0">
                <a:solidFill>
                  <a:schemeClr val="bg2">
                    <a:lumMod val="25000"/>
                  </a:schemeClr>
                </a:solidFill>
              </a:rPr>
              <a:t>”</a:t>
            </a:r>
            <a:r>
              <a:rPr lang="fi-FI" sz="3400" b="1" dirty="0" smtClean="0">
                <a:solidFill>
                  <a:schemeClr val="bg2">
                    <a:lumMod val="25000"/>
                  </a:schemeClr>
                </a:solidFill>
              </a:rPr>
              <a:t>minun on </a:t>
            </a:r>
            <a:r>
              <a:rPr lang="fi-FI" sz="3400" b="1" u="sng" dirty="0" smtClean="0">
                <a:solidFill>
                  <a:schemeClr val="bg2">
                    <a:lumMod val="25000"/>
                  </a:schemeClr>
                </a:solidFill>
              </a:rPr>
              <a:t>veisattava kiitosta hengelläni.</a:t>
            </a:r>
            <a:r>
              <a:rPr lang="fi-FI" sz="3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fi-FI" sz="3400" b="1" dirty="0" smtClean="0">
                <a:solidFill>
                  <a:schemeClr val="bg2">
                    <a:lumMod val="25000"/>
                  </a:schemeClr>
                </a:solidFill>
              </a:rPr>
              <a:t>-- jos </a:t>
            </a:r>
            <a:r>
              <a:rPr lang="fi-FI" sz="3400" b="1" u="sng" dirty="0" smtClean="0">
                <a:solidFill>
                  <a:schemeClr val="bg2">
                    <a:lumMod val="25000"/>
                  </a:schemeClr>
                </a:solidFill>
              </a:rPr>
              <a:t>ylistät Jumalaa hengessä”</a:t>
            </a:r>
            <a:r>
              <a:rPr lang="fi-FI" sz="3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sz="3400" b="1" i="1" dirty="0" smtClean="0">
                <a:solidFill>
                  <a:schemeClr val="bg2">
                    <a:lumMod val="25000"/>
                  </a:schemeClr>
                </a:solidFill>
              </a:rPr>
              <a:t>1 Kor. 14:15-16</a:t>
            </a:r>
            <a:endParaRPr lang="en-US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304800"/>
            <a:ext cx="525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Henkilökohtainen hengellinen rakentuminen</a:t>
            </a:r>
          </a:p>
          <a:p>
            <a:pPr>
              <a:buFont typeface="Wingdings" pitchFamily="2" charset="2"/>
              <a:buChar char="Ø"/>
            </a:pPr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Kielillä puhuva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rakentaa itseään</a:t>
            </a:r>
            <a:r>
              <a:rPr lang="fi-FI" sz="3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(1 Kor. 14:4)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mirjami\Desktop\Rukous Hengessä\Kyyhkynen\kyyhkynen ja tuli.jpg"/>
          <p:cNvPicPr>
            <a:picLocks noChangeAspect="1" noChangeArrowheads="1"/>
          </p:cNvPicPr>
          <p:nvPr/>
        </p:nvPicPr>
        <p:blipFill>
          <a:blip r:embed="rId3" cstate="print"/>
          <a:srcRect l="13563" r="15963"/>
          <a:stretch>
            <a:fillRect/>
          </a:stretch>
        </p:blipFill>
        <p:spPr bwMode="auto">
          <a:xfrm>
            <a:off x="304800" y="304800"/>
            <a:ext cx="1752600" cy="1655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35052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4F2270"/>
                </a:solidFill>
              </a:rPr>
              <a:t>Kielilläpuhuminen tuo rukouselämään uusia mahdollisuuksia.  On helpompaa rukoilla pitkään.</a:t>
            </a:r>
          </a:p>
          <a:p>
            <a:endParaRPr lang="fi-FI" sz="3200" b="1" u="sng" smtClean="0">
              <a:solidFill>
                <a:srgbClr val="4F2270"/>
              </a:solidFill>
            </a:endParaRPr>
          </a:p>
          <a:p>
            <a:r>
              <a:rPr lang="fi-FI" sz="3200" b="1" u="sng" smtClean="0">
                <a:solidFill>
                  <a:srgbClr val="4F2270"/>
                </a:solidFill>
              </a:rPr>
              <a:t>Kielilläpuhuminen harjoittaa henkeä</a:t>
            </a:r>
            <a:r>
              <a:rPr lang="fi-FI" sz="3200" b="1" smtClean="0">
                <a:solidFill>
                  <a:srgbClr val="4F2270"/>
                </a:solidFill>
              </a:rPr>
              <a:t>.  </a:t>
            </a:r>
          </a:p>
          <a:p>
            <a:r>
              <a:rPr lang="fi-FI" sz="3200" b="1" smtClean="0">
                <a:solidFill>
                  <a:srgbClr val="4F2270"/>
                </a:solidFill>
              </a:rPr>
              <a:t>Se </a:t>
            </a:r>
            <a:r>
              <a:rPr lang="fi-FI" sz="3200" b="1" dirty="0" smtClean="0">
                <a:solidFill>
                  <a:srgbClr val="4F2270"/>
                </a:solidFill>
              </a:rPr>
              <a:t>on täysin </a:t>
            </a:r>
            <a:r>
              <a:rPr lang="fi-FI" sz="3200" b="1" u="sng" dirty="0" smtClean="0">
                <a:solidFill>
                  <a:srgbClr val="4F2270"/>
                </a:solidFill>
              </a:rPr>
              <a:t>hengellistä toimintaa</a:t>
            </a:r>
            <a:r>
              <a:rPr lang="fi-FI" sz="3200" b="1" dirty="0" smtClean="0">
                <a:solidFill>
                  <a:srgbClr val="4F2270"/>
                </a:solidFill>
              </a:rPr>
              <a:t>, Pyhän Hengen ja ihmisen hengen erityistä yhteistyötä</a:t>
            </a:r>
            <a:r>
              <a:rPr lang="fi-FI" sz="3200" b="1" smtClean="0">
                <a:solidFill>
                  <a:srgbClr val="4F2270"/>
                </a:solidFill>
              </a:rPr>
              <a:t>. </a:t>
            </a:r>
            <a:r>
              <a:rPr lang="fi-FI" sz="3200" b="1" i="1" smtClean="0">
                <a:solidFill>
                  <a:srgbClr val="4F2270"/>
                </a:solidFill>
              </a:rPr>
              <a:t> </a:t>
            </a:r>
            <a:endParaRPr lang="fi-FI" sz="1000" b="1" i="1" dirty="0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8991600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33400"/>
            <a:ext cx="9144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1000" b="1" i="1" dirty="0" smtClean="0">
              <a:solidFill>
                <a:srgbClr val="4F2270"/>
              </a:solidFill>
            </a:endParaRPr>
          </a:p>
          <a:p>
            <a:pPr algn="ctr"/>
            <a:r>
              <a:rPr lang="fi-FI" sz="33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Kielilläpuhuminen antaa meille mahdollisuuden kommunikoida Jumalan kanssa tavalla, </a:t>
            </a:r>
            <a:endParaRPr lang="en-US" sz="3300" dirty="0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33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joka ei </a:t>
            </a:r>
            <a:r>
              <a:rPr lang="fi-FI" sz="3300" b="1" u="sng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rajoitu tietoomme tai omaan ilmaisukykyymme.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3962400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4E3E28"/>
                </a:solidFill>
              </a:rPr>
              <a:t>-- kielillä puhuva ei puhu ihmisille, vaan Jumalalle; ei häntä näet kukaan ymmärrä, sillä hän puhuu </a:t>
            </a:r>
            <a:r>
              <a:rPr lang="fi-FI" sz="3200" b="1" u="sng" smtClean="0">
                <a:solidFill>
                  <a:srgbClr val="4E3E28"/>
                </a:solidFill>
              </a:rPr>
              <a:t>salaisuuksia hengessä.</a:t>
            </a:r>
            <a:r>
              <a:rPr lang="fi-FI" sz="3200" b="1" smtClean="0">
                <a:solidFill>
                  <a:srgbClr val="4E3E28"/>
                </a:solidFill>
              </a:rPr>
              <a:t> </a:t>
            </a:r>
          </a:p>
          <a:p>
            <a:r>
              <a:rPr lang="fi-FI" sz="3200" b="1" smtClean="0">
                <a:solidFill>
                  <a:srgbClr val="4E3E28"/>
                </a:solidFill>
              </a:rPr>
              <a:t>1 Kor. 14:2</a:t>
            </a:r>
            <a:endParaRPr lang="en-US" sz="3200" b="1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Kielilläpuhuminen on </a:t>
            </a:r>
          </a:p>
          <a:p>
            <a:pPr algn="ctr"/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tarkoitettu kaikille uskoville.</a:t>
            </a:r>
            <a:endParaRPr lang="en-US" sz="3600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7526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solidFill>
                  <a:srgbClr val="4F2270"/>
                </a:solidFill>
              </a:rPr>
              <a:t>Apostolit menivät varta vasten matkankin päähän rukoilemaan, että uskoontulleet  täyttyisivät Pyhällä Hengellä ja puhuisivat kielillä.</a:t>
            </a:r>
            <a:endParaRPr lang="en-US" sz="2800" dirty="0">
              <a:solidFill>
                <a:srgbClr val="4F2270"/>
              </a:solidFill>
            </a:endParaRPr>
          </a:p>
        </p:txBody>
      </p:sp>
      <p:pic>
        <p:nvPicPr>
          <p:cNvPr id="8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276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3736300"/>
            <a:ext cx="8686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smtClean="0">
                <a:solidFill>
                  <a:srgbClr val="4E3E28"/>
                </a:solidFill>
              </a:rPr>
              <a:t>PIETARI HELLUNTAIPÄIVÄNÄ Apt. 2:38-39: </a:t>
            </a:r>
          </a:p>
          <a:p>
            <a:endParaRPr lang="fi-FI" sz="1400" b="1" smtClean="0">
              <a:solidFill>
                <a:srgbClr val="4E3E28"/>
              </a:solidFill>
            </a:endParaRPr>
          </a:p>
          <a:p>
            <a:r>
              <a:rPr lang="fi-FI" sz="2800" b="1" smtClean="0">
                <a:solidFill>
                  <a:srgbClr val="4E3E28"/>
                </a:solidFill>
              </a:rPr>
              <a:t>Tehkää parannus ja ottakoon kukin teistä kasteen Jeesuk-sen Kristuksen nimeen syntienne anteeksisaamiseksi, niin te saatte </a:t>
            </a:r>
            <a:r>
              <a:rPr lang="fi-FI" sz="2800" b="1" u="sng" smtClean="0">
                <a:solidFill>
                  <a:srgbClr val="4E3E28"/>
                </a:solidFill>
              </a:rPr>
              <a:t>Pyhän Hengen lahjan</a:t>
            </a:r>
            <a:r>
              <a:rPr lang="fi-FI" sz="2800" b="1" smtClean="0">
                <a:solidFill>
                  <a:srgbClr val="4E3E28"/>
                </a:solidFill>
              </a:rPr>
              <a:t>. Sillä teille ja teidän lap-sillenne tämä lupaus on annettu ja </a:t>
            </a:r>
            <a:r>
              <a:rPr lang="fi-FI" sz="2800" b="1" u="sng" smtClean="0">
                <a:solidFill>
                  <a:srgbClr val="4E3E28"/>
                </a:solidFill>
              </a:rPr>
              <a:t>kaikille,  jotka kauka-na ovat, ketkä ikinä Herra, meidän Jumalamme, kutsuu.</a:t>
            </a:r>
            <a:endParaRPr lang="fi-FI" sz="2800" b="1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228600"/>
            <a:ext cx="5791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Selitettynä profetian tai muun Hengen ilmoituksen esilletuonti seurakuntaa varten</a:t>
            </a:r>
            <a:r>
              <a:rPr lang="fi-FI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i-FI" sz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irjami\Desktop\Rukous Hengessä\Kyyhkynen\kyyhkynen ja tuli.jpg"/>
          <p:cNvPicPr>
            <a:picLocks noChangeAspect="1" noChangeArrowheads="1"/>
          </p:cNvPicPr>
          <p:nvPr/>
        </p:nvPicPr>
        <p:blipFill>
          <a:blip r:embed="rId4" cstate="print"/>
          <a:srcRect l="13563" r="15963"/>
          <a:stretch>
            <a:fillRect/>
          </a:stretch>
        </p:blipFill>
        <p:spPr bwMode="auto">
          <a:xfrm>
            <a:off x="152400" y="152400"/>
            <a:ext cx="2514600" cy="237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" y="3493056"/>
            <a:ext cx="899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b="1" smtClean="0">
                <a:solidFill>
                  <a:srgbClr val="4E3E28"/>
                </a:solidFill>
              </a:rPr>
              <a:t>Jos tulisin </a:t>
            </a:r>
            <a:r>
              <a:rPr lang="fi-FI" sz="3000" b="1" dirty="0" smtClean="0">
                <a:solidFill>
                  <a:srgbClr val="4E3E28"/>
                </a:solidFill>
              </a:rPr>
              <a:t>luoksenne </a:t>
            </a:r>
            <a:r>
              <a:rPr lang="fi-FI" sz="3000" u="sng" dirty="0" smtClean="0">
                <a:solidFill>
                  <a:srgbClr val="4E3E28"/>
                </a:solidFill>
              </a:rPr>
              <a:t>kielillä puhuen</a:t>
            </a:r>
            <a:r>
              <a:rPr lang="fi-FI" sz="3000" smtClean="0">
                <a:solidFill>
                  <a:srgbClr val="4E3E28"/>
                </a:solidFill>
              </a:rPr>
              <a:t>, </a:t>
            </a:r>
            <a:r>
              <a:rPr lang="fi-FI" sz="3000" b="1" smtClean="0">
                <a:solidFill>
                  <a:srgbClr val="4E3E28"/>
                </a:solidFill>
              </a:rPr>
              <a:t>mitä teitä sillä hyö-dyttäisin</a:t>
            </a:r>
            <a:r>
              <a:rPr lang="fi-FI" sz="3000" b="1" dirty="0" smtClean="0">
                <a:solidFill>
                  <a:srgbClr val="4E3E28"/>
                </a:solidFill>
              </a:rPr>
              <a:t>, ellen puhuisi teille </a:t>
            </a:r>
            <a:r>
              <a:rPr lang="fi-FI" sz="3000" u="sng" dirty="0" smtClean="0">
                <a:solidFill>
                  <a:srgbClr val="4E3E28"/>
                </a:solidFill>
              </a:rPr>
              <a:t>ilmestyksen, tiedon, profetian tai opetuksen sanoja</a:t>
            </a:r>
            <a:r>
              <a:rPr lang="fi-FI" sz="3000" dirty="0" smtClean="0">
                <a:solidFill>
                  <a:srgbClr val="4E3E28"/>
                </a:solidFill>
              </a:rPr>
              <a:t>?</a:t>
            </a:r>
            <a:r>
              <a:rPr lang="fi-FI" sz="3000" b="1" dirty="0" smtClean="0">
                <a:solidFill>
                  <a:srgbClr val="4E3E28"/>
                </a:solidFill>
              </a:rPr>
              <a:t> </a:t>
            </a:r>
            <a:r>
              <a:rPr lang="fi-FI" sz="3000" b="1" i="1" dirty="0" smtClean="0">
                <a:solidFill>
                  <a:srgbClr val="4E3E28"/>
                </a:solidFill>
              </a:rPr>
              <a:t>1 Kor. 14:6</a:t>
            </a:r>
          </a:p>
          <a:p>
            <a:endParaRPr lang="en-US" b="1" dirty="0" smtClean="0">
              <a:solidFill>
                <a:srgbClr val="4E3E28"/>
              </a:solidFill>
            </a:endParaRPr>
          </a:p>
          <a:p>
            <a:r>
              <a:rPr lang="fi-FI" sz="3000" b="1" dirty="0" smtClean="0">
                <a:solidFill>
                  <a:srgbClr val="4E3E28"/>
                </a:solidFill>
              </a:rPr>
              <a:t>- pyrkikää seurakunnan rakennukseksi saamaan henki-lahjoja runsaasti.  -- </a:t>
            </a:r>
            <a:r>
              <a:rPr lang="fi-FI" sz="3000" u="sng" dirty="0" smtClean="0">
                <a:solidFill>
                  <a:srgbClr val="4E3E28"/>
                </a:solidFill>
              </a:rPr>
              <a:t>rukoilkoon se, joka kielillä puhuu, että hän pystyisi selittämään</a:t>
            </a:r>
            <a:r>
              <a:rPr lang="fi-FI" sz="3000" dirty="0" smtClean="0">
                <a:solidFill>
                  <a:srgbClr val="4E3E28"/>
                </a:solidFill>
              </a:rPr>
              <a:t>. </a:t>
            </a:r>
            <a:r>
              <a:rPr lang="fi-FI" sz="3000" b="1" i="1" dirty="0" smtClean="0">
                <a:solidFill>
                  <a:srgbClr val="4E3E28"/>
                </a:solidFill>
              </a:rPr>
              <a:t>1 Kor. 14:12-13</a:t>
            </a:r>
            <a:endParaRPr lang="en-US" sz="3000" b="1" dirty="0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85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Julkinen, selitetty kielilläpuhuminen seurakunnassa eroaa yksityisestä siten, </a:t>
            </a: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että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se ei ole vain itseä ja Jumalaa varten, </a:t>
            </a:r>
          </a:p>
          <a:p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vaan myös muita varten.</a:t>
            </a:r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8100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solidFill>
                  <a:srgbClr val="4F2270"/>
                </a:solidFill>
              </a:rPr>
              <a:t>Armolahjaluettelon kielilläpuhuminen ( 1 Kor. 12)  tarkoittaa tätä yhteiseksi hyödyksi tapahtuvaa profeetallista kielilläpuhumista .</a:t>
            </a:r>
          </a:p>
          <a:p>
            <a:r>
              <a:rPr lang="fi-FI" sz="2800" b="1" dirty="0" smtClean="0">
                <a:solidFill>
                  <a:srgbClr val="4F2270"/>
                </a:solidFill>
              </a:rPr>
              <a:t>Paavali sanoo, että kaikki eivät puhu tällä tavalla kielillä.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1524000"/>
            <a:ext cx="59436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5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 </a:t>
            </a:r>
          </a:p>
          <a:p>
            <a:pPr algn="r"/>
            <a:r>
              <a:rPr lang="fi-FI" sz="5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Pyhässä Hengessä </a:t>
            </a:r>
            <a:r>
              <a:rPr lang="fi-FI" sz="57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 puhuen</a:t>
            </a:r>
          </a:p>
          <a:p>
            <a:pPr algn="r"/>
            <a:r>
              <a:rPr lang="fi-FI" sz="8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i-FI" sz="8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4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3" cstate="print"/>
          <a:srcRect l="18325" t="22003" r="15635"/>
          <a:stretch>
            <a:fillRect/>
          </a:stretch>
        </p:blipFill>
        <p:spPr bwMode="auto">
          <a:xfrm>
            <a:off x="0" y="0"/>
            <a:ext cx="3657600" cy="505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28600"/>
            <a:ext cx="5791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Esirukous – tärkeä tehtävä!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Kielilläpuhuminen tuo esi-</a:t>
            </a: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rukoukseen uuden ulottu-vuuden: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Pyhä Henki itse antaa niin aiheen kuin sanat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mirjami\Desktop\Rukous Hengessä\Kyyhkynen\kyyhkynen ja tuli.jpg"/>
          <p:cNvPicPr>
            <a:picLocks noChangeAspect="1" noChangeArrowheads="1"/>
          </p:cNvPicPr>
          <p:nvPr/>
        </p:nvPicPr>
        <p:blipFill>
          <a:blip r:embed="rId3" cstate="print"/>
          <a:srcRect l="13563" r="15963"/>
          <a:stretch>
            <a:fillRect/>
          </a:stretch>
        </p:blipFill>
        <p:spPr bwMode="auto">
          <a:xfrm>
            <a:off x="381000" y="381000"/>
            <a:ext cx="19812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3733800"/>
            <a:ext cx="8763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600" b="1" dirty="0" smtClean="0">
                <a:solidFill>
                  <a:srgbClr val="4F2270"/>
                </a:solidFill>
              </a:rPr>
              <a:t>Kielillä rukoileminen liittyy</a:t>
            </a:r>
          </a:p>
          <a:p>
            <a:pPr algn="ctr"/>
            <a:r>
              <a:rPr lang="fi-FI" sz="3600" b="1" dirty="0" smtClean="0">
                <a:solidFill>
                  <a:srgbClr val="4F2270"/>
                </a:solidFill>
              </a:rPr>
              <a:t>esirukouksen </a:t>
            </a:r>
            <a:r>
              <a:rPr lang="fi-FI" sz="3600" b="1" smtClean="0">
                <a:solidFill>
                  <a:srgbClr val="4F2270"/>
                </a:solidFill>
              </a:rPr>
              <a:t>välttämättömyyteen:</a:t>
            </a:r>
          </a:p>
          <a:p>
            <a:pPr algn="ctr"/>
            <a:endParaRPr lang="fi-FI" sz="3200" b="1" dirty="0" smtClean="0">
              <a:solidFill>
                <a:srgbClr val="4F2270"/>
              </a:solidFill>
            </a:endParaRPr>
          </a:p>
          <a:p>
            <a:pPr algn="ctr"/>
            <a:r>
              <a:rPr lang="fi-FI" sz="3600" b="1" u="sng" dirty="0" smtClean="0">
                <a:solidFill>
                  <a:srgbClr val="4F2270"/>
                </a:solidFill>
              </a:rPr>
              <a:t>Kielillä rukoilija täyttää Jumalan asettamia esirukoustehtäviä. </a:t>
            </a:r>
          </a:p>
          <a:p>
            <a:endParaRPr lang="en-US" sz="3000" b="1" dirty="0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838200" y="304800"/>
            <a:ext cx="8153400" cy="6096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209800"/>
            <a:ext cx="7347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850642"/>
            <a:ext cx="685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i-FI" sz="3200" b="1" u="sng" dirty="0" smtClean="0">
                <a:solidFill>
                  <a:srgbClr val="4F2270"/>
                </a:solidFill>
              </a:rPr>
              <a:t>Ihmisen mukanaolo</a:t>
            </a:r>
            <a:r>
              <a:rPr lang="fi-FI" sz="3200" b="1" dirty="0" smtClean="0">
                <a:solidFill>
                  <a:srgbClr val="4F2270"/>
                </a:solidFill>
              </a:rPr>
              <a:t> Jumalan suunnitelmissa rukoilijana </a:t>
            </a:r>
          </a:p>
          <a:p>
            <a:pPr algn="ctr" fontAlgn="ctr"/>
            <a:r>
              <a:rPr lang="fi-FI" sz="3200" b="1" u="sng" dirty="0" smtClean="0">
                <a:solidFill>
                  <a:srgbClr val="4F2270"/>
                </a:solidFill>
              </a:rPr>
              <a:t>on niin tärkeää</a:t>
            </a:r>
            <a:r>
              <a:rPr lang="fi-FI" sz="3200" b="1" dirty="0" smtClean="0">
                <a:solidFill>
                  <a:srgbClr val="4F2270"/>
                </a:solidFill>
              </a:rPr>
              <a:t>,</a:t>
            </a:r>
            <a:endParaRPr lang="en-US" sz="3200" b="1" dirty="0" smtClean="0">
              <a:solidFill>
                <a:srgbClr val="4F2270"/>
              </a:solidFill>
            </a:endParaRPr>
          </a:p>
          <a:p>
            <a:pPr algn="ctr" fontAlgn="ctr"/>
            <a:r>
              <a:rPr lang="fi-FI" sz="3200" b="1" dirty="0" smtClean="0">
                <a:solidFill>
                  <a:srgbClr val="4F2270"/>
                </a:solidFill>
              </a:rPr>
              <a:t>että Jumala jopa on valmistanut ja mahdollistanut rukouksen, jossa </a:t>
            </a:r>
          </a:p>
          <a:p>
            <a:pPr algn="ctr" fontAlgn="ctr"/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HÄN ITSE HENKENSÄ KAUTTA ANTAA MEILLE NIIN RUKOUSAIHEET KUIN RUKOUKSEN KIELEN JA SANAT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3200" b="1" dirty="0" smtClean="0">
                <a:solidFill>
                  <a:srgbClr val="4F2270"/>
                </a:solidFill>
              </a:rPr>
              <a:t>— ilman että itse ymmärrämme, </a:t>
            </a:r>
          </a:p>
          <a:p>
            <a:pPr algn="ctr"/>
            <a:r>
              <a:rPr lang="fi-FI" sz="3200" b="1" dirty="0" smtClean="0">
                <a:solidFill>
                  <a:srgbClr val="4F2270"/>
                </a:solidFill>
              </a:rPr>
              <a:t>mitä rukoilemme! </a:t>
            </a:r>
            <a:endParaRPr lang="en-US" sz="3200" b="1" dirty="0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338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4F2270"/>
                </a:solidFill>
              </a:rPr>
              <a:t>Kielillärukoileminen mahdollistaa sen, </a:t>
            </a:r>
          </a:p>
          <a:p>
            <a:pPr algn="ctr"/>
            <a:r>
              <a:rPr lang="fi-FI" sz="3400" b="1" dirty="0" smtClean="0">
                <a:solidFill>
                  <a:srgbClr val="4F2270"/>
                </a:solidFill>
              </a:rPr>
              <a:t>että tärkeät, </a:t>
            </a:r>
            <a:r>
              <a:rPr lang="fi-FI" sz="3400" b="1" u="sng" dirty="0" smtClean="0">
                <a:solidFill>
                  <a:srgbClr val="4F2270"/>
                </a:solidFill>
              </a:rPr>
              <a:t>ajankohtaiset tarpeet, </a:t>
            </a:r>
          </a:p>
          <a:p>
            <a:pPr algn="ctr"/>
            <a:r>
              <a:rPr lang="fi-FI" sz="3400" b="1" u="sng" dirty="0" smtClean="0">
                <a:solidFill>
                  <a:srgbClr val="4F2270"/>
                </a:solidFill>
              </a:rPr>
              <a:t>joista emme tiedä, saavat osakseen oikeanlaista, Jumalan tahdon mukaista esirukousta</a:t>
            </a:r>
          </a:p>
          <a:p>
            <a:pPr algn="ctr"/>
            <a:r>
              <a:rPr lang="fi-FI" sz="3400" b="1" dirty="0" smtClean="0">
                <a:solidFill>
                  <a:srgbClr val="4F2270"/>
                </a:solidFill>
              </a:rPr>
              <a:t> juuri oikealla hetkellä.</a:t>
            </a:r>
            <a:endParaRPr lang="en-US" sz="3400" b="1" dirty="0" smtClean="0">
              <a:solidFill>
                <a:srgbClr val="4F2270"/>
              </a:solidFill>
            </a:endParaRPr>
          </a:p>
          <a:p>
            <a:pPr algn="ctr"/>
            <a:r>
              <a:rPr lang="fi-FI" sz="3000" b="1" dirty="0" smtClean="0">
                <a:solidFill>
                  <a:srgbClr val="4F227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71942"/>
            <a:ext cx="769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b="1" dirty="0" smtClean="0">
                <a:solidFill>
                  <a:schemeClr val="bg2">
                    <a:lumMod val="25000"/>
                  </a:schemeClr>
                </a:solidFill>
              </a:rPr>
              <a:t>-- Henki rukoilee Jumalan tahdon mukaan pyhien edestä.</a:t>
            </a:r>
            <a:r>
              <a:rPr lang="fi-FI" sz="4400" dirty="0" smtClean="0">
                <a:solidFill>
                  <a:schemeClr val="bg2">
                    <a:lumMod val="25000"/>
                  </a:schemeClr>
                </a:solidFill>
              </a:rPr>
              <a:t>” </a:t>
            </a:r>
          </a:p>
          <a:p>
            <a:r>
              <a:rPr lang="fi-FI" sz="4400" b="1" dirty="0" smtClean="0">
                <a:solidFill>
                  <a:schemeClr val="bg2">
                    <a:lumMod val="25000"/>
                  </a:schemeClr>
                </a:solidFill>
              </a:rPr>
              <a:t>Room. 8:26-27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381000"/>
            <a:ext cx="5257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Millaista kielillä rukoileminen on?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Kielilläpuhuja hallitsee itse puhettaan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352800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300" b="1" dirty="0" smtClean="0">
                <a:solidFill>
                  <a:srgbClr val="4F2270"/>
                </a:solidFill>
              </a:rPr>
              <a:t>Rukoilija </a:t>
            </a:r>
            <a:r>
              <a:rPr lang="fi-FI" sz="3300" b="1" u="sng" dirty="0" smtClean="0">
                <a:solidFill>
                  <a:srgbClr val="4F2270"/>
                </a:solidFill>
              </a:rPr>
              <a:t>puhuu itse</a:t>
            </a:r>
            <a:r>
              <a:rPr lang="fi-FI" sz="3300" b="1" dirty="0" smtClean="0">
                <a:solidFill>
                  <a:srgbClr val="4F2270"/>
                </a:solidFill>
              </a:rPr>
              <a:t>, hän </a:t>
            </a:r>
            <a:r>
              <a:rPr lang="fi-FI" sz="3300" b="1" u="sng" dirty="0" smtClean="0">
                <a:solidFill>
                  <a:srgbClr val="4F2270"/>
                </a:solidFill>
              </a:rPr>
              <a:t>hallitsee ja kontrolloi</a:t>
            </a:r>
            <a:r>
              <a:rPr lang="fi-FI" sz="3300" b="1" dirty="0" smtClean="0">
                <a:solidFill>
                  <a:srgbClr val="4F2270"/>
                </a:solidFill>
              </a:rPr>
              <a:t> </a:t>
            </a:r>
            <a:r>
              <a:rPr lang="fi-FI" sz="3300" b="1" u="sng" dirty="0" smtClean="0">
                <a:solidFill>
                  <a:srgbClr val="4F2270"/>
                </a:solidFill>
              </a:rPr>
              <a:t>puhettaan</a:t>
            </a:r>
            <a:r>
              <a:rPr lang="fi-FI" sz="3300" b="1" dirty="0" smtClean="0">
                <a:solidFill>
                  <a:srgbClr val="4F2270"/>
                </a:solidFill>
              </a:rPr>
              <a:t>, vaikkei itse ymmärräkään sitä</a:t>
            </a:r>
            <a:r>
              <a:rPr lang="fi-FI" sz="3300" b="1" smtClean="0">
                <a:solidFill>
                  <a:srgbClr val="4F2270"/>
                </a:solidFill>
              </a:rPr>
              <a:t>. </a:t>
            </a:r>
            <a:endParaRPr lang="fi-FI" sz="3300" dirty="0" smtClean="0">
              <a:solidFill>
                <a:srgbClr val="4F2270"/>
              </a:solidFill>
            </a:endParaRPr>
          </a:p>
        </p:txBody>
      </p:sp>
      <p:pic>
        <p:nvPicPr>
          <p:cNvPr id="2050" name="Picture 2" descr="C:\Documents and Settings\mirjami\Desktop\Rukous Hengessä\Kyyhkynen\Dove-Holy-Spir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250033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48200"/>
            <a:ext cx="6629400" cy="2057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4876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 smtClean="0">
                <a:solidFill>
                  <a:srgbClr val="4E3E28"/>
                </a:solidFill>
              </a:rPr>
              <a:t>-- jos </a:t>
            </a:r>
            <a:r>
              <a:rPr lang="fi-FI" sz="3200" b="1" u="sng" dirty="0" smtClean="0">
                <a:solidFill>
                  <a:srgbClr val="4E3E28"/>
                </a:solidFill>
              </a:rPr>
              <a:t>minä</a:t>
            </a:r>
            <a:r>
              <a:rPr lang="fi-FI" sz="3200" b="1" dirty="0" smtClean="0">
                <a:solidFill>
                  <a:srgbClr val="4E3E28"/>
                </a:solidFill>
              </a:rPr>
              <a:t> rukoilen kielillä puhuen</a:t>
            </a:r>
          </a:p>
          <a:p>
            <a:r>
              <a:rPr lang="fi-FI" sz="3200" b="1" dirty="0" smtClean="0">
                <a:solidFill>
                  <a:srgbClr val="4E3E28"/>
                </a:solidFill>
              </a:rPr>
              <a:t>-- </a:t>
            </a:r>
            <a:r>
              <a:rPr lang="fi-FI" sz="3200" b="1" u="sng" dirty="0" smtClean="0">
                <a:solidFill>
                  <a:srgbClr val="4E3E28"/>
                </a:solidFill>
              </a:rPr>
              <a:t>minun</a:t>
            </a:r>
            <a:r>
              <a:rPr lang="fi-FI" sz="3200" b="1" dirty="0" smtClean="0">
                <a:solidFill>
                  <a:srgbClr val="4E3E28"/>
                </a:solidFill>
              </a:rPr>
              <a:t> on rukoiltava hengelläni </a:t>
            </a:r>
          </a:p>
          <a:p>
            <a:r>
              <a:rPr lang="fi-FI" sz="3200" b="1" dirty="0" smtClean="0">
                <a:solidFill>
                  <a:srgbClr val="4E3E28"/>
                </a:solidFill>
              </a:rPr>
              <a:t>1 Kor. 14:14-15 </a:t>
            </a:r>
            <a:endParaRPr lang="en-US" sz="3200" b="1" dirty="0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52400"/>
            <a:ext cx="8458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Ihminen käynnistää puheen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 </a:t>
            </a:r>
          </a:p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ylläpitää sitä </a:t>
            </a:r>
            <a:r>
              <a:rPr lang="fi-FI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omalla tahdollaan ja aktiivisuudellaan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fi-FI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Pyhä Henki </a:t>
            </a:r>
            <a:r>
              <a:rPr lang="fi-FI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 pakota 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häntä puhumaan.</a:t>
            </a:r>
            <a:endParaRPr lang="en-US" sz="3600" dirty="0" smtClean="0">
              <a:solidFill>
                <a:srgbClr val="4F22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8610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400" b="1" u="sng" dirty="0" smtClean="0">
                <a:solidFill>
                  <a:srgbClr val="4F2270"/>
                </a:solidFill>
              </a:rPr>
              <a:t>Ihmisen osuus</a:t>
            </a:r>
            <a:r>
              <a:rPr lang="fi-FI" sz="3400" b="1" dirty="0" smtClean="0">
                <a:solidFill>
                  <a:srgbClr val="4F2270"/>
                </a:solidFill>
              </a:rPr>
              <a:t>: Puhe-elinten käyttäminen</a:t>
            </a:r>
          </a:p>
          <a:p>
            <a:endParaRPr lang="fi-FI" b="1" dirty="0" smtClean="0">
              <a:solidFill>
                <a:srgbClr val="4F2270"/>
              </a:solidFill>
            </a:endParaRPr>
          </a:p>
          <a:p>
            <a:r>
              <a:rPr lang="fi-FI" sz="3400" b="1" u="sng" dirty="0" smtClean="0">
                <a:solidFill>
                  <a:srgbClr val="4F2270"/>
                </a:solidFill>
              </a:rPr>
              <a:t>Pyhän Hengen yliluonnollinen osuus:</a:t>
            </a:r>
            <a:r>
              <a:rPr lang="fi-FI" sz="3400" b="1" dirty="0" smtClean="0">
                <a:solidFill>
                  <a:srgbClr val="4F2270"/>
                </a:solidFill>
              </a:rPr>
              <a:t>  </a:t>
            </a:r>
          </a:p>
          <a:p>
            <a:r>
              <a:rPr lang="fi-FI" sz="3400" b="1" dirty="0" smtClean="0">
                <a:solidFill>
                  <a:srgbClr val="4F2270"/>
                </a:solidFill>
              </a:rPr>
              <a:t>Äänteiden muovaaminen, ääntämisen ohjaaminen, merkityssisällön synnyttäminen</a:t>
            </a:r>
            <a:endParaRPr lang="en-US" sz="3400" b="1" dirty="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050" name="Picture 2" descr="C:\Documents and Settings\mirjami\Desktop\Rukous Hengessä\Kyyhkynen\Dove-Holy-Spir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2133599" cy="2023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52800" y="228600"/>
            <a:ext cx="54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Kielilläpuhuminen ei tapahdu hurmoksessa, vaan </a:t>
            </a:r>
            <a:r>
              <a:rPr lang="fi-FI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normaalissa tietoisessa valvetilassa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3245078"/>
            <a:ext cx="8077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i-FI" sz="24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i-FI" sz="30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Kristillinen kielilläpuhuminen </a:t>
            </a:r>
            <a:r>
              <a:rPr kumimoji="0" lang="fi-FI" sz="3000" b="1" i="0" u="sng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eroaa täysin pakanauskontojen hurmoksellisista kielilläpuhumisilmiöistä</a:t>
            </a:r>
            <a:r>
              <a:rPr kumimoji="0" lang="fi-FI" sz="30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i-FI" sz="3000" b="1" i="0" u="sng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ja demonisesta puheesta</a:t>
            </a:r>
            <a:r>
              <a:rPr kumimoji="0" lang="fi-FI" sz="30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, jossa ihminen ei itse hallitse puhumistaan.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fi-FI" sz="2800" b="1" smtClean="0">
              <a:solidFill>
                <a:srgbClr val="4F227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i-FI" sz="3000" b="1" smtClean="0">
                <a:solidFill>
                  <a:srgbClr val="4F2270"/>
                </a:solidFill>
              </a:rPr>
              <a:t>Vuoden 1992 raamatunkäännökseen jätettiin valitettava virhe: ”hurmoskieli”</a:t>
            </a:r>
            <a:r>
              <a:rPr kumimoji="0" lang="fi-FI" sz="3000" b="1" i="0" u="none" strike="noStrike" cap="none" normalizeH="0" baseline="0" smtClean="0">
                <a:ln>
                  <a:noFill/>
                </a:ln>
                <a:solidFill>
                  <a:srgbClr val="4F2270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lang="fi-FI" sz="3000" b="1" smtClean="0">
                <a:solidFill>
                  <a:srgbClr val="4F2270"/>
                </a:solidFill>
              </a:rPr>
              <a:t>1 Kor. 14:19)</a:t>
            </a:r>
            <a:endParaRPr kumimoji="0" lang="fi-FI" sz="3000" b="1" i="0" u="none" strike="noStrike" cap="none" normalizeH="0" baseline="0" smtClean="0">
              <a:ln>
                <a:noFill/>
              </a:ln>
              <a:solidFill>
                <a:srgbClr val="4F227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152400"/>
            <a:ext cx="5715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Kielillärukoileminen ei edellytä mitään erityistä tunnetilaa, kuten ei normaalikaan puhe</a:t>
            </a:r>
            <a:r>
              <a:rPr lang="fi-FI" sz="4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43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3600" b="1" dirty="0" smtClean="0"/>
              <a:t/>
            </a:r>
            <a:br>
              <a:rPr lang="fi-FI" sz="3600" b="1" dirty="0" smtClean="0"/>
            </a:b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22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="1" dirty="0" smtClean="0">
                <a:solidFill>
                  <a:srgbClr val="4F2270"/>
                </a:solidFill>
              </a:rPr>
              <a:t>Kielilläpuhuminen ei ole autuaassa tunnekuohussa solmuun mennyttä ekstaattista, sopertavaa puhetta.</a:t>
            </a:r>
            <a:endParaRPr lang="en-US" sz="4000" dirty="0" smtClean="0">
              <a:solidFill>
                <a:srgbClr val="4F2270"/>
              </a:solidFill>
            </a:endParaRPr>
          </a:p>
        </p:txBody>
      </p:sp>
      <p:pic>
        <p:nvPicPr>
          <p:cNvPr id="2050" name="Picture 2" descr="C:\Documents and Settings\mirjami\Desktop\Rukous Hengessä\Kyyhkynen\Dove-Holy-Spir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133600" cy="2023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824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Kielilläpuhuja päättää itse,  puhuuko omaa kieltään vai rukouskieltä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19400"/>
            <a:ext cx="96012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000" b="1" dirty="0" smtClean="0">
                <a:solidFill>
                  <a:srgbClr val="4F2270"/>
                </a:solidFill>
              </a:rPr>
              <a:t>Rukoilija </a:t>
            </a:r>
            <a:r>
              <a:rPr lang="fi-FI" sz="3000" b="1" u="sng" dirty="0" smtClean="0">
                <a:solidFill>
                  <a:srgbClr val="4F2270"/>
                </a:solidFill>
              </a:rPr>
              <a:t>avaa suunsa puhuakseen kielillä kuten puhu-akseen omaa kieltään</a:t>
            </a:r>
            <a:r>
              <a:rPr lang="fi-FI" sz="3000" b="1" dirty="0" smtClean="0">
                <a:solidFill>
                  <a:srgbClr val="4F2270"/>
                </a:solidFill>
              </a:rPr>
              <a:t> tai osaamansa vierasta kieltä</a:t>
            </a:r>
          </a:p>
          <a:p>
            <a:endParaRPr lang="fi-FI" sz="1050" b="1" dirty="0" smtClean="0">
              <a:solidFill>
                <a:srgbClr val="4F227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000" b="1" dirty="0" smtClean="0">
                <a:solidFill>
                  <a:schemeClr val="accent6">
                    <a:lumMod val="75000"/>
                  </a:schemeClr>
                </a:solidFill>
              </a:rPr>
              <a:t>Kielilläpuhuminen on </a:t>
            </a:r>
            <a:r>
              <a:rPr lang="fi-FI" sz="3000" b="1" u="sng" dirty="0" smtClean="0">
                <a:solidFill>
                  <a:schemeClr val="accent6">
                    <a:lumMod val="75000"/>
                  </a:schemeClr>
                </a:solidFill>
              </a:rPr>
              <a:t>mahdollista kaikissa </a:t>
            </a:r>
          </a:p>
          <a:p>
            <a:r>
              <a:rPr lang="fi-FI" sz="3000" b="1" u="sng" dirty="0" smtClean="0">
                <a:solidFill>
                  <a:schemeClr val="accent6">
                    <a:lumMod val="75000"/>
                  </a:schemeClr>
                </a:solidFill>
              </a:rPr>
              <a:t>tilanteissa</a:t>
            </a:r>
            <a:r>
              <a:rPr lang="fi-FI" sz="3000" b="1" dirty="0" smtClean="0">
                <a:solidFill>
                  <a:schemeClr val="accent6">
                    <a:lumMod val="75000"/>
                  </a:schemeClr>
                </a:solidFill>
              </a:rPr>
              <a:t>, missä tavallinenkin puhe</a:t>
            </a:r>
          </a:p>
          <a:p>
            <a:endParaRPr lang="fi-FI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000" b="1" u="sng" dirty="0" smtClean="0">
                <a:solidFill>
                  <a:srgbClr val="4F2270"/>
                </a:solidFill>
              </a:rPr>
              <a:t>Puheen voi keskeyttää</a:t>
            </a:r>
            <a:r>
              <a:rPr lang="fi-FI" sz="3000" b="1" dirty="0" smtClean="0">
                <a:solidFill>
                  <a:srgbClr val="4F2270"/>
                </a:solidFill>
              </a:rPr>
              <a:t> milloin haluaa</a:t>
            </a:r>
          </a:p>
          <a:p>
            <a:pPr>
              <a:buFont typeface="Wingdings" pitchFamily="2" charset="2"/>
              <a:buChar char="Ø"/>
            </a:pPr>
            <a:endParaRPr lang="fi-FI" sz="1400" b="1" dirty="0" smtClean="0">
              <a:solidFill>
                <a:srgbClr val="4F227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000" b="1" dirty="0" smtClean="0">
                <a:solidFill>
                  <a:schemeClr val="accent6">
                    <a:lumMod val="75000"/>
                  </a:schemeClr>
                </a:solidFill>
              </a:rPr>
              <a:t>Kielillä voi puhua myös </a:t>
            </a:r>
            <a:r>
              <a:rPr lang="fi-FI" sz="3000" b="1" u="sng" dirty="0" smtClean="0">
                <a:solidFill>
                  <a:schemeClr val="accent6">
                    <a:lumMod val="75000"/>
                  </a:schemeClr>
                </a:solidFill>
              </a:rPr>
              <a:t>äänettömästi</a:t>
            </a:r>
            <a:r>
              <a:rPr lang="fi-FI" sz="3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000" dirty="0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53000"/>
            <a:ext cx="8534400" cy="175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685800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Kielilläpuhuminen on täysin puhujan hallittavissa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95600"/>
            <a:ext cx="922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smtClean="0">
                <a:solidFill>
                  <a:srgbClr val="4F2270"/>
                </a:solidFill>
              </a:rPr>
              <a:t>Siksi Paavali varoittaa seurakuntaa käyttäytymästä, ikään kuin kielilläpuhuja</a:t>
            </a:r>
          </a:p>
          <a:p>
            <a:r>
              <a:rPr lang="fi-FI" sz="4000" b="1" smtClean="0">
                <a:solidFill>
                  <a:srgbClr val="4F2270"/>
                </a:solidFill>
              </a:rPr>
              <a:t>ei hallitsisi puhettaan. </a:t>
            </a:r>
            <a:endParaRPr lang="en-US" sz="4000" b="1" smtClean="0">
              <a:solidFill>
                <a:srgbClr val="4F2270"/>
              </a:solidFill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09600" y="502920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normalizeH="0" baseline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Jos nyt koko seurakunta kokoontuisi yhteen ja kaikki siellä puhuisivat kielillä ja sinne tulisi opetuksesta tai uskosta osattomia, eivätkö he sanoisi teidän olevan järjiltänne? </a:t>
            </a:r>
            <a:r>
              <a:rPr kumimoji="0" lang="fi-FI" sz="2400" b="1" i="1" u="none" strike="noStrike" cap="none" normalizeH="0" baseline="0" smtClean="0">
                <a:ln>
                  <a:noFill/>
                </a:ln>
                <a:solidFill>
                  <a:srgbClr val="4E3E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Kor.14:23</a:t>
            </a:r>
            <a:endParaRPr kumimoji="0" lang="fi-FI" sz="2400" b="1" i="0" u="none" strike="noStrike" cap="none" normalizeH="0" baseline="0" smtClean="0">
              <a:ln>
                <a:noFill/>
              </a:ln>
              <a:solidFill>
                <a:srgbClr val="4E3E28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C:\Documents and Settings\mirjami\Desktop\Rukous Hengessä\Kyyhkynen\Dove-Holy-Spir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1905000" cy="1806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304800"/>
            <a:ext cx="5486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Kielilläpuhuminen kielitieteellisestä näkökulmasta: </a:t>
            </a:r>
          </a:p>
          <a:p>
            <a:endParaRPr lang="fi-FI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Rukouskieli on rikasta, selkeää ja järjestelmällistä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44186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400" b="1" dirty="0" smtClean="0">
                <a:solidFill>
                  <a:srgbClr val="4F2270"/>
                </a:solidFill>
              </a:rPr>
              <a:t> </a:t>
            </a:r>
            <a:r>
              <a:rPr lang="fi-FI" sz="3400" b="1" u="sng" dirty="0" smtClean="0">
                <a:solidFill>
                  <a:srgbClr val="4F2270"/>
                </a:solidFill>
              </a:rPr>
              <a:t>Sanastoltaan</a:t>
            </a:r>
            <a:r>
              <a:rPr lang="fi-FI" sz="3400" b="1" dirty="0" smtClean="0">
                <a:solidFill>
                  <a:srgbClr val="4F2270"/>
                </a:solidFill>
              </a:rPr>
              <a:t> vaihtelevaa </a:t>
            </a:r>
            <a:r>
              <a:rPr lang="fi-FI" sz="3400" b="1" smtClean="0">
                <a:solidFill>
                  <a:srgbClr val="4F2270"/>
                </a:solidFill>
              </a:rPr>
              <a:t>ja </a:t>
            </a:r>
            <a:r>
              <a:rPr lang="fi-FI" sz="3400" b="1" u="sng" smtClean="0">
                <a:solidFill>
                  <a:srgbClr val="4F2270"/>
                </a:solidFill>
              </a:rPr>
              <a:t>ääntämykseltään</a:t>
            </a:r>
            <a:r>
              <a:rPr lang="fi-FI" sz="3400" b="1" smtClean="0">
                <a:solidFill>
                  <a:srgbClr val="4F2270"/>
                </a:solidFill>
              </a:rPr>
              <a:t>   selkeää</a:t>
            </a:r>
            <a:r>
              <a:rPr lang="fi-FI" sz="3400" dirty="0" smtClean="0">
                <a:solidFill>
                  <a:srgbClr val="4F227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i-FI" sz="3400" b="1" smtClean="0">
                <a:solidFill>
                  <a:srgbClr val="4F2270"/>
                </a:solidFill>
              </a:rPr>
              <a:t> </a:t>
            </a:r>
            <a:r>
              <a:rPr lang="fi-FI" sz="3400" b="1" u="sng" dirty="0" smtClean="0">
                <a:solidFill>
                  <a:srgbClr val="4F2270"/>
                </a:solidFill>
              </a:rPr>
              <a:t>Sävelkorkeus ja äänenvoimakkuus</a:t>
            </a:r>
            <a:r>
              <a:rPr lang="fi-FI" sz="3400" b="1" dirty="0" smtClean="0">
                <a:solidFill>
                  <a:srgbClr val="4F2270"/>
                </a:solidFill>
              </a:rPr>
              <a:t> vaihtelevat kuten normaalissakin kielessä.</a:t>
            </a:r>
          </a:p>
        </p:txBody>
      </p:sp>
      <p:pic>
        <p:nvPicPr>
          <p:cNvPr id="14339" name="Picture 3" descr="C:\Documents and Settings\mirjami\Desktop\Rukous Hengessä\Kuvat\Kyyhkynen\698dove-290x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3" cstate="print"/>
          <a:srcRect l="13608" r="15635"/>
          <a:stretch>
            <a:fillRect/>
          </a:stretch>
        </p:blipFill>
        <p:spPr bwMode="auto">
          <a:xfrm>
            <a:off x="152400" y="762000"/>
            <a:ext cx="1889052" cy="3124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981200"/>
            <a:ext cx="6858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200" dirty="0" smtClean="0">
                <a:solidFill>
                  <a:srgbClr val="4F2270"/>
                </a:solidFill>
              </a:rPr>
              <a:t> </a:t>
            </a:r>
            <a:r>
              <a:rPr lang="fi-FI" sz="3800" b="1" dirty="0" smtClean="0">
                <a:solidFill>
                  <a:srgbClr val="4F2270"/>
                </a:solidFill>
              </a:rPr>
              <a:t>Rukousta </a:t>
            </a:r>
            <a:r>
              <a:rPr lang="fi-FI" sz="3800" b="1" u="sng" dirty="0" smtClean="0">
                <a:solidFill>
                  <a:srgbClr val="4F2270"/>
                </a:solidFill>
              </a:rPr>
              <a:t>Jumalan omassa ulottuvuudessa</a:t>
            </a:r>
            <a:r>
              <a:rPr lang="fi-FI" sz="3800" u="sng" dirty="0" smtClean="0">
                <a:solidFill>
                  <a:srgbClr val="4F2270"/>
                </a:solidFill>
              </a:rPr>
              <a:t> </a:t>
            </a:r>
            <a:r>
              <a:rPr lang="fi-FI" sz="3800" b="1" dirty="0" smtClean="0">
                <a:solidFill>
                  <a:srgbClr val="4F2270"/>
                </a:solidFill>
              </a:rPr>
              <a:t>eli hengen alueella, koska Jumala on henki</a:t>
            </a:r>
            <a:endParaRPr lang="en-US" sz="3800" b="1" dirty="0" smtClean="0">
              <a:solidFill>
                <a:srgbClr val="4F2270"/>
              </a:solidFill>
            </a:endParaRPr>
          </a:p>
          <a:p>
            <a:endParaRPr lang="fi-FI" sz="3600" dirty="0" smtClean="0">
              <a:solidFill>
                <a:srgbClr val="4F227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800" b="1" dirty="0" smtClean="0">
                <a:solidFill>
                  <a:srgbClr val="4F2270"/>
                </a:solidFill>
              </a:rPr>
              <a:t>Rukousta </a:t>
            </a:r>
            <a:r>
              <a:rPr lang="fi-FI" sz="3800" b="1" u="sng" dirty="0" smtClean="0">
                <a:solidFill>
                  <a:srgbClr val="4F2270"/>
                </a:solidFill>
              </a:rPr>
              <a:t>Jumalan Hengen valtaamana ja varustamana</a:t>
            </a:r>
            <a:r>
              <a:rPr lang="fi-FI" sz="3800" b="1" dirty="0" smtClean="0">
                <a:solidFill>
                  <a:srgbClr val="4F2270"/>
                </a:solidFill>
              </a:rPr>
              <a:t> </a:t>
            </a:r>
            <a:endParaRPr lang="en-US" sz="3800" dirty="0" smtClean="0">
              <a:solidFill>
                <a:srgbClr val="4F227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048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  HENGESSÄ  ON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571143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400" b="1" dirty="0" smtClean="0">
                <a:solidFill>
                  <a:srgbClr val="4F2270"/>
                </a:solidFill>
              </a:rPr>
              <a:t>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Selkeä äännejärjestelmä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endParaRPr lang="fi-FI" sz="2800" b="1" dirty="0" smtClean="0">
              <a:solidFill>
                <a:srgbClr val="4F2270"/>
              </a:solidFill>
            </a:endParaRPr>
          </a:p>
          <a:p>
            <a:r>
              <a:rPr lang="fi-FI" sz="3600" b="1" dirty="0" smtClean="0">
                <a:solidFill>
                  <a:srgbClr val="4F2270"/>
                </a:solidFill>
              </a:rPr>
              <a:t>Tietty valikoima merkityksellisiä äänteitä </a:t>
            </a:r>
          </a:p>
          <a:p>
            <a:r>
              <a:rPr lang="fi-FI" sz="3600" b="1" dirty="0" smtClean="0">
                <a:solidFill>
                  <a:srgbClr val="4F2270"/>
                </a:solidFill>
              </a:rPr>
              <a:t>- toiset äänteet puuttuvat kokonaan</a:t>
            </a:r>
          </a:p>
          <a:p>
            <a:pPr>
              <a:buFont typeface="Wingdings" pitchFamily="2" charset="2"/>
              <a:buChar char="Ø"/>
            </a:pPr>
            <a:endParaRPr lang="fi-FI" sz="1400" b="1" dirty="0" smtClean="0">
              <a:solidFill>
                <a:srgbClr val="4F22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960674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600" b="1" dirty="0" smtClean="0">
                <a:solidFill>
                  <a:srgbClr val="4F2270"/>
                </a:solidFill>
              </a:rPr>
              <a:t>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Ääntäminen yhtenäistä</a:t>
            </a:r>
            <a:r>
              <a:rPr lang="fi-FI" sz="3600" b="1" dirty="0" smtClean="0">
                <a:solidFill>
                  <a:srgbClr val="4F2270"/>
                </a:solidFill>
              </a:rPr>
              <a:t> ja säännön-mukaista – samat kielen äänteet ääntyvät aina samaan tapaan.</a:t>
            </a:r>
            <a:endParaRPr lang="en-US" sz="3600" b="1" dirty="0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228600"/>
            <a:ext cx="8153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Rukouskielestä voi </a:t>
            </a:r>
          </a:p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helposti tunnistaa</a:t>
            </a:r>
          </a:p>
          <a:p>
            <a:endParaRPr lang="fi-FI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4200" b="1" dirty="0" smtClean="0">
                <a:solidFill>
                  <a:srgbClr val="4F2270"/>
                </a:solidFill>
              </a:rPr>
              <a:t> </a:t>
            </a:r>
            <a:r>
              <a:rPr lang="fi-FI" sz="3600" b="1" dirty="0" smtClean="0">
                <a:solidFill>
                  <a:srgbClr val="4F2270"/>
                </a:solidFill>
              </a:rPr>
              <a:t>lauseita </a:t>
            </a:r>
          </a:p>
          <a:p>
            <a:pPr>
              <a:buFont typeface="Wingdings" pitchFamily="2" charset="2"/>
              <a:buChar char="Ø"/>
            </a:pPr>
            <a:r>
              <a:rPr lang="fi-FI" sz="3600" b="1" dirty="0" smtClean="0">
                <a:solidFill>
                  <a:srgbClr val="4F2270"/>
                </a:solidFill>
              </a:rPr>
              <a:t> usein toistuvia sanoja</a:t>
            </a:r>
          </a:p>
          <a:p>
            <a:pPr>
              <a:buFont typeface="Wingdings" pitchFamily="2" charset="2"/>
              <a:buChar char="Ø"/>
            </a:pPr>
            <a:r>
              <a:rPr lang="fi-FI" sz="3600" b="1" dirty="0" smtClean="0">
                <a:solidFill>
                  <a:srgbClr val="4F2270"/>
                </a:solidFill>
              </a:rPr>
              <a:t> kieliopillisia merkitysyksiköitä (esim. päätteitä)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4572000"/>
            <a:ext cx="81938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Järjestelmällisyyttä on kielen kaikilla tasoilla  – kieli ei ole hurmoksellista ja mielivaltaista tavujen yhdistämistä.</a:t>
            </a:r>
            <a:endParaRPr lang="en-US" sz="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38100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Rukouskieli on usein tavallista puhetta soljuvampaa ja sujuvampaa.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0292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6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Sitä ei rajoita puheen sisällön miettiminen, sitä on helpompaa puhua!</a:t>
            </a:r>
            <a:endParaRPr lang="en-US" sz="3600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Documents and Settings\mirjami\Desktop\Rukous Hengessä\Piirrokset Rukous Hengessä\rukous kielillä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67196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88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 rukoillessa voi joskus kokea, kuinka puheeseen tulee </a:t>
            </a:r>
            <a:r>
              <a:rPr lang="fi-FI" sz="5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erityistä Hengen vaikutusta</a:t>
            </a:r>
            <a:r>
              <a:rPr lang="fi-FI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5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merkitsevyyttä </a:t>
            </a:r>
            <a:r>
              <a:rPr lang="fi-FI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</a:t>
            </a:r>
            <a:r>
              <a:rPr lang="fi-FI" sz="5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auktoriteettia</a:t>
            </a:r>
            <a:r>
              <a:rPr lang="fi-FI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5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38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i-FI" sz="5000" b="1" u="sng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Jumalan Henki itse rukoilee ja puhuu kauttamme</a:t>
            </a:r>
            <a:r>
              <a:rPr lang="fi-FI" sz="50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5000" dirty="0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ctr"/>
            <a:endParaRPr lang="fi-FI" sz="5000" b="1" dirty="0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ctr"/>
            <a:r>
              <a:rPr lang="fi-FI" sz="50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Vain kielillä puhuessamme voimme kokea tällaista </a:t>
            </a:r>
            <a:r>
              <a:rPr lang="fi-FI" sz="5000" b="1" u="sng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välikappaleena oloa</a:t>
            </a:r>
            <a:r>
              <a:rPr lang="fi-FI" sz="50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kun Pyhä Henki johtaa rukouksen ilmaisua ja sisältöä.</a:t>
            </a:r>
            <a:endParaRPr lang="en-US" sz="5000" dirty="0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Ivo\Downloads\Nature Wallpapers\nature web-GFX ru (441).jpg"/>
          <p:cNvPicPr>
            <a:picLocks noChangeAspect="1" noChangeArrowheads="1"/>
          </p:cNvPicPr>
          <p:nvPr/>
        </p:nvPicPr>
        <p:blipFill>
          <a:blip r:embed="rId3" cstate="print"/>
          <a:srcRect l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5791200"/>
            <a:ext cx="9372600" cy="1066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304800"/>
            <a:ext cx="8610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i-FI" sz="3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Sinä, jolla jo on tämä lahja, käytä maksimaalisesti Hengen avaamia mahdollisuuksia!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i-FI" sz="3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Sinä, jolla ei vielä ole sitä, etsi ja tavoittele sitä koko sydämestäsi!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Tämä siunaus on tarkoitettu sinullekin!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i-FI" sz="3200" b="1" dirty="0" smtClean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943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dirty="0" smtClean="0">
                <a:solidFill>
                  <a:schemeClr val="bg2">
                    <a:lumMod val="25000"/>
                  </a:schemeClr>
                </a:solidFill>
              </a:rPr>
              <a:t>”Sillä teille ja teidän lapsillenne tämä lupaus on annettu ja kaikille,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dirty="0" smtClean="0">
                <a:solidFill>
                  <a:schemeClr val="bg2">
                    <a:lumMod val="25000"/>
                  </a:schemeClr>
                </a:solidFill>
              </a:rPr>
              <a:t>jotka kaukana ovat, ketkä ikinä Herra, meidän Jumalamme, kutsuu.”</a:t>
            </a:r>
            <a:endParaRPr lang="fi-FI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mirjami\Desktop\Rukous Hengessä\Piirrokset Rukous Hengessä\logon kyyhkynen.jpg"/>
          <p:cNvPicPr>
            <a:picLocks noChangeAspect="1" noChangeArrowheads="1"/>
          </p:cNvPicPr>
          <p:nvPr/>
        </p:nvPicPr>
        <p:blipFill>
          <a:blip r:embed="rId3" cstate="print"/>
          <a:srcRect l="13608" r="15635"/>
          <a:stretch>
            <a:fillRect/>
          </a:stretch>
        </p:blipFill>
        <p:spPr bwMode="auto">
          <a:xfrm>
            <a:off x="152400" y="762000"/>
            <a:ext cx="1889052" cy="3124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152400"/>
            <a:ext cx="6934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4F2270"/>
                </a:solidFill>
              </a:rPr>
              <a:t>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Pyhä Henki </a:t>
            </a:r>
            <a:r>
              <a:rPr lang="fi-FI" sz="3600" b="1" u="sng" smtClean="0">
                <a:solidFill>
                  <a:schemeClr val="accent6">
                    <a:lumMod val="75000"/>
                  </a:schemeClr>
                </a:solidFill>
              </a:rPr>
              <a:t>herättää ja vaikuttaa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meissä rukousta ja </a:t>
            </a:r>
            <a:r>
              <a:rPr lang="fi-FI" sz="3600" b="1" u="sng" smtClean="0">
                <a:solidFill>
                  <a:schemeClr val="accent6">
                    <a:lumMod val="75000"/>
                  </a:schemeClr>
                </a:solidFill>
              </a:rPr>
              <a:t>johdattaa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sen sisältöä.</a:t>
            </a:r>
          </a:p>
          <a:p>
            <a:pPr>
              <a:buFont typeface="Wingdings" pitchFamily="2" charset="2"/>
              <a:buChar char="Ø"/>
            </a:pPr>
            <a:endParaRPr lang="fi-FI" sz="3400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i-FI" sz="3400" b="1" smtClean="0">
                <a:solidFill>
                  <a:srgbClr val="4F2270"/>
                </a:solidFill>
              </a:rPr>
              <a:t> 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Pyhä Henki jopa </a:t>
            </a:r>
            <a:r>
              <a:rPr lang="fi-FI" sz="3600" b="1" u="sng" smtClean="0">
                <a:solidFill>
                  <a:schemeClr val="accent6">
                    <a:lumMod val="75000"/>
                  </a:schemeClr>
                </a:solidFill>
              </a:rPr>
              <a:t>antaa meille rukouskielen – sanat suuhumme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– jotta voimme </a:t>
            </a:r>
            <a:r>
              <a:rPr lang="fi-FI" sz="3600" b="1" u="sng" smtClean="0">
                <a:solidFill>
                  <a:schemeClr val="accent6">
                    <a:lumMod val="75000"/>
                  </a:schemeClr>
                </a:solidFill>
              </a:rPr>
              <a:t>kommunikoida Jumalan kanssa  hengellämme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ja rukoilla oikeiden asioiden puolesta </a:t>
            </a:r>
            <a:r>
              <a:rPr lang="fi-FI" sz="3600" b="1" u="sng" smtClean="0">
                <a:solidFill>
                  <a:schemeClr val="accent6">
                    <a:lumMod val="75000"/>
                  </a:schemeClr>
                </a:solidFill>
              </a:rPr>
              <a:t>ohi ymmärryksen ja tiedon rajojen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360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1143000"/>
            <a:ext cx="502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500" b="1" dirty="0" smtClean="0">
                <a:solidFill>
                  <a:schemeClr val="accent6">
                    <a:lumMod val="75000"/>
                  </a:schemeClr>
                </a:solidFill>
              </a:rPr>
              <a:t>Kielilläpuhuminen on itselle tuntemattoman kielen sujuvaa puhumista rukous- tai profetointi-tilanteessa </a:t>
            </a:r>
            <a:r>
              <a:rPr lang="fi-FI" sz="3500" b="1" u="sng" dirty="0" smtClean="0">
                <a:solidFill>
                  <a:schemeClr val="accent6">
                    <a:lumMod val="75000"/>
                  </a:schemeClr>
                </a:solidFill>
              </a:rPr>
              <a:t>ylijärjellisellä, </a:t>
            </a:r>
          </a:p>
          <a:p>
            <a:pPr algn="ctr"/>
            <a:r>
              <a:rPr lang="fi-FI" sz="3500" b="1" u="sng" dirty="0" smtClean="0">
                <a:solidFill>
                  <a:schemeClr val="accent6">
                    <a:lumMod val="75000"/>
                  </a:schemeClr>
                </a:solidFill>
              </a:rPr>
              <a:t>Pyhän Hengen mahdol-listamalla tavalla</a:t>
            </a:r>
            <a:r>
              <a:rPr lang="fi-FI" sz="35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fi-FI" sz="3500" b="1" dirty="0" smtClean="0">
              <a:solidFill>
                <a:srgbClr val="4F2270"/>
              </a:solidFill>
            </a:endParaRPr>
          </a:p>
          <a:p>
            <a:pPr algn="ctr"/>
            <a:r>
              <a:rPr lang="fi-FI" sz="3600" b="1" dirty="0" smtClean="0">
                <a:solidFill>
                  <a:srgbClr val="4F2270"/>
                </a:solidFill>
              </a:rPr>
              <a:t>Puheen syntymekanismia ei voi selittää.</a:t>
            </a:r>
            <a:endParaRPr lang="en-US" sz="3500" b="1" dirty="0">
              <a:solidFill>
                <a:srgbClr val="4F227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52400"/>
            <a:ext cx="8229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Mitä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kielilläpuhuminen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on?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mirjami\Desktop\Rukous Hengessä\Piirrokset Rukous Hengessä\rukous kielillä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062539" cy="3905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457200"/>
            <a:ext cx="62483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Kielilläpuhuja </a:t>
            </a:r>
          </a:p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kommunikoi Jumalan kanssa hengellään, </a:t>
            </a:r>
          </a:p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 ymmärryksellään.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mirjami\Desktop\Rukous Hengessä\Piirrokset Rukous Hengessä\rukous kielillä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3363" cy="3345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9144000" cy="2590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4353342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300" b="1" dirty="0" smtClean="0">
                <a:solidFill>
                  <a:srgbClr val="4E3E28"/>
                </a:solidFill>
              </a:rPr>
              <a:t>Minun on</a:t>
            </a:r>
            <a:r>
              <a:rPr lang="fi-FI" sz="3300" b="1" u="sng" dirty="0" smtClean="0">
                <a:solidFill>
                  <a:srgbClr val="4E3E28"/>
                </a:solidFill>
              </a:rPr>
              <a:t> rukoiltava hengelläni</a:t>
            </a:r>
            <a:r>
              <a:rPr lang="fi-FI" sz="3300" b="1" dirty="0" smtClean="0">
                <a:solidFill>
                  <a:srgbClr val="4E3E28"/>
                </a:solidFill>
              </a:rPr>
              <a:t>, mutta minun on rukoiltava myöskin ymmärrykselläni; minun on </a:t>
            </a:r>
            <a:r>
              <a:rPr lang="fi-FI" sz="3300" b="1" u="sng" dirty="0" smtClean="0">
                <a:solidFill>
                  <a:srgbClr val="4E3E28"/>
                </a:solidFill>
              </a:rPr>
              <a:t>veisattava kiitosta hengelläni</a:t>
            </a:r>
            <a:r>
              <a:rPr lang="fi-FI" sz="3300" b="1" dirty="0" smtClean="0">
                <a:solidFill>
                  <a:srgbClr val="4E3E28"/>
                </a:solidFill>
              </a:rPr>
              <a:t>, mutta minun on veisattava myöskin ymmärrykselläni. </a:t>
            </a:r>
            <a:r>
              <a:rPr lang="fi-FI" sz="3300" b="1" i="1" dirty="0" smtClean="0">
                <a:solidFill>
                  <a:srgbClr val="4E3E28"/>
                </a:solidFill>
              </a:rPr>
              <a:t>1 Kor. 14:15</a:t>
            </a:r>
            <a:endParaRPr lang="en-US" sz="3300" dirty="0" smtClean="0">
              <a:solidFill>
                <a:srgbClr val="4E3E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38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Paavali jakaa rukouksen</a:t>
            </a:r>
            <a:endParaRPr lang="fi-FI" sz="35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800" b="1" u="sng" smtClean="0">
                <a:solidFill>
                  <a:schemeClr val="accent6">
                    <a:lumMod val="75000"/>
                  </a:schemeClr>
                </a:solidFill>
              </a:rPr>
              <a:t>ymmärryksellä tapahtuvaan </a:t>
            </a:r>
          </a:p>
          <a:p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      (rukoilija itse tuottaa ja  ymmärtää</a:t>
            </a:r>
          </a:p>
          <a:p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      puheensa sisällön)</a:t>
            </a:r>
          </a:p>
          <a:p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fi-FI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i-FI" sz="3800" b="1" u="sng" dirty="0" smtClean="0">
                <a:solidFill>
                  <a:schemeClr val="accent6">
                    <a:lumMod val="75000"/>
                  </a:schemeClr>
                </a:solidFill>
              </a:rPr>
              <a:t>hengessä </a:t>
            </a:r>
            <a:r>
              <a:rPr lang="fi-FI" sz="3800" b="1" u="sng" smtClean="0">
                <a:solidFill>
                  <a:schemeClr val="accent6">
                    <a:lumMod val="75000"/>
                  </a:schemeClr>
                </a:solidFill>
              </a:rPr>
              <a:t>tapahtuvaan </a:t>
            </a:r>
          </a:p>
          <a:p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</a:rPr>
              <a:t>(kielillä </a:t>
            </a:r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puhuen) </a:t>
            </a:r>
            <a:endParaRPr lang="fi-FI" sz="3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0292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="1" dirty="0" smtClean="0">
                <a:solidFill>
                  <a:srgbClr val="4F2270"/>
                </a:solidFill>
              </a:rPr>
              <a:t>Kumpikin on Pyhän Hengen vaikuttamaa ja johdattamaa.</a:t>
            </a:r>
            <a:endParaRPr lang="en-US" sz="4000" dirty="0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Kielilläpuhuminen tuo rukouselämään päivittäisen</a:t>
            </a:r>
            <a:r>
              <a:rPr lang="fi-FI" sz="4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konkreettisella </a:t>
            </a:r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tavalla yliluonnollisen ulottuvuuden.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81000" y="3810000"/>
            <a:ext cx="8382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300" b="1" smtClean="0">
                <a:solidFill>
                  <a:srgbClr val="4F2270"/>
                </a:solidFill>
              </a:rPr>
              <a:t> Henkilö</a:t>
            </a:r>
            <a:r>
              <a:rPr lang="fi-FI" sz="3300" b="1" dirty="0" smtClean="0">
                <a:solidFill>
                  <a:srgbClr val="4F2270"/>
                </a:solidFill>
              </a:rPr>
              <a:t>, joka ei normaalisti osaa ääntää vieraita kieliä, pystyy siihen kielillä puhuessa</a:t>
            </a:r>
          </a:p>
          <a:p>
            <a:pPr>
              <a:buFont typeface="Wingdings" pitchFamily="2" charset="2"/>
              <a:buChar char="Ø"/>
            </a:pPr>
            <a:endParaRPr lang="fi-FI" sz="3300" b="1" dirty="0" smtClean="0">
              <a:solidFill>
                <a:srgbClr val="4F227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300" b="1" smtClean="0">
                <a:solidFill>
                  <a:srgbClr val="4F2270"/>
                </a:solidFill>
              </a:rPr>
              <a:t> Kielilläpuhuminen </a:t>
            </a:r>
            <a:r>
              <a:rPr lang="fi-FI" sz="3300" b="1" dirty="0" smtClean="0">
                <a:solidFill>
                  <a:srgbClr val="4F2270"/>
                </a:solidFill>
              </a:rPr>
              <a:t>kuulostaa samalta kautta maailman.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4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76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Mitä Hengessä puhutut kielet ovat?</a:t>
            </a:r>
          </a:p>
        </p:txBody>
      </p:sp>
      <p:pic>
        <p:nvPicPr>
          <p:cNvPr id="7" name="Picture 2" descr="C:\Documents and Settings\mirjami\Desktop\Rukous Hengessä\Kuvat\perg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382000" cy="525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15240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solidFill>
                  <a:srgbClr val="4E3E28"/>
                </a:solidFill>
              </a:rPr>
              <a:t>”He alkoivat puhua muilla kielillä, </a:t>
            </a:r>
            <a:r>
              <a:rPr lang="fi-FI" sz="2800" b="1" u="sng" dirty="0" smtClean="0">
                <a:solidFill>
                  <a:srgbClr val="4E3E28"/>
                </a:solidFill>
              </a:rPr>
              <a:t>sen mukaan mitä Henki </a:t>
            </a:r>
            <a:r>
              <a:rPr lang="fi-FI" sz="2800" b="1" u="sng" smtClean="0">
                <a:solidFill>
                  <a:srgbClr val="4E3E28"/>
                </a:solidFill>
              </a:rPr>
              <a:t>heille puhuttavaksi </a:t>
            </a:r>
            <a:r>
              <a:rPr lang="fi-FI" sz="2800" b="1" u="sng" dirty="0" smtClean="0">
                <a:solidFill>
                  <a:srgbClr val="4E3E28"/>
                </a:solidFill>
              </a:rPr>
              <a:t>antoi</a:t>
            </a:r>
            <a:r>
              <a:rPr lang="fi-FI" sz="2800" b="1" dirty="0" smtClean="0">
                <a:solidFill>
                  <a:srgbClr val="4E3E28"/>
                </a:solidFill>
              </a:rPr>
              <a:t>.” </a:t>
            </a:r>
            <a:r>
              <a:rPr lang="fi-FI" sz="2800" b="1" i="1" dirty="0" smtClean="0">
                <a:solidFill>
                  <a:srgbClr val="4E3E28"/>
                </a:solidFill>
              </a:rPr>
              <a:t>Apt 2:4</a:t>
            </a:r>
            <a:endParaRPr lang="fi-FI" b="1" dirty="0" smtClean="0">
              <a:solidFill>
                <a:srgbClr val="4E3E2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847272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Avainjae, joka viittaisi siihen, että kieltä ymmärtäisi vain Jumala, eli puhe ei olisi olemassaolevaa kieltä.</a:t>
            </a:r>
            <a:endParaRPr lang="en-US" sz="3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187005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solidFill>
                  <a:srgbClr val="4E3E28"/>
                </a:solidFill>
              </a:rPr>
              <a:t>”Kielillä puhuva ei puhu ihmisille, vaan Jumalalle; ei </a:t>
            </a:r>
            <a:r>
              <a:rPr lang="fi-FI" sz="2800" b="1" u="sng" dirty="0" smtClean="0">
                <a:solidFill>
                  <a:srgbClr val="4E3E28"/>
                </a:solidFill>
              </a:rPr>
              <a:t>häntä näet </a:t>
            </a:r>
            <a:r>
              <a:rPr lang="fi-FI" sz="2800" b="1" u="sng" smtClean="0">
                <a:solidFill>
                  <a:srgbClr val="4E3E28"/>
                </a:solidFill>
              </a:rPr>
              <a:t>kukaan ymmärrä</a:t>
            </a:r>
            <a:r>
              <a:rPr lang="fi-FI" sz="2800" b="1" u="sng" dirty="0" smtClean="0">
                <a:solidFill>
                  <a:srgbClr val="4E3E28"/>
                </a:solidFill>
              </a:rPr>
              <a:t>, sillä hän puhuu salaisuuksia hengessä</a:t>
            </a:r>
            <a:r>
              <a:rPr lang="fi-FI" sz="2800" b="1" dirty="0" smtClean="0">
                <a:solidFill>
                  <a:srgbClr val="4E3E28"/>
                </a:solidFill>
              </a:rPr>
              <a:t>.”</a:t>
            </a:r>
            <a:r>
              <a:rPr lang="fi-FI" sz="2800" dirty="0" smtClean="0">
                <a:solidFill>
                  <a:srgbClr val="4E3E28"/>
                </a:solidFill>
              </a:rPr>
              <a:t>  </a:t>
            </a:r>
            <a:r>
              <a:rPr lang="fi-FI" sz="2800" b="1" i="1" dirty="0" smtClean="0">
                <a:solidFill>
                  <a:srgbClr val="4E3E28"/>
                </a:solidFill>
              </a:rPr>
              <a:t>1. Kor. 14:2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5532</TotalTime>
  <Words>1422</Words>
  <Application>Microsoft Office PowerPoint</Application>
  <PresentationFormat>On-screen Show (4:3)</PresentationFormat>
  <Paragraphs>277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Mirjami</dc:creator>
  <cp:lastModifiedBy>Mirjami</cp:lastModifiedBy>
  <cp:revision>671</cp:revision>
  <dcterms:created xsi:type="dcterms:W3CDTF">2011-04-02T16:59:53Z</dcterms:created>
  <dcterms:modified xsi:type="dcterms:W3CDTF">2018-02-04T01:50:48Z</dcterms:modified>
</cp:coreProperties>
</file>