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68" r:id="rId3"/>
    <p:sldId id="269" r:id="rId4"/>
    <p:sldId id="280" r:id="rId5"/>
    <p:sldId id="286" r:id="rId6"/>
    <p:sldId id="287" r:id="rId7"/>
    <p:sldId id="281" r:id="rId8"/>
    <p:sldId id="279" r:id="rId9"/>
    <p:sldId id="278" r:id="rId10"/>
    <p:sldId id="273" r:id="rId11"/>
    <p:sldId id="283" r:id="rId12"/>
    <p:sldId id="285" r:id="rId13"/>
    <p:sldId id="274" r:id="rId14"/>
    <p:sldId id="275" r:id="rId15"/>
    <p:sldId id="276" r:id="rId16"/>
    <p:sldId id="272" r:id="rId17"/>
    <p:sldId id="277" r:id="rId18"/>
    <p:sldId id="288" r:id="rId19"/>
    <p:sldId id="289" r:id="rId20"/>
    <p:sldId id="290"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6" autoAdjust="0"/>
    <p:restoredTop sz="94660"/>
  </p:normalViewPr>
  <p:slideViewPr>
    <p:cSldViewPr>
      <p:cViewPr varScale="1">
        <p:scale>
          <a:sx n="74" d="100"/>
          <a:sy n="74" d="100"/>
        </p:scale>
        <p:origin x="78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F7831-28DD-4B73-80C6-41D7D9A28EF8}" type="datetimeFigureOut">
              <a:rPr lang="en-US" smtClean="0"/>
              <a:pPr/>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0899C-1916-4734-BBED-05E09C26DA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02BAC-E822-4B7D-B2D3-953E1F1C29E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FDCE2-4D1C-47B7-BA4A-BFF139697EE9}"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FDCE2-4D1C-47B7-BA4A-BFF139697EE9}"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FDCE2-4D1C-47B7-BA4A-BFF139697EE9}"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FDCE2-4D1C-47B7-BA4A-BFF139697EE9}" type="datetimeFigureOut">
              <a:rPr lang="en-US" smtClean="0"/>
              <a:pPr/>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FDCE2-4D1C-47B7-BA4A-BFF139697EE9}" type="datetimeFigureOut">
              <a:rPr lang="en-US" smtClean="0"/>
              <a:pPr/>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FDCE2-4D1C-47B7-BA4A-BFF139697EE9}" type="datetimeFigureOut">
              <a:rPr lang="en-US" smtClean="0"/>
              <a:pPr/>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FDCE2-4D1C-47B7-BA4A-BFF139697EE9}"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FDCE2-4D1C-47B7-BA4A-BFF139697EE9}"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99832-DADA-4BB6-93E6-BA99680020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FDCE2-4D1C-47B7-BA4A-BFF139697EE9}" type="datetimeFigureOut">
              <a:rPr lang="en-US" smtClean="0"/>
              <a:pPr/>
              <a:t>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99832-DADA-4BB6-93E6-BA99680020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981200"/>
            <a:ext cx="8839200" cy="2123658"/>
          </a:xfrm>
          <a:prstGeom prst="rect">
            <a:avLst/>
          </a:prstGeom>
          <a:noFill/>
        </p:spPr>
        <p:txBody>
          <a:bodyPr wrap="square" rtlCol="0">
            <a:spAutoFit/>
          </a:bodyPr>
          <a:lstStyle/>
          <a:p>
            <a:endParaRPr lang="fi-FI" sz="6000" dirty="0" smtClean="0">
              <a:ln w="1905"/>
              <a:solidFill>
                <a:srgbClr val="C00000"/>
              </a:solidFill>
              <a:effectLst>
                <a:innerShdw blurRad="69850" dist="43180" dir="5400000">
                  <a:srgbClr val="000000">
                    <a:alpha val="65000"/>
                  </a:srgbClr>
                </a:innerShdw>
              </a:effectLst>
            </a:endParaRPr>
          </a:p>
          <a:p>
            <a:pPr algn="ctr"/>
            <a:r>
              <a:rPr lang="fi-FI" sz="3600" b="1" smtClean="0">
                <a:ln w="1905"/>
                <a:solidFill>
                  <a:srgbClr val="C00000"/>
                </a:solidFill>
                <a:effectLst>
                  <a:innerShdw blurRad="69850" dist="43180" dir="5400000">
                    <a:srgbClr val="000000">
                      <a:alpha val="65000"/>
                    </a:srgbClr>
                  </a:innerShdw>
                </a:effectLst>
              </a:rPr>
              <a:t>Voiman </a:t>
            </a:r>
            <a:r>
              <a:rPr lang="fi-FI" sz="3600" b="1" dirty="0" smtClean="0">
                <a:ln w="1905"/>
                <a:solidFill>
                  <a:srgbClr val="C00000"/>
                </a:solidFill>
                <a:effectLst>
                  <a:innerShdw blurRad="69850" dist="43180" dir="5400000">
                    <a:srgbClr val="000000">
                      <a:alpha val="65000"/>
                    </a:srgbClr>
                  </a:innerShdw>
                </a:effectLst>
              </a:rPr>
              <a:t>moninkertaistaminen – </a:t>
            </a:r>
          </a:p>
          <a:p>
            <a:pPr algn="ctr"/>
            <a:r>
              <a:rPr lang="fi-FI" sz="3600" b="1" dirty="0" smtClean="0">
                <a:ln w="1905"/>
                <a:solidFill>
                  <a:srgbClr val="C00000"/>
                </a:solidFill>
                <a:effectLst>
                  <a:innerShdw blurRad="69850" dist="43180" dir="5400000">
                    <a:srgbClr val="000000">
                      <a:alpha val="65000"/>
                    </a:srgbClr>
                  </a:innerShdw>
                </a:effectLst>
              </a:rPr>
              <a:t>Seurakunta kantaa yhteisiä rukousprojekteja</a:t>
            </a:r>
          </a:p>
        </p:txBody>
      </p:sp>
      <p:pic>
        <p:nvPicPr>
          <p:cNvPr id="6" name="Picture 5" descr="C:\Users\Ivo\Desktop\Molitva\molitva malko baner.jpg"/>
          <p:cNvPicPr>
            <a:picLocks noChangeAspect="1" noChangeArrowheads="1"/>
          </p:cNvPicPr>
          <p:nvPr/>
        </p:nvPicPr>
        <p:blipFill>
          <a:blip r:embed="rId3" cstate="print"/>
          <a:srcRect/>
          <a:stretch>
            <a:fillRect/>
          </a:stretch>
        </p:blipFill>
        <p:spPr bwMode="auto">
          <a:xfrm>
            <a:off x="0" y="457200"/>
            <a:ext cx="9144000" cy="1447800"/>
          </a:xfrm>
          <a:prstGeom prst="rect">
            <a:avLst/>
          </a:prstGeom>
          <a:ln>
            <a:noFill/>
          </a:ln>
          <a:effectLst>
            <a:outerShdw blurRad="190500" algn="tl" rotWithShape="0">
              <a:srgbClr val="000000">
                <a:alpha val="70000"/>
              </a:srgbClr>
            </a:outerShdw>
          </a:effectLst>
        </p:spPr>
      </p:pic>
      <p:sp>
        <p:nvSpPr>
          <p:cNvPr id="7" name="Rectangle 6"/>
          <p:cNvSpPr/>
          <p:nvPr/>
        </p:nvSpPr>
        <p:spPr>
          <a:xfrm>
            <a:off x="1981200" y="457200"/>
            <a:ext cx="6172200" cy="1077218"/>
          </a:xfrm>
          <a:prstGeom prst="rect">
            <a:avLst/>
          </a:prstGeom>
        </p:spPr>
        <p:txBody>
          <a:bodyPr wrap="square">
            <a:spAutoFit/>
          </a:bodyPr>
          <a:lstStyle/>
          <a:p>
            <a:endParaRPr lang="fi-FI" sz="2000" dirty="0" smtClean="0">
              <a:ln w="1905"/>
              <a:solidFill>
                <a:srgbClr val="C00000"/>
              </a:solidFill>
            </a:endParaRPr>
          </a:p>
          <a:p>
            <a:r>
              <a:rPr lang="fi-FI" sz="4400" dirty="0" smtClean="0">
                <a:ln w="1905"/>
                <a:solidFill>
                  <a:srgbClr val="002060"/>
                </a:solidFill>
                <a:effectLst>
                  <a:innerShdw blurRad="69850" dist="43180" dir="5400000">
                    <a:srgbClr val="000000">
                      <a:alpha val="65000"/>
                    </a:srgbClr>
                  </a:innerShdw>
                </a:effectLst>
              </a:rPr>
              <a:t>Yhteisen </a:t>
            </a:r>
            <a:r>
              <a:rPr lang="fi-FI" sz="4400" smtClean="0">
                <a:ln w="1905"/>
                <a:solidFill>
                  <a:srgbClr val="002060"/>
                </a:solidFill>
                <a:effectLst>
                  <a:innerShdw blurRad="69850" dist="43180" dir="5400000">
                    <a:srgbClr val="000000">
                      <a:alpha val="65000"/>
                    </a:srgbClr>
                  </a:innerShdw>
                </a:effectLst>
              </a:rPr>
              <a:t>rukouksen </a:t>
            </a:r>
            <a:r>
              <a:rPr lang="fi-FI" sz="4400" smtClean="0">
                <a:ln w="1905"/>
                <a:solidFill>
                  <a:srgbClr val="002060"/>
                </a:solidFill>
                <a:effectLst>
                  <a:innerShdw blurRad="69850" dist="43180" dir="5400000">
                    <a:srgbClr val="000000">
                      <a:alpha val="65000"/>
                    </a:srgbClr>
                  </a:innerShdw>
                </a:effectLst>
              </a:rPr>
              <a:t>voima</a:t>
            </a:r>
            <a:endParaRPr lang="fi-FI" sz="4400" dirty="0" smtClean="0">
              <a:ln w="1905"/>
              <a:solidFill>
                <a:srgbClr val="00206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95948"/>
            <a:ext cx="9144000" cy="3785652"/>
          </a:xfrm>
          <a:prstGeom prst="rect">
            <a:avLst/>
          </a:prstGeom>
          <a:noFill/>
        </p:spPr>
        <p:txBody>
          <a:bodyPr wrap="square" rtlCol="0">
            <a:spAutoFit/>
          </a:bodyPr>
          <a:lstStyle/>
          <a:p>
            <a:pPr algn="ctr"/>
            <a:r>
              <a:rPr lang="fi-FI" sz="4400" b="1" dirty="0" smtClean="0">
                <a:ln w="1905"/>
                <a:solidFill>
                  <a:srgbClr val="C00000"/>
                </a:solidFill>
                <a:effectLst>
                  <a:innerShdw blurRad="69850" dist="43180" dir="5400000">
                    <a:srgbClr val="000000">
                      <a:alpha val="65000"/>
                    </a:srgbClr>
                  </a:innerShdw>
                </a:effectLst>
              </a:rPr>
              <a:t>Seurakunta rukoilee seurakunnan kokoisten asioiden puolesta.</a:t>
            </a:r>
          </a:p>
          <a:p>
            <a:pPr algn="ctr"/>
            <a:endParaRPr lang="fi-FI" sz="4400" b="1" dirty="0" smtClean="0">
              <a:ln w="1905"/>
              <a:solidFill>
                <a:schemeClr val="tx2"/>
              </a:solidFill>
              <a:effectLst>
                <a:innerShdw blurRad="69850" dist="43180" dir="5400000">
                  <a:srgbClr val="000000">
                    <a:alpha val="65000"/>
                  </a:srgbClr>
                </a:innerShdw>
              </a:effectLst>
            </a:endParaRPr>
          </a:p>
          <a:p>
            <a:pPr algn="ctr"/>
            <a:r>
              <a:rPr lang="fi-FI" sz="3600" b="1" dirty="0" smtClean="0">
                <a:solidFill>
                  <a:schemeClr val="tx2"/>
                </a:solidFill>
              </a:rPr>
              <a:t>On helpompi rukoilla isompienkin asioiden puolesta, kun usko vahvistuu joukossa ja hengellinen auktoriteetti kasvaa.</a:t>
            </a:r>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72954"/>
            <a:ext cx="8915400" cy="5170646"/>
          </a:xfrm>
          <a:prstGeom prst="rect">
            <a:avLst/>
          </a:prstGeom>
          <a:noFill/>
        </p:spPr>
        <p:txBody>
          <a:bodyPr wrap="square" rtlCol="0">
            <a:spAutoFit/>
          </a:bodyPr>
          <a:lstStyle/>
          <a:p>
            <a:r>
              <a:rPr lang="fi-FI" sz="4400" b="1" dirty="0" smtClean="0">
                <a:ln w="1905"/>
                <a:solidFill>
                  <a:srgbClr val="C00000"/>
                </a:solidFill>
                <a:effectLst>
                  <a:innerShdw blurRad="69850" dist="43180" dir="5400000">
                    <a:srgbClr val="000000">
                      <a:alpha val="65000"/>
                    </a:srgbClr>
                  </a:innerShdw>
                </a:effectLst>
              </a:rPr>
              <a:t>Yhteisen esirukouksen perusjakeet:</a:t>
            </a:r>
          </a:p>
          <a:p>
            <a:endParaRPr lang="fi-FI" b="1" dirty="0" smtClean="0">
              <a:ln w="1905"/>
              <a:solidFill>
                <a:srgbClr val="C00000"/>
              </a:solidFill>
              <a:effectLst>
                <a:innerShdw blurRad="69850" dist="43180" dir="5400000">
                  <a:srgbClr val="000000">
                    <a:alpha val="65000"/>
                  </a:srgbClr>
                </a:innerShdw>
              </a:effectLst>
            </a:endParaRPr>
          </a:p>
          <a:p>
            <a:r>
              <a:rPr lang="fi-FI" sz="2800" b="1" dirty="0" smtClean="0">
                <a:solidFill>
                  <a:schemeClr val="tx2"/>
                </a:solidFill>
              </a:rPr>
              <a:t>1 Tim 2:1-4 </a:t>
            </a:r>
          </a:p>
          <a:p>
            <a:r>
              <a:rPr lang="fi-FI" sz="3000" dirty="0" smtClean="0">
                <a:solidFill>
                  <a:schemeClr val="tx2"/>
                </a:solidFill>
              </a:rPr>
              <a:t>Minä kehoitan siis ennen kaikkea anomaan, rukoilemaan, pitämään esirukouksia ja kiittämään kaikkien ihmisten puolesta, kuningasten ja kaiken esivallan puolesta, että saisimme viettää rauhallista ja hiljaista elämää kaikessa jumalisuudessa ja kunniallisuudessa. Sillä se on hyvää ja otollista Jumalalle, meidän vapahtajallemme,  joka tahtoo, että kaikki ihmiset pelastuisivat ja tulisivat tuntemaan totuuden.</a:t>
            </a:r>
            <a:endParaRPr lang="en-US" sz="30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915400" cy="5755422"/>
          </a:xfrm>
          <a:prstGeom prst="rect">
            <a:avLst/>
          </a:prstGeom>
          <a:noFill/>
        </p:spPr>
        <p:txBody>
          <a:bodyPr wrap="square" rtlCol="0">
            <a:spAutoFit/>
          </a:bodyPr>
          <a:lstStyle/>
          <a:p>
            <a:r>
              <a:rPr lang="fi-FI" sz="4400" b="1" smtClean="0">
                <a:ln w="1905"/>
                <a:solidFill>
                  <a:srgbClr val="C00000"/>
                </a:solidFill>
                <a:effectLst>
                  <a:innerShdw blurRad="69850" dist="43180" dir="5400000">
                    <a:srgbClr val="000000">
                      <a:alpha val="65000"/>
                    </a:srgbClr>
                  </a:innerShdw>
                </a:effectLst>
              </a:rPr>
              <a:t>Seurakunnan rukousvastuualue:</a:t>
            </a:r>
          </a:p>
          <a:p>
            <a:endParaRPr lang="fi-FI" sz="4400" b="1" smtClean="0">
              <a:ln w="1905"/>
              <a:solidFill>
                <a:srgbClr val="C00000"/>
              </a:solidFill>
              <a:effectLst>
                <a:innerShdw blurRad="69850" dist="43180" dir="5400000">
                  <a:srgbClr val="000000">
                    <a:alpha val="65000"/>
                  </a:srgbClr>
                </a:innerShdw>
              </a:effectLst>
            </a:endParaRPr>
          </a:p>
          <a:p>
            <a:pPr>
              <a:buFont typeface="Wingdings" pitchFamily="2" charset="2"/>
              <a:buChar char="Ø"/>
            </a:pPr>
            <a:r>
              <a:rPr lang="fi-FI" sz="4000" b="1" smtClean="0">
                <a:solidFill>
                  <a:schemeClr val="tx2"/>
                </a:solidFill>
              </a:rPr>
              <a:t> Jäsenistö</a:t>
            </a:r>
          </a:p>
          <a:p>
            <a:pPr>
              <a:buFont typeface="Wingdings" pitchFamily="2" charset="2"/>
              <a:buChar char="Ø"/>
            </a:pPr>
            <a:r>
              <a:rPr lang="fi-FI" sz="4000" b="1" smtClean="0">
                <a:solidFill>
                  <a:schemeClr val="tx2"/>
                </a:solidFill>
              </a:rPr>
              <a:t> Johto</a:t>
            </a:r>
          </a:p>
          <a:p>
            <a:pPr>
              <a:buFont typeface="Wingdings" pitchFamily="2" charset="2"/>
              <a:buChar char="Ø"/>
            </a:pPr>
            <a:r>
              <a:rPr lang="fi-FI" sz="4000" b="1" smtClean="0">
                <a:solidFill>
                  <a:schemeClr val="tx2"/>
                </a:solidFill>
              </a:rPr>
              <a:t> Toiminta</a:t>
            </a:r>
          </a:p>
          <a:p>
            <a:pPr>
              <a:buFont typeface="Wingdings" pitchFamily="2" charset="2"/>
              <a:buChar char="Ø"/>
            </a:pPr>
            <a:r>
              <a:rPr lang="fi-FI" sz="4000" b="1" smtClean="0">
                <a:solidFill>
                  <a:schemeClr val="tx2"/>
                </a:solidFill>
              </a:rPr>
              <a:t> Ympäristö </a:t>
            </a:r>
          </a:p>
          <a:p>
            <a:pPr>
              <a:buFont typeface="Wingdings" pitchFamily="2" charset="2"/>
              <a:buChar char="Ø"/>
            </a:pPr>
            <a:endParaRPr lang="fi-FI" sz="4000" b="1" smtClean="0">
              <a:solidFill>
                <a:schemeClr val="tx2"/>
              </a:solidFill>
            </a:endParaRPr>
          </a:p>
          <a:p>
            <a:r>
              <a:rPr lang="fi-FI" sz="4000" b="1" smtClean="0">
                <a:solidFill>
                  <a:schemeClr val="tx2"/>
                </a:solidFill>
              </a:rPr>
              <a:t>Osa on ”kestorukousaiheita”, osa muuttuu ajan kuluessa.</a:t>
            </a:r>
            <a:r>
              <a:rPr lang="fi-FI" sz="2800" b="1" smtClean="0">
                <a:solidFill>
                  <a:schemeClr val="tx2"/>
                </a:solidFill>
              </a:rPr>
              <a:t> </a:t>
            </a:r>
            <a:endParaRPr lang="en-US" sz="280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6124754"/>
          </a:xfrm>
          <a:prstGeom prst="rect">
            <a:avLst/>
          </a:prstGeom>
          <a:noFill/>
        </p:spPr>
        <p:txBody>
          <a:bodyPr wrap="square" rtlCol="0">
            <a:spAutoFit/>
          </a:bodyPr>
          <a:lstStyle/>
          <a:p>
            <a:r>
              <a:rPr lang="fi-FI" sz="4400" b="1" dirty="0" smtClean="0">
                <a:ln w="1905"/>
                <a:solidFill>
                  <a:srgbClr val="C00000"/>
                </a:solidFill>
                <a:effectLst>
                  <a:innerShdw blurRad="69850" dist="43180" dir="5400000">
                    <a:srgbClr val="000000">
                      <a:alpha val="65000"/>
                    </a:srgbClr>
                  </a:innerShdw>
                </a:effectLst>
              </a:rPr>
              <a:t>Esimerkkejä yhteisistä rukousaiheista: </a:t>
            </a:r>
          </a:p>
          <a:p>
            <a:endParaRPr lang="fi-FI" sz="1200" b="1" dirty="0" smtClean="0"/>
          </a:p>
          <a:p>
            <a:pPr>
              <a:buFont typeface="Wingdings" pitchFamily="2" charset="2"/>
              <a:buChar char="Ø"/>
            </a:pPr>
            <a:r>
              <a:rPr lang="fi-FI" sz="2800" b="1" dirty="0" smtClean="0">
                <a:solidFill>
                  <a:schemeClr val="accent1">
                    <a:lumMod val="75000"/>
                  </a:schemeClr>
                </a:solidFill>
              </a:rPr>
              <a:t> Seurakunnan eri työmuodot ja niiden kohderyhmät</a:t>
            </a:r>
            <a:endParaRPr lang="en-US" sz="2800" b="1" dirty="0" smtClean="0">
              <a:solidFill>
                <a:schemeClr val="accent1">
                  <a:lumMod val="75000"/>
                </a:schemeClr>
              </a:solidFill>
            </a:endParaRPr>
          </a:p>
          <a:p>
            <a:pPr>
              <a:buFont typeface="Wingdings" pitchFamily="2" charset="2"/>
              <a:buChar char="Ø"/>
            </a:pPr>
            <a:r>
              <a:rPr lang="fi-FI" sz="2800" b="1" dirty="0" smtClean="0">
                <a:solidFill>
                  <a:srgbClr val="C00000"/>
                </a:solidFill>
              </a:rPr>
              <a:t> Seurakunnan johto ja vastuunkantajat</a:t>
            </a:r>
            <a:endParaRPr lang="en-US" sz="2800" b="1" dirty="0" smtClean="0">
              <a:solidFill>
                <a:srgbClr val="C00000"/>
              </a:solidFill>
            </a:endParaRPr>
          </a:p>
          <a:p>
            <a:pPr>
              <a:buFont typeface="Wingdings" pitchFamily="2" charset="2"/>
              <a:buChar char="Ø"/>
            </a:pPr>
            <a:r>
              <a:rPr lang="fi-FI" sz="2800" b="1" dirty="0" smtClean="0">
                <a:solidFill>
                  <a:schemeClr val="tx2"/>
                </a:solidFill>
              </a:rPr>
              <a:t> Seurakunnan jäsenistöön liittyvät aiheet: syrjään jääneet, eri ryhmät</a:t>
            </a:r>
          </a:p>
          <a:p>
            <a:pPr>
              <a:buFont typeface="Wingdings" pitchFamily="2" charset="2"/>
              <a:buChar char="Ø"/>
            </a:pPr>
            <a:r>
              <a:rPr lang="fi-FI" sz="2800" b="1" dirty="0" smtClean="0">
                <a:solidFill>
                  <a:srgbClr val="C00000"/>
                </a:solidFill>
              </a:rPr>
              <a:t> Yksittäisten seurakuntalaisten elämään liittyvät  rukousaiheet: sairaudet, perhekunta jne.</a:t>
            </a:r>
            <a:endParaRPr lang="en-US" sz="2800" b="1" dirty="0" smtClean="0">
              <a:solidFill>
                <a:srgbClr val="C00000"/>
              </a:solidFill>
            </a:endParaRPr>
          </a:p>
          <a:p>
            <a:pPr>
              <a:buFont typeface="Wingdings" pitchFamily="2" charset="2"/>
              <a:buChar char="Ø"/>
            </a:pPr>
            <a:r>
              <a:rPr lang="fi-FI" sz="2800" b="1" dirty="0" smtClean="0">
                <a:solidFill>
                  <a:schemeClr val="tx2"/>
                </a:solidFill>
              </a:rPr>
              <a:t> Jokin evankeliointitapahtuma </a:t>
            </a:r>
          </a:p>
          <a:p>
            <a:pPr>
              <a:buFont typeface="Wingdings" pitchFamily="2" charset="2"/>
              <a:buChar char="Ø"/>
            </a:pPr>
            <a:r>
              <a:rPr lang="fi-FI" sz="2800" b="1" dirty="0" smtClean="0">
                <a:solidFill>
                  <a:schemeClr val="tx2"/>
                </a:solidFill>
              </a:rPr>
              <a:t> </a:t>
            </a:r>
            <a:r>
              <a:rPr lang="fi-FI" sz="2800" b="1" dirty="0" smtClean="0">
                <a:solidFill>
                  <a:srgbClr val="C00000"/>
                </a:solidFill>
              </a:rPr>
              <a:t>Oman paikkakunnan asiat, esim. kaupungin nuoriso</a:t>
            </a:r>
            <a:endParaRPr lang="en-US" sz="2800" b="1" dirty="0" smtClean="0">
              <a:solidFill>
                <a:srgbClr val="C00000"/>
              </a:solidFill>
            </a:endParaRPr>
          </a:p>
          <a:p>
            <a:pPr>
              <a:buFont typeface="Wingdings" pitchFamily="2" charset="2"/>
              <a:buChar char="Ø"/>
            </a:pPr>
            <a:r>
              <a:rPr lang="fi-FI" sz="2800" b="1" dirty="0" smtClean="0">
                <a:solidFill>
                  <a:schemeClr val="tx2"/>
                </a:solidFill>
              </a:rPr>
              <a:t> Suomen herätys, Suomen tilanne, päättäjät, jne</a:t>
            </a:r>
            <a:endParaRPr lang="en-US" sz="2800" b="1" dirty="0" smtClean="0">
              <a:solidFill>
                <a:schemeClr val="tx2"/>
              </a:solidFill>
            </a:endParaRPr>
          </a:p>
          <a:p>
            <a:pPr>
              <a:buFont typeface="Wingdings" pitchFamily="2" charset="2"/>
              <a:buChar char="Ø"/>
            </a:pPr>
            <a:r>
              <a:rPr lang="fi-FI" sz="2800" b="1" dirty="0" smtClean="0">
                <a:solidFill>
                  <a:schemeClr val="tx2"/>
                </a:solidFill>
              </a:rPr>
              <a:t> </a:t>
            </a:r>
            <a:r>
              <a:rPr lang="fi-FI" sz="2800" b="1" dirty="0" smtClean="0">
                <a:solidFill>
                  <a:srgbClr val="C00000"/>
                </a:solidFill>
              </a:rPr>
              <a:t>Lähetystyöhön liittyvät aiheet</a:t>
            </a:r>
            <a:endParaRPr lang="en-US" sz="2800" b="1" dirty="0" smtClean="0">
              <a:solidFill>
                <a:srgbClr val="C00000"/>
              </a:solidFill>
            </a:endParaRPr>
          </a:p>
          <a:p>
            <a:pPr>
              <a:buFont typeface="Wingdings" pitchFamily="2" charset="2"/>
              <a:buChar char="Ø"/>
            </a:pPr>
            <a:r>
              <a:rPr lang="fi-FI" sz="2800" b="1" dirty="0" smtClean="0">
                <a:solidFill>
                  <a:schemeClr val="tx2"/>
                </a:solidFill>
              </a:rPr>
              <a:t> Jonkin kärsivän tai unohdetun ryhmän tilanne,  esim. narkomaaninuoret</a:t>
            </a:r>
            <a:endParaRPr lang="en-US" sz="44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6309420"/>
          </a:xfrm>
          <a:prstGeom prst="rect">
            <a:avLst/>
          </a:prstGeom>
          <a:noFill/>
        </p:spPr>
        <p:txBody>
          <a:bodyPr wrap="square" rtlCol="0">
            <a:spAutoFit/>
          </a:bodyPr>
          <a:lstStyle/>
          <a:p>
            <a:r>
              <a:rPr lang="fi-FI" sz="3600" b="1" dirty="0" smtClean="0">
                <a:ln w="1905"/>
                <a:solidFill>
                  <a:srgbClr val="C00000"/>
                </a:solidFill>
                <a:effectLst>
                  <a:innerShdw blurRad="69850" dist="43180" dir="5400000">
                    <a:srgbClr val="000000">
                      <a:alpha val="65000"/>
                    </a:srgbClr>
                  </a:innerShdw>
                </a:effectLst>
              </a:rPr>
              <a:t>Apt. 12: Pietari vankilassa, seurakunta rukoili</a:t>
            </a:r>
          </a:p>
          <a:p>
            <a:endParaRPr lang="fi-FI" sz="2400" b="1" dirty="0" smtClean="0">
              <a:ln w="1905"/>
              <a:solidFill>
                <a:srgbClr val="C00000"/>
              </a:solidFill>
              <a:effectLst>
                <a:innerShdw blurRad="69850" dist="43180" dir="5400000">
                  <a:srgbClr val="000000">
                    <a:alpha val="65000"/>
                  </a:srgbClr>
                </a:innerShdw>
              </a:effectLst>
            </a:endParaRPr>
          </a:p>
          <a:p>
            <a:pPr>
              <a:buFont typeface="Wingdings" pitchFamily="2" charset="2"/>
              <a:buChar char="Ø"/>
            </a:pPr>
            <a:r>
              <a:rPr lang="fi-FI" sz="4000" b="1" dirty="0" smtClean="0">
                <a:ln w="1905"/>
                <a:solidFill>
                  <a:srgbClr val="C00000"/>
                </a:solidFill>
                <a:effectLst>
                  <a:innerShdw blurRad="69850" dist="43180" dir="5400000">
                    <a:srgbClr val="000000">
                      <a:alpha val="65000"/>
                    </a:srgbClr>
                  </a:innerShdw>
                </a:effectLst>
              </a:rPr>
              <a:t>Esimerkki yhteisestä rukousaiheesta: </a:t>
            </a:r>
          </a:p>
          <a:p>
            <a:r>
              <a:rPr lang="fi-FI" sz="4000" b="1" dirty="0" smtClean="0">
                <a:ln w="1905"/>
                <a:solidFill>
                  <a:srgbClr val="C00000"/>
                </a:solidFill>
                <a:effectLst>
                  <a:innerShdw blurRad="69850" dist="43180" dir="5400000">
                    <a:srgbClr val="000000">
                      <a:alpha val="65000"/>
                    </a:srgbClr>
                  </a:innerShdw>
                </a:effectLst>
              </a:rPr>
              <a:t>Pastorit, vanhimmat ja vastuunkantajat</a:t>
            </a:r>
          </a:p>
          <a:p>
            <a:pPr lvl="2"/>
            <a:r>
              <a:rPr lang="fi-FI" sz="3200" b="1" dirty="0" smtClean="0">
                <a:solidFill>
                  <a:schemeClr val="tx2"/>
                </a:solidFill>
              </a:rPr>
              <a:t>Kun johtajat ovat hyökkäyksen kohteena, </a:t>
            </a:r>
          </a:p>
          <a:p>
            <a:pPr lvl="2"/>
            <a:r>
              <a:rPr lang="fi-FI" sz="3200" b="1" dirty="0" smtClean="0">
                <a:solidFill>
                  <a:schemeClr val="tx2"/>
                </a:solidFill>
              </a:rPr>
              <a:t>se vaikuttaa koko seurakuntaan.</a:t>
            </a:r>
            <a:endParaRPr lang="en-US" sz="3200" dirty="0" smtClean="0">
              <a:solidFill>
                <a:schemeClr val="tx2"/>
              </a:solidFill>
            </a:endParaRPr>
          </a:p>
          <a:p>
            <a:pPr lvl="2"/>
            <a:r>
              <a:rPr lang="fi-FI" sz="3200" b="1" dirty="0" smtClean="0">
                <a:solidFill>
                  <a:schemeClr val="tx2"/>
                </a:solidFill>
              </a:rPr>
              <a:t>Kun johtajuus on kriisissä, </a:t>
            </a:r>
          </a:p>
          <a:p>
            <a:pPr lvl="2"/>
            <a:r>
              <a:rPr lang="fi-FI" sz="3200" b="1" dirty="0" smtClean="0">
                <a:solidFill>
                  <a:schemeClr val="tx2"/>
                </a:solidFill>
              </a:rPr>
              <a:t>koko seurakunta on kriisissä.</a:t>
            </a:r>
          </a:p>
          <a:p>
            <a:pPr algn="ctr"/>
            <a:endParaRPr lang="en-US" sz="3200" dirty="0" smtClean="0">
              <a:solidFill>
                <a:schemeClr val="tx2"/>
              </a:solidFill>
            </a:endParaRPr>
          </a:p>
          <a:p>
            <a:pPr>
              <a:buFont typeface="Wingdings" pitchFamily="2" charset="2"/>
              <a:buChar char="Ø"/>
            </a:pPr>
            <a:r>
              <a:rPr lang="fi-FI" sz="4000" b="1" dirty="0" smtClean="0">
                <a:ln w="1905"/>
                <a:solidFill>
                  <a:srgbClr val="C00000"/>
                </a:solidFill>
                <a:effectLst>
                  <a:innerShdw blurRad="69850" dist="43180" dir="5400000">
                    <a:srgbClr val="000000">
                      <a:alpha val="65000"/>
                    </a:srgbClr>
                  </a:innerShdw>
                </a:effectLst>
              </a:rPr>
              <a:t>Esimerkki yhteisestä rukoustavasta:</a:t>
            </a:r>
            <a:endParaRPr lang="fi-FI" sz="4000" b="1" dirty="0" smtClean="0">
              <a:ln w="1905"/>
              <a:solidFill>
                <a:schemeClr val="tx2"/>
              </a:solidFill>
              <a:effectLst>
                <a:innerShdw blurRad="69850" dist="43180" dir="5400000">
                  <a:srgbClr val="000000">
                    <a:alpha val="65000"/>
                  </a:srgbClr>
                </a:innerShdw>
              </a:effectLst>
            </a:endParaRPr>
          </a:p>
          <a:p>
            <a:pPr lvl="1"/>
            <a:r>
              <a:rPr lang="fi-FI" sz="3200" dirty="0" smtClean="0">
                <a:ln w="1905"/>
                <a:solidFill>
                  <a:schemeClr val="tx2"/>
                </a:solidFill>
                <a:effectLst>
                  <a:innerShdw blurRad="69850" dist="43180" dir="5400000">
                    <a:srgbClr val="000000">
                      <a:alpha val="65000"/>
                    </a:srgbClr>
                  </a:innerShdw>
                </a:effectLst>
              </a:rPr>
              <a:t>Seurakunta kokoontui kriisirukousvartioon vangitun johtajansa puolesta</a:t>
            </a:r>
            <a:endParaRPr lang="en-US" sz="4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686800" cy="6186309"/>
          </a:xfrm>
          <a:prstGeom prst="rect">
            <a:avLst/>
          </a:prstGeom>
          <a:noFill/>
        </p:spPr>
        <p:txBody>
          <a:bodyPr wrap="square" rtlCol="0">
            <a:spAutoFit/>
          </a:bodyPr>
          <a:lstStyle/>
          <a:p>
            <a:r>
              <a:rPr lang="fi-FI" sz="4400" b="1" u="sng" dirty="0" smtClean="0">
                <a:ln w="1905"/>
                <a:solidFill>
                  <a:srgbClr val="C00000"/>
                </a:solidFill>
                <a:effectLst>
                  <a:innerShdw blurRad="69850" dist="43180" dir="5400000">
                    <a:srgbClr val="000000">
                      <a:alpha val="65000"/>
                    </a:srgbClr>
                  </a:innerShdw>
                </a:effectLst>
              </a:rPr>
              <a:t>Eri tapoja rukoilla yhdessä:</a:t>
            </a:r>
          </a:p>
          <a:p>
            <a:r>
              <a:rPr lang="fi-FI" sz="3200" b="1" dirty="0" smtClean="0"/>
              <a:t> </a:t>
            </a:r>
            <a:endParaRPr lang="en-US" sz="3200" dirty="0" smtClean="0"/>
          </a:p>
          <a:p>
            <a:r>
              <a:rPr lang="fi-FI" sz="3200" b="1" dirty="0" smtClean="0">
                <a:solidFill>
                  <a:srgbClr val="C00000"/>
                </a:solidFill>
              </a:rPr>
              <a:t>Rukouskokoukset </a:t>
            </a:r>
            <a:r>
              <a:rPr lang="fi-FI" sz="3200" dirty="0" smtClean="0">
                <a:solidFill>
                  <a:schemeClr val="tx2"/>
                </a:solidFill>
              </a:rPr>
              <a:t>– esim. Apt 4:24. </a:t>
            </a:r>
            <a:endParaRPr lang="en-US" sz="3200" dirty="0" smtClean="0">
              <a:solidFill>
                <a:schemeClr val="tx2"/>
              </a:solidFill>
            </a:endParaRPr>
          </a:p>
          <a:p>
            <a:r>
              <a:rPr lang="fi-FI" sz="3200" b="1" dirty="0" smtClean="0">
                <a:solidFill>
                  <a:srgbClr val="C00000"/>
                </a:solidFill>
              </a:rPr>
              <a:t>Rukousketjut </a:t>
            </a:r>
            <a:r>
              <a:rPr lang="fi-FI" sz="3200" dirty="0" smtClean="0">
                <a:solidFill>
                  <a:schemeClr val="tx2"/>
                </a:solidFill>
              </a:rPr>
              <a:t>- Historian pisin kesti 100 vuotta!</a:t>
            </a:r>
            <a:endParaRPr lang="en-US" sz="3200" dirty="0" smtClean="0">
              <a:solidFill>
                <a:schemeClr val="tx2"/>
              </a:solidFill>
            </a:endParaRPr>
          </a:p>
          <a:p>
            <a:r>
              <a:rPr lang="fi-FI" sz="3200" b="1" dirty="0" smtClean="0">
                <a:solidFill>
                  <a:srgbClr val="C00000"/>
                </a:solidFill>
              </a:rPr>
              <a:t>Rukousvartiot </a:t>
            </a:r>
            <a:r>
              <a:rPr lang="fi-FI" sz="3200" dirty="0" smtClean="0">
                <a:solidFill>
                  <a:schemeClr val="tx2"/>
                </a:solidFill>
              </a:rPr>
              <a:t>– Ollaan rukouksessa koko ajan rukousta vaativan tilanteen aikana, esim. Apt. 12</a:t>
            </a:r>
            <a:endParaRPr lang="en-US" sz="3200" dirty="0" smtClean="0">
              <a:solidFill>
                <a:schemeClr val="tx2"/>
              </a:solidFill>
            </a:endParaRPr>
          </a:p>
          <a:p>
            <a:r>
              <a:rPr lang="fi-FI" sz="3200" b="1" dirty="0" smtClean="0">
                <a:solidFill>
                  <a:srgbClr val="C00000"/>
                </a:solidFill>
              </a:rPr>
              <a:t>Rukousringit </a:t>
            </a:r>
            <a:r>
              <a:rPr lang="fi-FI" sz="3200" dirty="0" smtClean="0">
                <a:solidFill>
                  <a:schemeClr val="tx2"/>
                </a:solidFill>
              </a:rPr>
              <a:t>– Ilmoitetaan rinkiläisille ajankohtaisista rukousaiheista esim. kännykällä </a:t>
            </a:r>
          </a:p>
          <a:p>
            <a:r>
              <a:rPr lang="fi-FI" sz="3200" b="1" dirty="0" smtClean="0">
                <a:solidFill>
                  <a:srgbClr val="C00000"/>
                </a:solidFill>
              </a:rPr>
              <a:t>Kukin rukoilee tahollaan</a:t>
            </a:r>
            <a:r>
              <a:rPr lang="fi-FI" sz="3200" b="1" dirty="0" smtClean="0">
                <a:solidFill>
                  <a:schemeClr val="tx2"/>
                </a:solidFill>
              </a:rPr>
              <a:t> </a:t>
            </a:r>
            <a:r>
              <a:rPr lang="fi-FI" sz="3200" dirty="0" smtClean="0">
                <a:solidFill>
                  <a:schemeClr val="tx2"/>
                </a:solidFill>
              </a:rPr>
              <a:t>– Sovitaan, että kaikki rukoilevat tahoillaan tietyn asian puolesta</a:t>
            </a:r>
            <a:endParaRPr lang="en-US" sz="3200" dirty="0" smtClean="0">
              <a:solidFill>
                <a:schemeClr val="tx2"/>
              </a:solidFill>
            </a:endParaRPr>
          </a:p>
          <a:p>
            <a:r>
              <a:rPr lang="fi-FI" sz="3200" b="1" dirty="0" smtClean="0">
                <a:solidFill>
                  <a:srgbClr val="C00000"/>
                </a:solidFill>
              </a:rPr>
              <a:t>Ryhmä- ja teemarukoukset</a:t>
            </a:r>
            <a:r>
              <a:rPr lang="fi-FI" sz="3200" b="1" dirty="0" smtClean="0">
                <a:solidFill>
                  <a:schemeClr val="tx2"/>
                </a:solidFill>
              </a:rPr>
              <a:t> </a:t>
            </a:r>
            <a:r>
              <a:rPr lang="fi-FI" sz="3200" dirty="0" smtClean="0">
                <a:solidFill>
                  <a:schemeClr val="tx2"/>
                </a:solidFill>
              </a:rPr>
              <a:t>– Esim. äidit kokoontuvat, aktio- ja pienryhmät</a:t>
            </a:r>
            <a:endParaRPr lang="en-US"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5512"/>
            <a:ext cx="8382000" cy="5940088"/>
          </a:xfrm>
          <a:prstGeom prst="rect">
            <a:avLst/>
          </a:prstGeom>
          <a:noFill/>
        </p:spPr>
        <p:txBody>
          <a:bodyPr wrap="square" rtlCol="0">
            <a:spAutoFit/>
          </a:bodyPr>
          <a:lstStyle/>
          <a:p>
            <a:r>
              <a:rPr lang="fi-FI" sz="4400" b="1" u="sng" dirty="0" smtClean="0">
                <a:ln w="1905"/>
                <a:solidFill>
                  <a:srgbClr val="C00000"/>
                </a:solidFill>
                <a:effectLst>
                  <a:innerShdw blurRad="69850" dist="43180" dir="5400000">
                    <a:srgbClr val="000000">
                      <a:alpha val="65000"/>
                    </a:srgbClr>
                  </a:innerShdw>
                </a:effectLst>
              </a:rPr>
              <a:t>Yhteinen paasto: </a:t>
            </a:r>
          </a:p>
          <a:p>
            <a:r>
              <a:rPr lang="fi-FI" sz="4400" b="1" dirty="0" smtClean="0">
                <a:ln w="1905"/>
                <a:solidFill>
                  <a:srgbClr val="C00000"/>
                </a:solidFill>
                <a:effectLst>
                  <a:innerShdw blurRad="69850" dist="43180" dir="5400000">
                    <a:srgbClr val="000000">
                      <a:alpha val="65000"/>
                    </a:srgbClr>
                  </a:innerShdw>
                </a:effectLst>
              </a:rPr>
              <a:t>Konkreettinen osoitus siitä, etä olemme tosissamme</a:t>
            </a:r>
          </a:p>
          <a:p>
            <a:endParaRPr lang="fi-FI" sz="4400" b="1" dirty="0" smtClean="0">
              <a:ln w="1905"/>
              <a:solidFill>
                <a:srgbClr val="C00000"/>
              </a:solidFill>
              <a:effectLst>
                <a:innerShdw blurRad="69850" dist="43180" dir="5400000">
                  <a:srgbClr val="000000">
                    <a:alpha val="65000"/>
                  </a:srgbClr>
                </a:innerShdw>
              </a:effectLst>
            </a:endParaRPr>
          </a:p>
          <a:p>
            <a:pPr>
              <a:buFont typeface="Wingdings" pitchFamily="2" charset="2"/>
              <a:buChar char="Ø"/>
            </a:pPr>
            <a:r>
              <a:rPr lang="fi-FI" sz="3200" b="1" dirty="0" smtClean="0">
                <a:solidFill>
                  <a:schemeClr val="tx2"/>
                </a:solidFill>
              </a:rPr>
              <a:t>Esra 8:21-23: </a:t>
            </a:r>
            <a:r>
              <a:rPr lang="fi-FI" sz="3200" dirty="0" smtClean="0">
                <a:solidFill>
                  <a:schemeClr val="tx2"/>
                </a:solidFill>
              </a:rPr>
              <a:t> </a:t>
            </a:r>
            <a:r>
              <a:rPr lang="fi-FI" sz="3200" b="1" dirty="0" smtClean="0">
                <a:solidFill>
                  <a:schemeClr val="tx2"/>
                </a:solidFill>
              </a:rPr>
              <a:t>Yhteinen nöyrtyminen paastoon ja rukoukseen.</a:t>
            </a:r>
          </a:p>
          <a:p>
            <a:endParaRPr lang="fi-FI" sz="3200" b="1" dirty="0" smtClean="0">
              <a:solidFill>
                <a:schemeClr val="tx2"/>
              </a:solidFill>
            </a:endParaRPr>
          </a:p>
          <a:p>
            <a:pPr>
              <a:buFont typeface="Wingdings" pitchFamily="2" charset="2"/>
              <a:buChar char="Ø"/>
            </a:pPr>
            <a:r>
              <a:rPr lang="fi-FI" sz="3200" b="1" dirty="0" smtClean="0">
                <a:solidFill>
                  <a:schemeClr val="tx2"/>
                </a:solidFill>
              </a:rPr>
              <a:t>Apt. 13:1-3: Ensin paastottiin yhdessä, ja sitten taas paastottiin yhdessä.</a:t>
            </a:r>
            <a:endParaRPr lang="fi-FI" sz="4400" b="1" dirty="0" smtClean="0">
              <a:ln w="1905"/>
              <a:solidFill>
                <a:srgbClr val="C00000"/>
              </a:solidFill>
              <a:effectLst>
                <a:innerShdw blurRad="69850" dist="43180" dir="5400000">
                  <a:srgbClr val="000000">
                    <a:alpha val="65000"/>
                  </a:srgbClr>
                </a:innerShdw>
              </a:effectLst>
            </a:endParaRPr>
          </a:p>
          <a:p>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1"/>
            <a:ext cx="8458200" cy="6124754"/>
          </a:xfrm>
          <a:prstGeom prst="rect">
            <a:avLst/>
          </a:prstGeom>
          <a:noFill/>
        </p:spPr>
        <p:txBody>
          <a:bodyPr wrap="square" rtlCol="0">
            <a:spAutoFit/>
          </a:bodyPr>
          <a:lstStyle/>
          <a:p>
            <a:r>
              <a:rPr lang="fi-FI" sz="4400" b="1" dirty="0" smtClean="0">
                <a:ln w="1905"/>
                <a:solidFill>
                  <a:srgbClr val="C00000"/>
                </a:solidFill>
                <a:effectLst>
                  <a:innerShdw blurRad="69850" dist="43180" dir="5400000">
                    <a:srgbClr val="000000">
                      <a:alpha val="65000"/>
                    </a:srgbClr>
                  </a:innerShdw>
                </a:effectLst>
              </a:rPr>
              <a:t>Rima sopivalle korkeudelle:</a:t>
            </a:r>
          </a:p>
          <a:p>
            <a:r>
              <a:rPr lang="fi-FI" sz="4400" b="1" dirty="0" smtClean="0">
                <a:ln w="1905"/>
                <a:solidFill>
                  <a:srgbClr val="C00000"/>
                </a:solidFill>
                <a:effectLst>
                  <a:innerShdw blurRad="69850" dist="43180" dir="5400000">
                    <a:srgbClr val="000000">
                      <a:alpha val="65000"/>
                    </a:srgbClr>
                  </a:innerShdw>
                </a:effectLst>
              </a:rPr>
              <a:t>Rukoustapaa on voitava ylläpitää</a:t>
            </a:r>
          </a:p>
          <a:p>
            <a:r>
              <a:rPr lang="fi-FI" sz="3200" b="1" dirty="0" smtClean="0"/>
              <a:t> </a:t>
            </a:r>
            <a:endParaRPr lang="en-US" sz="3200" dirty="0" smtClean="0"/>
          </a:p>
          <a:p>
            <a:r>
              <a:rPr lang="fi-FI" sz="3200" b="1" dirty="0" smtClean="0">
                <a:solidFill>
                  <a:schemeClr val="tx2"/>
                </a:solidFill>
              </a:rPr>
              <a:t>Ei liian kunnianhimoisia tavoitteita, liian pitkiä rukousvartioita, liian vaikeita paastoja, rukouksia läpi yön.</a:t>
            </a:r>
          </a:p>
          <a:p>
            <a:endParaRPr lang="fi-FI" sz="3200" b="1" dirty="0" smtClean="0">
              <a:solidFill>
                <a:schemeClr val="tx2"/>
              </a:solidFill>
            </a:endParaRPr>
          </a:p>
          <a:p>
            <a:pPr algn="ctr"/>
            <a:r>
              <a:rPr lang="fi-FI" sz="3600" b="1" dirty="0" smtClean="0">
                <a:solidFill>
                  <a:srgbClr val="C00000"/>
                </a:solidFill>
                <a:effectLst>
                  <a:outerShdw blurRad="38100" dist="38100" dir="2700000" algn="tl">
                    <a:srgbClr val="000000">
                      <a:alpha val="43137"/>
                    </a:srgbClr>
                  </a:outerShdw>
                </a:effectLst>
              </a:rPr>
              <a:t>Lähdetään liikkeelle omalta tasoltamme ja kasvetaan rukoilevana seurakuntana sitä mukaa, kun Herra antaa armoa</a:t>
            </a:r>
          </a:p>
          <a:p>
            <a:pPr algn="ctr"/>
            <a:r>
              <a:rPr lang="fi-FI" sz="3600" b="1" dirty="0" smtClean="0">
                <a:solidFill>
                  <a:srgbClr val="C00000"/>
                </a:solidFill>
                <a:effectLst>
                  <a:outerShdw blurRad="38100" dist="38100" dir="2700000" algn="tl">
                    <a:srgbClr val="000000">
                      <a:alpha val="43137"/>
                    </a:srgbClr>
                  </a:outerShdw>
                </a:effectLst>
              </a:rPr>
              <a:t> ja uutta vastuuta!</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991600" cy="6432530"/>
          </a:xfrm>
          <a:prstGeom prst="rect">
            <a:avLst/>
          </a:prstGeom>
          <a:noFill/>
        </p:spPr>
        <p:txBody>
          <a:bodyPr wrap="square" rtlCol="0">
            <a:spAutoFit/>
          </a:bodyPr>
          <a:lstStyle/>
          <a:p>
            <a:r>
              <a:rPr lang="fi-FI" sz="3600" b="1" dirty="0" smtClean="0">
                <a:ln w="1905"/>
                <a:solidFill>
                  <a:srgbClr val="C00000"/>
                </a:solidFill>
                <a:effectLst>
                  <a:innerShdw blurRad="69850" dist="43180" dir="5400000">
                    <a:srgbClr val="000000">
                      <a:alpha val="65000"/>
                    </a:srgbClr>
                  </a:innerShdw>
                </a:effectLst>
              </a:rPr>
              <a:t>Seurakunnan isoja rukousaiheita tänään:</a:t>
            </a:r>
          </a:p>
          <a:p>
            <a:pPr algn="ctr"/>
            <a:r>
              <a:rPr lang="fi-FI" sz="3400" b="1" u="sng" dirty="0" smtClean="0">
                <a:ln w="1905"/>
                <a:solidFill>
                  <a:schemeClr val="tx2"/>
                </a:solidFill>
              </a:rPr>
              <a:t>Seurakunnan johto: pastorit, vanhimmisto, eri työmuotojen vastuunkantajat</a:t>
            </a:r>
          </a:p>
          <a:p>
            <a:endParaRPr lang="fi-FI" sz="2800" b="1" dirty="0" smtClean="0">
              <a:ln w="1905"/>
              <a:solidFill>
                <a:schemeClr val="tx2"/>
              </a:solidFill>
              <a:effectLst>
                <a:innerShdw blurRad="69850" dist="43180" dir="5400000">
                  <a:srgbClr val="000000">
                    <a:alpha val="65000"/>
                  </a:srgbClr>
                </a:innerShdw>
              </a:effectLst>
            </a:endParaRPr>
          </a:p>
          <a:p>
            <a:pPr>
              <a:buFont typeface="Wingdings" pitchFamily="2" charset="2"/>
              <a:buChar char="Ø"/>
            </a:pPr>
            <a:r>
              <a:rPr lang="fi-FI" sz="2800" dirty="0" smtClean="0">
                <a:solidFill>
                  <a:srgbClr val="C00000"/>
                </a:solidFill>
              </a:rPr>
              <a:t> </a:t>
            </a:r>
            <a:r>
              <a:rPr lang="fi-FI" sz="2800" b="1" dirty="0" smtClean="0">
                <a:solidFill>
                  <a:srgbClr val="C00000"/>
                </a:solidFill>
              </a:rPr>
              <a:t>Jumala-suhde, henkilökohtainen hengellinen kasvu</a:t>
            </a:r>
          </a:p>
          <a:p>
            <a:pPr>
              <a:buFont typeface="Wingdings" pitchFamily="2" charset="2"/>
              <a:buChar char="Ø"/>
            </a:pPr>
            <a:r>
              <a:rPr lang="fi-FI" sz="2800" b="1" dirty="0" smtClean="0">
                <a:solidFill>
                  <a:srgbClr val="C00000"/>
                </a:solidFill>
              </a:rPr>
              <a:t> Viisaus, taito ja kasvu palvelutehtävässä</a:t>
            </a:r>
          </a:p>
          <a:p>
            <a:pPr>
              <a:buFont typeface="Wingdings" pitchFamily="2" charset="2"/>
              <a:buChar char="Ø"/>
            </a:pPr>
            <a:r>
              <a:rPr lang="fi-FI" sz="2800" b="1" dirty="0" smtClean="0">
                <a:solidFill>
                  <a:schemeClr val="accent1">
                    <a:lumMod val="50000"/>
                  </a:schemeClr>
                </a:solidFill>
              </a:rPr>
              <a:t> Jumalan siunaus ja voitelu julistuksessa</a:t>
            </a:r>
          </a:p>
          <a:p>
            <a:pPr>
              <a:buFont typeface="Wingdings" pitchFamily="2" charset="2"/>
              <a:buChar char="Ø"/>
            </a:pPr>
            <a:r>
              <a:rPr lang="fi-FI" sz="2800" b="1" dirty="0" smtClean="0">
                <a:solidFill>
                  <a:schemeClr val="accent1">
                    <a:lumMod val="50000"/>
                  </a:schemeClr>
                </a:solidFill>
              </a:rPr>
              <a:t> Jumalan kuuleminen, selkeä näky tehtäviä varten</a:t>
            </a:r>
          </a:p>
          <a:p>
            <a:pPr>
              <a:buFont typeface="Wingdings" pitchFamily="2" charset="2"/>
              <a:buChar char="Ø"/>
            </a:pPr>
            <a:r>
              <a:rPr lang="fi-FI" sz="2800" b="1" dirty="0" smtClean="0">
                <a:solidFill>
                  <a:srgbClr val="C00000"/>
                </a:solidFill>
              </a:rPr>
              <a:t>Varjeltuminen ja hyvinvointi ruumiin, sielun ja hengen puolesta</a:t>
            </a:r>
          </a:p>
          <a:p>
            <a:pPr>
              <a:buFont typeface="Wingdings" pitchFamily="2" charset="2"/>
              <a:buChar char="Ø"/>
            </a:pPr>
            <a:r>
              <a:rPr lang="fi-FI" sz="2800" b="1" dirty="0" smtClean="0">
                <a:solidFill>
                  <a:srgbClr val="C00000"/>
                </a:solidFill>
              </a:rPr>
              <a:t> Varjeltuminen vaaroilta ja vihollisen hyökkäyksiltä</a:t>
            </a:r>
          </a:p>
          <a:p>
            <a:pPr>
              <a:buFont typeface="Wingdings" pitchFamily="2" charset="2"/>
              <a:buChar char="Ø"/>
            </a:pPr>
            <a:r>
              <a:rPr lang="fi-FI" sz="2800" b="1" dirty="0" smtClean="0">
                <a:solidFill>
                  <a:schemeClr val="accent1">
                    <a:lumMod val="50000"/>
                  </a:schemeClr>
                </a:solidFill>
              </a:rPr>
              <a:t> Suotuisat ja ongelmattomat ihmissuhteet: suhteet työtovereihin, kaikkiin seurakuntalaisiin, ulkopuolisiin</a:t>
            </a:r>
          </a:p>
          <a:p>
            <a:pPr>
              <a:buFont typeface="Wingdings" pitchFamily="2" charset="2"/>
              <a:buChar char="Ø"/>
            </a:pPr>
            <a:r>
              <a:rPr lang="fi-FI" sz="2800" b="1" dirty="0" smtClean="0">
                <a:solidFill>
                  <a:schemeClr val="accent1">
                    <a:lumMod val="50000"/>
                  </a:schemeClr>
                </a:solidFill>
              </a:rPr>
              <a:t> Perheenjäsenet, perheen asiat, johdatus</a:t>
            </a:r>
            <a:endParaRPr lang="en-US" sz="4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763000" cy="6863417"/>
          </a:xfrm>
          <a:prstGeom prst="rect">
            <a:avLst/>
          </a:prstGeom>
          <a:noFill/>
        </p:spPr>
        <p:txBody>
          <a:bodyPr wrap="square" rtlCol="0">
            <a:spAutoFit/>
          </a:bodyPr>
          <a:lstStyle/>
          <a:p>
            <a:r>
              <a:rPr lang="fi-FI" sz="3600" b="1" dirty="0" smtClean="0">
                <a:ln w="1905"/>
                <a:solidFill>
                  <a:srgbClr val="C00000"/>
                </a:solidFill>
                <a:effectLst>
                  <a:innerShdw blurRad="69850" dist="43180" dir="5400000">
                    <a:srgbClr val="000000">
                      <a:alpha val="65000"/>
                    </a:srgbClr>
                  </a:innerShdw>
                </a:effectLst>
              </a:rPr>
              <a:t>Seurakunnan isoja rukousaiheita tänään:</a:t>
            </a:r>
          </a:p>
          <a:p>
            <a:r>
              <a:rPr lang="fi-FI" sz="3400" b="1" u="sng" dirty="0" smtClean="0">
                <a:solidFill>
                  <a:schemeClr val="tx2"/>
                </a:solidFill>
              </a:rPr>
              <a:t>Seurakunnasta syrjään jääneet</a:t>
            </a:r>
          </a:p>
          <a:p>
            <a:endParaRPr lang="fi-FI" sz="800" b="1" dirty="0" smtClean="0">
              <a:solidFill>
                <a:schemeClr val="tx2"/>
              </a:solidFill>
            </a:endParaRPr>
          </a:p>
          <a:p>
            <a:endParaRPr lang="fi-FI" sz="1600" b="1" dirty="0" smtClean="0">
              <a:solidFill>
                <a:schemeClr val="tx2"/>
              </a:solidFill>
            </a:endParaRPr>
          </a:p>
          <a:p>
            <a:r>
              <a:rPr lang="fi-FI" sz="2800" b="1" dirty="0" smtClean="0">
                <a:solidFill>
                  <a:schemeClr val="accent1">
                    <a:lumMod val="50000"/>
                  </a:schemeClr>
                </a:solidFill>
              </a:rPr>
              <a:t>Rukoile:</a:t>
            </a:r>
          </a:p>
          <a:p>
            <a:pPr>
              <a:buFont typeface="Wingdings" pitchFamily="2" charset="2"/>
              <a:buChar char="Ø"/>
            </a:pPr>
            <a:r>
              <a:rPr lang="fi-FI" sz="2800" b="1" dirty="0" smtClean="0">
                <a:solidFill>
                  <a:srgbClr val="C00000"/>
                </a:solidFill>
              </a:rPr>
              <a:t>että kaikki vihollisen vaikutus poistuisi heidän tunteistaan, tahdostaan ja ymmärryksestään</a:t>
            </a:r>
          </a:p>
          <a:p>
            <a:pPr>
              <a:buFont typeface="Wingdings" pitchFamily="2" charset="2"/>
              <a:buChar char="Ø"/>
            </a:pPr>
            <a:r>
              <a:rPr lang="fi-FI" sz="2800" b="1" dirty="0" smtClean="0">
                <a:solidFill>
                  <a:srgbClr val="C00000"/>
                </a:solidFill>
              </a:rPr>
              <a:t>että heidän syrjäytymisensä syy väistyisi</a:t>
            </a:r>
          </a:p>
          <a:p>
            <a:pPr>
              <a:buFont typeface="Wingdings" pitchFamily="2" charset="2"/>
              <a:buChar char="Ø"/>
            </a:pPr>
            <a:r>
              <a:rPr lang="fi-FI" sz="2800" b="1" dirty="0" smtClean="0">
                <a:solidFill>
                  <a:schemeClr val="accent1">
                    <a:lumMod val="50000"/>
                  </a:schemeClr>
                </a:solidFill>
              </a:rPr>
              <a:t>että Herra järjestäisi ja käyttäisi erilaisia olosuhteita ja tilanteita vetämään heidät luokseen</a:t>
            </a:r>
          </a:p>
          <a:p>
            <a:pPr>
              <a:buFont typeface="Wingdings" pitchFamily="2" charset="2"/>
              <a:buChar char="Ø"/>
            </a:pPr>
            <a:r>
              <a:rPr lang="fi-FI" sz="2800" b="1" dirty="0" smtClean="0">
                <a:solidFill>
                  <a:schemeClr val="accent1">
                    <a:lumMod val="50000"/>
                  </a:schemeClr>
                </a:solidFill>
              </a:rPr>
              <a:t> että Herra antaisi heille terveen synnintunnon ja avaisi heidän hengelliset silmänsä</a:t>
            </a:r>
          </a:p>
          <a:p>
            <a:pPr>
              <a:buFont typeface="Wingdings" pitchFamily="2" charset="2"/>
              <a:buChar char="Ø"/>
            </a:pPr>
            <a:r>
              <a:rPr lang="fi-FI" sz="2800" b="1" dirty="0" smtClean="0">
                <a:solidFill>
                  <a:srgbClr val="C00000"/>
                </a:solidFill>
              </a:rPr>
              <a:t>että Herra lähettäisi oikeita ihmisiä heidän tielleen ja johtaisi takaisin uskovien yhteyteen ja antaisi viisautta</a:t>
            </a:r>
          </a:p>
          <a:p>
            <a:pPr>
              <a:buFont typeface="Wingdings" pitchFamily="2" charset="2"/>
              <a:buChar char="Ø"/>
            </a:pPr>
            <a:r>
              <a:rPr lang="fi-FI" sz="2800" b="1" dirty="0" smtClean="0">
                <a:solidFill>
                  <a:srgbClr val="C00000"/>
                </a:solidFill>
              </a:rPr>
              <a:t> että Herra voisi kohdata näitä henkilöitä heidän erityisissä tarpeissaan ja ongelmissaan</a:t>
            </a:r>
            <a:endParaRPr lang="en-US" sz="4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6494085"/>
          </a:xfrm>
          <a:prstGeom prst="rect">
            <a:avLst/>
          </a:prstGeom>
          <a:noFill/>
        </p:spPr>
        <p:txBody>
          <a:bodyPr wrap="square" rtlCol="0">
            <a:spAutoFit/>
          </a:bodyPr>
          <a:lstStyle/>
          <a:p>
            <a:r>
              <a:rPr lang="fi-FI" sz="4400" b="1" dirty="0" smtClean="0">
                <a:ln w="1905"/>
                <a:solidFill>
                  <a:srgbClr val="C00000"/>
                </a:solidFill>
                <a:effectLst>
                  <a:innerShdw blurRad="69850" dist="43180" dir="5400000">
                    <a:srgbClr val="000000">
                      <a:alpha val="65000"/>
                    </a:srgbClr>
                  </a:innerShdw>
                </a:effectLst>
              </a:rPr>
              <a:t>Yhteisen rukouksen tarkoitus:</a:t>
            </a:r>
          </a:p>
          <a:p>
            <a:endParaRPr lang="fi-FI" sz="3600" dirty="0" smtClean="0">
              <a:ln w="1905"/>
              <a:solidFill>
                <a:schemeClr val="accent1">
                  <a:lumMod val="75000"/>
                </a:schemeClr>
              </a:solidFill>
              <a:effectLst>
                <a:innerShdw blurRad="69850" dist="43180" dir="5400000">
                  <a:srgbClr val="000000">
                    <a:alpha val="65000"/>
                  </a:srgbClr>
                </a:innerShdw>
              </a:effectLst>
            </a:endParaRPr>
          </a:p>
          <a:p>
            <a:pPr>
              <a:buFont typeface="Wingdings" pitchFamily="2" charset="2"/>
              <a:buChar char="Ø"/>
            </a:pPr>
            <a:r>
              <a:rPr lang="fi-FI" sz="4000" b="1" dirty="0" smtClean="0">
                <a:ln w="1905"/>
                <a:solidFill>
                  <a:schemeClr val="bg1">
                    <a:lumMod val="50000"/>
                  </a:schemeClr>
                </a:solidFill>
                <a:effectLst>
                  <a:innerShdw blurRad="69850" dist="43180" dir="5400000">
                    <a:srgbClr val="000000">
                      <a:alpha val="65000"/>
                    </a:srgbClr>
                  </a:innerShdw>
                </a:effectLst>
              </a:rPr>
              <a:t> </a:t>
            </a:r>
            <a:r>
              <a:rPr lang="fi-FI" sz="3200" b="1" dirty="0" smtClean="0">
                <a:ln w="1905"/>
                <a:solidFill>
                  <a:schemeClr val="bg1">
                    <a:lumMod val="50000"/>
                  </a:schemeClr>
                </a:solidFill>
                <a:effectLst>
                  <a:innerShdw blurRad="69850" dist="43180" dir="5400000">
                    <a:srgbClr val="000000">
                      <a:alpha val="65000"/>
                    </a:srgbClr>
                  </a:innerShdw>
                </a:effectLst>
              </a:rPr>
              <a:t>Yhteinen ylistys ja kiitos - Seurakunta kunnioittaa Jumalaa</a:t>
            </a:r>
          </a:p>
          <a:p>
            <a:endParaRPr lang="fi-FI" sz="2400" b="1" dirty="0" smtClean="0">
              <a:ln w="1905"/>
              <a:solidFill>
                <a:schemeClr val="accent1">
                  <a:lumMod val="75000"/>
                </a:schemeClr>
              </a:solidFill>
              <a:effectLst>
                <a:innerShdw blurRad="69850" dist="43180" dir="5400000">
                  <a:srgbClr val="000000">
                    <a:alpha val="65000"/>
                  </a:srgbClr>
                </a:innerShdw>
              </a:effectLst>
            </a:endParaRPr>
          </a:p>
          <a:p>
            <a:pPr>
              <a:buFont typeface="Wingdings" pitchFamily="2" charset="2"/>
              <a:buChar char="Ø"/>
            </a:pPr>
            <a:r>
              <a:rPr lang="fi-FI" sz="3200" b="1" dirty="0" smtClean="0">
                <a:ln w="1905"/>
                <a:solidFill>
                  <a:schemeClr val="bg1">
                    <a:lumMod val="50000"/>
                  </a:schemeClr>
                </a:solidFill>
                <a:effectLst>
                  <a:innerShdw blurRad="69850" dist="43180" dir="5400000">
                    <a:srgbClr val="000000">
                      <a:alpha val="65000"/>
                    </a:srgbClr>
                  </a:innerShdw>
                </a:effectLst>
              </a:rPr>
              <a:t> Toisten kuormien kantaminen – Seurakuntalaiset siunaavat toisiaan</a:t>
            </a:r>
          </a:p>
          <a:p>
            <a:endParaRPr lang="fi-FI" sz="2400" b="1" dirty="0" smtClean="0">
              <a:ln w="1905"/>
              <a:solidFill>
                <a:schemeClr val="accent2"/>
              </a:solidFill>
              <a:effectLst>
                <a:innerShdw blurRad="69850" dist="43180" dir="5400000">
                  <a:srgbClr val="000000">
                    <a:alpha val="65000"/>
                  </a:srgbClr>
                </a:innerShdw>
              </a:effectLst>
            </a:endParaRPr>
          </a:p>
          <a:p>
            <a:pPr>
              <a:buFont typeface="Wingdings" pitchFamily="2" charset="2"/>
              <a:buChar char="Ø"/>
            </a:pPr>
            <a:r>
              <a:rPr lang="fi-FI" sz="3200" b="1" dirty="0" smtClean="0">
                <a:ln w="1905"/>
                <a:solidFill>
                  <a:srgbClr val="C00000"/>
                </a:solidFill>
                <a:effectLst>
                  <a:outerShdw blurRad="38100" dist="38100" dir="2700000" algn="tl">
                    <a:srgbClr val="000000">
                      <a:alpha val="43137"/>
                    </a:srgbClr>
                  </a:outerShdw>
                </a:effectLst>
              </a:rPr>
              <a:t> Voiman moninkertaistaminen – Seurakunta kantaa yhteisiä rukousprojekteja</a:t>
            </a:r>
          </a:p>
          <a:p>
            <a:endParaRPr lang="fi-FI" sz="2400" b="1" dirty="0" smtClean="0">
              <a:ln w="1905"/>
              <a:solidFill>
                <a:schemeClr val="bg1">
                  <a:lumMod val="50000"/>
                </a:schemeClr>
              </a:solidFill>
              <a:effectLst>
                <a:innerShdw blurRad="69850" dist="43180" dir="5400000">
                  <a:srgbClr val="000000">
                    <a:alpha val="65000"/>
                  </a:srgbClr>
                </a:innerShdw>
              </a:effectLst>
            </a:endParaRPr>
          </a:p>
          <a:p>
            <a:pPr>
              <a:buFont typeface="Wingdings" pitchFamily="2" charset="2"/>
              <a:buChar char="Ø"/>
            </a:pPr>
            <a:r>
              <a:rPr lang="fi-FI" sz="3200" b="1" dirty="0" smtClean="0">
                <a:ln w="1905"/>
                <a:solidFill>
                  <a:schemeClr val="bg1">
                    <a:lumMod val="50000"/>
                  </a:schemeClr>
                </a:solidFill>
                <a:effectLst>
                  <a:innerShdw blurRad="69850" dist="43180" dir="5400000">
                    <a:srgbClr val="000000">
                      <a:alpha val="65000"/>
                    </a:srgbClr>
                  </a:innerShdw>
                </a:effectLst>
              </a:rPr>
              <a:t>Yhteiset askelet hengen maailmassa - Seurakunta etsii yhdessä Jumalan tahtoa, tekee parannusta  ym.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12280285"/>
          </a:xfrm>
          <a:prstGeom prst="rect">
            <a:avLst/>
          </a:prstGeom>
          <a:noFill/>
        </p:spPr>
        <p:txBody>
          <a:bodyPr wrap="square" rtlCol="0">
            <a:spAutoFit/>
          </a:bodyPr>
          <a:lstStyle/>
          <a:p>
            <a:r>
              <a:rPr lang="fi-FI" sz="3600" b="1" dirty="0" smtClean="0">
                <a:ln w="1905"/>
                <a:solidFill>
                  <a:srgbClr val="C00000"/>
                </a:solidFill>
                <a:effectLst>
                  <a:innerShdw blurRad="69850" dist="43180" dir="5400000">
                    <a:srgbClr val="000000">
                      <a:alpha val="65000"/>
                    </a:srgbClr>
                  </a:innerShdw>
                </a:effectLst>
              </a:rPr>
              <a:t>Seurakunnan isoja rukousaiheita tänään:</a:t>
            </a:r>
          </a:p>
          <a:p>
            <a:r>
              <a:rPr lang="fi-FI" sz="3200" b="1" u="sng" dirty="0" smtClean="0">
                <a:solidFill>
                  <a:schemeClr val="tx2"/>
                </a:solidFill>
              </a:rPr>
              <a:t>Seurakunnan konkreettiset työmuodot ja niiden kohderyhmät</a:t>
            </a:r>
          </a:p>
          <a:p>
            <a:endParaRPr lang="fi-FI" sz="3200" b="1" u="sng" dirty="0" smtClean="0">
              <a:solidFill>
                <a:schemeClr val="tx2"/>
              </a:solidFill>
            </a:endParaRPr>
          </a:p>
          <a:p>
            <a:r>
              <a:rPr lang="fi-FI" sz="2800" b="1" dirty="0" smtClean="0">
                <a:solidFill>
                  <a:schemeClr val="tx2"/>
                </a:solidFill>
              </a:rPr>
              <a:t>Rukoile:</a:t>
            </a:r>
          </a:p>
          <a:p>
            <a:pPr>
              <a:buFont typeface="Wingdings" pitchFamily="2" charset="2"/>
              <a:buChar char="Ø"/>
            </a:pPr>
            <a:r>
              <a:rPr lang="fi-FI" sz="3200" b="1" dirty="0" smtClean="0">
                <a:solidFill>
                  <a:srgbClr val="C00000"/>
                </a:solidFill>
              </a:rPr>
              <a:t> </a:t>
            </a:r>
            <a:r>
              <a:rPr lang="fi-FI" sz="2800" b="1" dirty="0" smtClean="0">
                <a:solidFill>
                  <a:srgbClr val="C00000"/>
                </a:solidFill>
              </a:rPr>
              <a:t>että Jumala antaisi armonsa tälle paikkakunnalle ja kutsuisi sieluja pelastukseen käyttäen näitä työmuotoja</a:t>
            </a:r>
          </a:p>
          <a:p>
            <a:pPr>
              <a:buFont typeface="Wingdings" pitchFamily="2" charset="2"/>
              <a:buChar char="Ø"/>
            </a:pPr>
            <a:r>
              <a:rPr lang="fi-FI" sz="2800" b="1" dirty="0" smtClean="0">
                <a:solidFill>
                  <a:srgbClr val="C00000"/>
                </a:solidFill>
              </a:rPr>
              <a:t>että Jumalan sana, opetus, ohjaus, rakkaus, apu ja tuki voisi välittyä oikealla tavalla kaikille kohderyhmille</a:t>
            </a:r>
          </a:p>
          <a:p>
            <a:pPr>
              <a:buFont typeface="Wingdings" pitchFamily="2" charset="2"/>
              <a:buChar char="Ø"/>
            </a:pPr>
            <a:r>
              <a:rPr lang="fi-FI" sz="2800" b="1" dirty="0" smtClean="0">
                <a:solidFill>
                  <a:schemeClr val="tx2"/>
                </a:solidFill>
              </a:rPr>
              <a:t>riittävästi vastuunkantajia ja tukijoita uusille ihmisille</a:t>
            </a:r>
          </a:p>
          <a:p>
            <a:pPr>
              <a:buFont typeface="Wingdings" pitchFamily="2" charset="2"/>
              <a:buChar char="Ø"/>
            </a:pPr>
            <a:r>
              <a:rPr lang="fi-FI" sz="2800" b="1" dirty="0" smtClean="0">
                <a:solidFill>
                  <a:schemeClr val="tx2"/>
                </a:solidFill>
              </a:rPr>
              <a:t>yksimielisyyttä ja keskinäistä rakkautta työntekijöille</a:t>
            </a:r>
          </a:p>
          <a:p>
            <a:pPr>
              <a:buFont typeface="Wingdings" pitchFamily="2" charset="2"/>
              <a:buChar char="Ø"/>
            </a:pPr>
            <a:r>
              <a:rPr lang="fi-FI" sz="2800" b="1" dirty="0" smtClean="0">
                <a:solidFill>
                  <a:srgbClr val="C00000"/>
                </a:solidFill>
              </a:rPr>
              <a:t>viisautta kohdattaessa uusia ihmisiä</a:t>
            </a:r>
          </a:p>
          <a:p>
            <a:pPr>
              <a:buFont typeface="Wingdings" pitchFamily="2" charset="2"/>
              <a:buChar char="Ø"/>
            </a:pPr>
            <a:r>
              <a:rPr lang="fi-FI" sz="2800" b="1" dirty="0" smtClean="0">
                <a:solidFill>
                  <a:srgbClr val="C00000"/>
                </a:solidFill>
              </a:rPr>
              <a:t>riittävästi resursseja</a:t>
            </a:r>
          </a:p>
          <a:p>
            <a:pPr>
              <a:buFont typeface="Wingdings" pitchFamily="2" charset="2"/>
              <a:buChar char="Ø"/>
            </a:pPr>
            <a:r>
              <a:rPr lang="fi-FI" sz="2800" b="1" dirty="0" smtClean="0">
                <a:solidFill>
                  <a:srgbClr val="C00000"/>
                </a:solidFill>
              </a:rPr>
              <a:t>intoa,  voimaa ja kestävyyttä</a:t>
            </a:r>
          </a:p>
          <a:p>
            <a:pPr>
              <a:buFont typeface="Wingdings" pitchFamily="2" charset="2"/>
              <a:buChar char="Ø"/>
            </a:pPr>
            <a:endParaRPr lang="fi-FI" sz="2800" b="1" dirty="0" smtClean="0">
              <a:solidFill>
                <a:schemeClr val="tx2"/>
              </a:solidFill>
            </a:endParaRPr>
          </a:p>
          <a:p>
            <a:endParaRPr lang="fi-FI" sz="3200" b="1" u="sng" dirty="0" smtClean="0">
              <a:solidFill>
                <a:schemeClr val="tx2"/>
              </a:solidFill>
            </a:endParaRPr>
          </a:p>
          <a:p>
            <a:endParaRPr lang="fi-FI" sz="3200" b="1" u="sng" dirty="0" smtClean="0">
              <a:solidFill>
                <a:schemeClr val="tx2"/>
              </a:solidFill>
            </a:endParaRPr>
          </a:p>
          <a:p>
            <a:endParaRPr lang="fi-FI" sz="3200" b="1" dirty="0" smtClean="0">
              <a:ln w="1905"/>
              <a:solidFill>
                <a:schemeClr val="tx2"/>
              </a:solidFill>
              <a:effectLst>
                <a:innerShdw blurRad="69850" dist="43180" dir="5400000">
                  <a:srgbClr val="000000">
                    <a:alpha val="65000"/>
                  </a:srgbClr>
                </a:innerShdw>
              </a:effectLst>
            </a:endParaRPr>
          </a:p>
          <a:p>
            <a:endParaRPr lang="fi-FI" sz="3200" b="1" dirty="0" smtClean="0">
              <a:ln w="1905"/>
              <a:solidFill>
                <a:schemeClr val="tx2"/>
              </a:solidFill>
              <a:effectLst>
                <a:innerShdw blurRad="69850" dist="43180" dir="5400000">
                  <a:srgbClr val="000000">
                    <a:alpha val="65000"/>
                  </a:srgbClr>
                </a:innerShdw>
              </a:effectLst>
            </a:endParaRPr>
          </a:p>
          <a:p>
            <a:endParaRPr lang="fi-FI" sz="4400" b="1" dirty="0" smtClean="0">
              <a:ln w="1905"/>
              <a:solidFill>
                <a:srgbClr val="C00000"/>
              </a:solidFill>
              <a:effectLst>
                <a:innerShdw blurRad="69850" dist="43180" dir="5400000">
                  <a:srgbClr val="000000">
                    <a:alpha val="65000"/>
                  </a:srgbClr>
                </a:innerShdw>
              </a:effectLst>
            </a:endParaRPr>
          </a:p>
          <a:p>
            <a:endParaRPr lang="fi-FI" sz="4400" b="1" dirty="0" smtClean="0">
              <a:ln w="1905"/>
              <a:solidFill>
                <a:srgbClr val="C00000"/>
              </a:solidFill>
              <a:effectLst>
                <a:innerShdw blurRad="69850" dist="43180" dir="5400000">
                  <a:srgbClr val="000000">
                    <a:alpha val="65000"/>
                  </a:srgbClr>
                </a:innerShdw>
              </a:effectLst>
            </a:endParaRPr>
          </a:p>
          <a:p>
            <a:endParaRPr lang="fi-FI" sz="4400" b="1" dirty="0" smtClean="0">
              <a:ln w="1905"/>
              <a:solidFill>
                <a:srgbClr val="C00000"/>
              </a:solidFill>
              <a:effectLst>
                <a:innerShdw blurRad="69850" dist="43180" dir="5400000">
                  <a:srgbClr val="000000">
                    <a:alpha val="65000"/>
                  </a:srgbClr>
                </a:innerShdw>
              </a:effectLst>
            </a:endParaRPr>
          </a:p>
          <a:p>
            <a:endParaRPr lang="fi-FI" sz="4400" b="1" dirty="0" smtClean="0">
              <a:ln w="1905"/>
              <a:solidFill>
                <a:srgbClr val="C00000"/>
              </a:solidFill>
              <a:effectLst>
                <a:innerShdw blurRad="69850" dist="43180" dir="5400000">
                  <a:srgbClr val="000000">
                    <a:alpha val="65000"/>
                  </a:srgbClr>
                </a:innerShdw>
              </a:effectLst>
            </a:endParaRPr>
          </a:p>
          <a:p>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5601533"/>
          </a:xfrm>
          <a:prstGeom prst="rect">
            <a:avLst/>
          </a:prstGeom>
          <a:noFill/>
        </p:spPr>
        <p:txBody>
          <a:bodyPr wrap="square" rtlCol="0">
            <a:spAutoFit/>
          </a:bodyPr>
          <a:lstStyle/>
          <a:p>
            <a:r>
              <a:rPr lang="fi-FI" sz="3600" b="1" dirty="0" smtClean="0">
                <a:ln w="1905"/>
                <a:solidFill>
                  <a:srgbClr val="C00000"/>
                </a:solidFill>
                <a:effectLst>
                  <a:innerShdw blurRad="69850" dist="43180" dir="5400000">
                    <a:srgbClr val="000000">
                      <a:alpha val="65000"/>
                    </a:srgbClr>
                  </a:innerShdw>
                </a:effectLst>
              </a:rPr>
              <a:t>Seurakunnan isoja rukousaiheita tänään:</a:t>
            </a:r>
          </a:p>
          <a:p>
            <a:r>
              <a:rPr lang="fi-FI" sz="3200" b="1" u="sng" dirty="0" smtClean="0">
                <a:solidFill>
                  <a:schemeClr val="tx2"/>
                </a:solidFill>
              </a:rPr>
              <a:t>Oman paikkakunnan herätys</a:t>
            </a:r>
          </a:p>
          <a:p>
            <a:endParaRPr lang="fi-FI" sz="1000" b="1" u="sng" dirty="0" smtClean="0">
              <a:solidFill>
                <a:schemeClr val="tx2"/>
              </a:solidFill>
            </a:endParaRPr>
          </a:p>
          <a:p>
            <a:r>
              <a:rPr lang="fi-FI" sz="2800" b="1" dirty="0" smtClean="0">
                <a:solidFill>
                  <a:schemeClr val="tx2"/>
                </a:solidFill>
              </a:rPr>
              <a:t>Rukoile:</a:t>
            </a:r>
          </a:p>
          <a:p>
            <a:pPr>
              <a:buFont typeface="Wingdings" pitchFamily="2" charset="2"/>
              <a:buChar char="Ø"/>
            </a:pPr>
            <a:r>
              <a:rPr lang="fi-FI" sz="2800" b="1" dirty="0" smtClean="0">
                <a:solidFill>
                  <a:srgbClr val="C00000"/>
                </a:solidFill>
              </a:rPr>
              <a:t>että pimeyden henkivaltojen vaikutus ihmisissä murtuisi ja kaikki järjen päätelmät ja linnoitukset Jumalaa vastaan hajoaisivat, niin että he vapautuisivat vastaanottamaan evankeliumin.</a:t>
            </a:r>
          </a:p>
          <a:p>
            <a:pPr>
              <a:buFont typeface="Wingdings" pitchFamily="2" charset="2"/>
              <a:buChar char="Ø"/>
            </a:pPr>
            <a:r>
              <a:rPr lang="fi-FI" sz="2800" b="1" smtClean="0">
                <a:solidFill>
                  <a:schemeClr val="tx2"/>
                </a:solidFill>
              </a:rPr>
              <a:t>eri ryhmien puolesta: nuoret, lapsiperheet</a:t>
            </a:r>
          </a:p>
          <a:p>
            <a:pPr>
              <a:buFont typeface="Wingdings" pitchFamily="2" charset="2"/>
              <a:buChar char="Ø"/>
            </a:pPr>
            <a:r>
              <a:rPr lang="fi-FI" sz="2800" b="1" smtClean="0">
                <a:solidFill>
                  <a:schemeClr val="tx2"/>
                </a:solidFill>
              </a:rPr>
              <a:t>yksinäiset, vanhukset, sairaat</a:t>
            </a:r>
          </a:p>
          <a:p>
            <a:pPr>
              <a:buFont typeface="Wingdings" pitchFamily="2" charset="2"/>
              <a:buChar char="Ø"/>
            </a:pPr>
            <a:r>
              <a:rPr lang="fi-FI" sz="2800" b="1" smtClean="0">
                <a:solidFill>
                  <a:schemeClr val="tx2"/>
                </a:solidFill>
              </a:rPr>
              <a:t>syrjäytyneet ja päihdeongelmaiset</a:t>
            </a:r>
          </a:p>
          <a:p>
            <a:pPr>
              <a:buFont typeface="Wingdings" pitchFamily="2" charset="2"/>
              <a:buChar char="Ø"/>
            </a:pPr>
            <a:r>
              <a:rPr lang="fi-FI" sz="2800" b="1" smtClean="0">
                <a:solidFill>
                  <a:schemeClr val="tx2"/>
                </a:solidFill>
              </a:rPr>
              <a:t>maahanmuuttajat, muslimit</a:t>
            </a:r>
          </a:p>
          <a:p>
            <a:pPr>
              <a:buFont typeface="Wingdings" pitchFamily="2" charset="2"/>
              <a:buChar char="Ø"/>
            </a:pPr>
            <a:r>
              <a:rPr lang="fi-FI" sz="2800" b="1" smtClean="0">
                <a:solidFill>
                  <a:schemeClr val="tx2"/>
                </a:solidFill>
              </a:rPr>
              <a:t>jne.</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991600" cy="6924973"/>
          </a:xfrm>
          <a:prstGeom prst="rect">
            <a:avLst/>
          </a:prstGeom>
          <a:noFill/>
        </p:spPr>
        <p:txBody>
          <a:bodyPr wrap="square" rtlCol="0">
            <a:spAutoFit/>
          </a:bodyPr>
          <a:lstStyle/>
          <a:p>
            <a:r>
              <a:rPr lang="fi-FI" sz="4000" b="1" dirty="0" smtClean="0">
                <a:ln w="1905"/>
                <a:solidFill>
                  <a:srgbClr val="C00000"/>
                </a:solidFill>
                <a:effectLst>
                  <a:innerShdw blurRad="69850" dist="43180" dir="5400000">
                    <a:srgbClr val="000000">
                      <a:alpha val="65000"/>
                    </a:srgbClr>
                  </a:innerShdw>
                </a:effectLst>
              </a:rPr>
              <a:t>Voiman moninkertaistumisen periaate:</a:t>
            </a:r>
          </a:p>
          <a:p>
            <a:endParaRPr lang="fi-FI" sz="3600" dirty="0" smtClean="0">
              <a:ln w="1905"/>
              <a:solidFill>
                <a:schemeClr val="accent1">
                  <a:lumMod val="75000"/>
                </a:schemeClr>
              </a:solidFill>
              <a:effectLst>
                <a:innerShdw blurRad="69850" dist="43180" dir="5400000">
                  <a:srgbClr val="000000">
                    <a:alpha val="65000"/>
                  </a:srgbClr>
                </a:innerShdw>
              </a:effectLst>
            </a:endParaRPr>
          </a:p>
          <a:p>
            <a:pPr algn="ctr"/>
            <a:r>
              <a:rPr lang="fi-FI" sz="3200" b="1" dirty="0" smtClean="0">
                <a:solidFill>
                  <a:schemeClr val="tx2"/>
                </a:solidFill>
              </a:rPr>
              <a:t>Mitä enemmän on rukoilijoita, </a:t>
            </a:r>
          </a:p>
          <a:p>
            <a:pPr algn="ctr"/>
            <a:r>
              <a:rPr lang="fi-FI" sz="3200" b="1" dirty="0" smtClean="0">
                <a:solidFill>
                  <a:schemeClr val="tx2"/>
                </a:solidFill>
              </a:rPr>
              <a:t>sitä enemmän sopimusta  ja sitä enemmän voimaa.</a:t>
            </a:r>
            <a:endParaRPr lang="en-US" sz="3200" b="1" dirty="0" smtClean="0">
              <a:solidFill>
                <a:schemeClr val="tx2"/>
              </a:solidFill>
            </a:endParaRPr>
          </a:p>
          <a:p>
            <a:endParaRPr lang="fi-FI" sz="3200" b="1" dirty="0" smtClean="0">
              <a:solidFill>
                <a:schemeClr val="tx2"/>
              </a:solidFill>
            </a:endParaRPr>
          </a:p>
          <a:p>
            <a:r>
              <a:rPr lang="fi-FI" sz="3200" b="1" i="1" dirty="0" smtClean="0">
                <a:solidFill>
                  <a:schemeClr val="tx2"/>
                </a:solidFill>
              </a:rPr>
              <a:t>”Yksi teistä ajaa pois tuhat, ja kaksi ajaa pois kymmenen tuhatta!” (5 Moos. 32:30)</a:t>
            </a:r>
          </a:p>
          <a:p>
            <a:endParaRPr lang="fi-FI" sz="3200" b="1" dirty="0" smtClean="0">
              <a:solidFill>
                <a:schemeClr val="tx2"/>
              </a:solidFill>
            </a:endParaRPr>
          </a:p>
          <a:p>
            <a:endParaRPr lang="fi-FI" sz="3200" b="1" dirty="0" smtClean="0">
              <a:solidFill>
                <a:schemeClr val="tx2"/>
              </a:solidFill>
            </a:endParaRPr>
          </a:p>
          <a:p>
            <a:pPr algn="ctr"/>
            <a:r>
              <a:rPr lang="fi-FI" sz="4000" b="1" i="1" dirty="0" smtClean="0">
                <a:solidFill>
                  <a:srgbClr val="C00000"/>
                </a:solidFill>
              </a:rPr>
              <a:t>PALJON RUKOUSTA – PALJON VOIMAA.</a:t>
            </a:r>
          </a:p>
          <a:p>
            <a:pPr algn="ctr"/>
            <a:r>
              <a:rPr lang="fi-FI" sz="4000" b="1" i="1" dirty="0" smtClean="0">
                <a:solidFill>
                  <a:srgbClr val="C00000"/>
                </a:solidFill>
              </a:rPr>
              <a:t> VÄHÄN RUKOUSTA – VÄHÄN VOIMAA.</a:t>
            </a:r>
            <a:endParaRPr lang="fi-FI" sz="4000" b="1" dirty="0" smtClean="0">
              <a:solidFill>
                <a:srgbClr val="C00000"/>
              </a:solidFill>
            </a:endParaRPr>
          </a:p>
          <a:p>
            <a:endParaRPr lang="fi-FI" sz="3200" b="1" dirty="0" smtClean="0">
              <a:ln w="1905"/>
              <a:solidFill>
                <a:schemeClr val="tx2"/>
              </a:solidFill>
              <a:effectLst>
                <a:innerShdw blurRad="69850" dist="43180" dir="5400000">
                  <a:srgbClr val="000000">
                    <a:alpha val="65000"/>
                  </a:srgbClr>
                </a:innerShdw>
              </a:effectLst>
            </a:endParaRPr>
          </a:p>
          <a:p>
            <a:endParaRPr lang="fi-FI" sz="3200" b="1" dirty="0" smtClean="0">
              <a:ln w="1905"/>
              <a:solidFill>
                <a:schemeClr val="tx2"/>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991600" cy="6617196"/>
          </a:xfrm>
          <a:prstGeom prst="rect">
            <a:avLst/>
          </a:prstGeom>
          <a:noFill/>
        </p:spPr>
        <p:txBody>
          <a:bodyPr wrap="square" rtlCol="0">
            <a:spAutoFit/>
          </a:bodyPr>
          <a:lstStyle/>
          <a:p>
            <a:r>
              <a:rPr lang="fi-FI" sz="3600" b="1" dirty="0" smtClean="0">
                <a:solidFill>
                  <a:srgbClr val="C00000"/>
                </a:solidFill>
                <a:effectLst>
                  <a:outerShdw blurRad="38100" dist="38100" dir="2700000" algn="tl">
                    <a:srgbClr val="000000">
                      <a:alpha val="43137"/>
                    </a:srgbClr>
                  </a:outerShdw>
                </a:effectLst>
              </a:rPr>
              <a:t>Rukouksessa sekä MÄÄRÄLLÄ JA LAADULLA on merkitystä</a:t>
            </a:r>
            <a:endParaRPr lang="en-US" sz="3600" dirty="0" smtClean="0">
              <a:solidFill>
                <a:srgbClr val="C00000"/>
              </a:solidFill>
              <a:effectLst>
                <a:outerShdw blurRad="38100" dist="38100" dir="2700000" algn="tl">
                  <a:srgbClr val="000000">
                    <a:alpha val="43137"/>
                  </a:srgbClr>
                </a:outerShdw>
              </a:effectLst>
            </a:endParaRPr>
          </a:p>
          <a:p>
            <a:endParaRPr lang="fi-FI" sz="3200" b="1" dirty="0" smtClean="0">
              <a:solidFill>
                <a:schemeClr val="tx2"/>
              </a:solidFill>
            </a:endParaRPr>
          </a:p>
          <a:p>
            <a:r>
              <a:rPr lang="fi-FI" sz="3200" b="1" dirty="0" smtClean="0">
                <a:solidFill>
                  <a:schemeClr val="tx2"/>
                </a:solidFill>
              </a:rPr>
              <a:t>Eri asioita varten tarvitaan eri määrä rukousta ja voimaa. </a:t>
            </a:r>
          </a:p>
          <a:p>
            <a:endParaRPr lang="fi-FI" sz="3200" b="1" dirty="0" smtClean="0">
              <a:solidFill>
                <a:schemeClr val="tx2"/>
              </a:solidFill>
            </a:endParaRPr>
          </a:p>
          <a:p>
            <a:r>
              <a:rPr lang="fi-FI" sz="3200" b="1" dirty="0" smtClean="0">
                <a:solidFill>
                  <a:schemeClr val="tx2"/>
                </a:solidFill>
              </a:rPr>
              <a:t>Mark. 9:28-29  </a:t>
            </a:r>
            <a:r>
              <a:rPr lang="fi-FI" sz="3200" dirty="0" smtClean="0">
                <a:solidFill>
                  <a:schemeClr val="tx2"/>
                </a:solidFill>
              </a:rPr>
              <a:t> "Tätä lajia ei saa lähtemään ulos muulla kuin rukouksella ja paastolla".</a:t>
            </a:r>
            <a:endParaRPr lang="en-US" sz="3200" dirty="0" smtClean="0">
              <a:solidFill>
                <a:schemeClr val="tx2"/>
              </a:solidFill>
            </a:endParaRPr>
          </a:p>
          <a:p>
            <a:endParaRPr lang="fi-FI" sz="3200" b="1" dirty="0" smtClean="0">
              <a:solidFill>
                <a:schemeClr val="tx2"/>
              </a:solidFill>
            </a:endParaRPr>
          </a:p>
          <a:p>
            <a:r>
              <a:rPr lang="fi-FI" sz="3200" b="1" dirty="0" smtClean="0">
                <a:solidFill>
                  <a:schemeClr val="tx2"/>
                </a:solidFill>
              </a:rPr>
              <a:t>Jaak. 5:16-18</a:t>
            </a:r>
            <a:r>
              <a:rPr lang="fi-FI" sz="3200" b="1" i="1" dirty="0" smtClean="0">
                <a:solidFill>
                  <a:schemeClr val="tx2"/>
                </a:solidFill>
              </a:rPr>
              <a:t> </a:t>
            </a:r>
            <a:r>
              <a:rPr lang="fi-FI" sz="3200" dirty="0" smtClean="0">
                <a:solidFill>
                  <a:schemeClr val="tx2"/>
                </a:solidFill>
              </a:rPr>
              <a:t>Elias oli ihminen, yhtä vajavainen kuin mekin, ja hän rukoili rukoilemalla -- </a:t>
            </a:r>
            <a:r>
              <a:rPr lang="fi-FI" sz="3200" dirty="0" smtClean="0"/>
              <a:t/>
            </a:r>
            <a:br>
              <a:rPr lang="fi-FI" sz="3200" dirty="0" smtClean="0"/>
            </a:br>
            <a:endParaRPr lang="en-US" sz="3200" b="1" dirty="0" smtClean="0">
              <a:solidFill>
                <a:schemeClr val="tx2"/>
              </a:solidFill>
            </a:endParaRPr>
          </a:p>
          <a:p>
            <a:endParaRPr lang="fi-FI" sz="3200" b="1" dirty="0" smtClean="0">
              <a:ln w="1905"/>
              <a:solidFill>
                <a:schemeClr val="tx2"/>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7294305"/>
          </a:xfrm>
          <a:prstGeom prst="rect">
            <a:avLst/>
          </a:prstGeom>
          <a:noFill/>
        </p:spPr>
        <p:txBody>
          <a:bodyPr wrap="square" rtlCol="0">
            <a:spAutoFit/>
          </a:bodyPr>
          <a:lstStyle/>
          <a:p>
            <a:r>
              <a:rPr lang="fi-FI" sz="3600" b="1" dirty="0" smtClean="0">
                <a:solidFill>
                  <a:srgbClr val="C00000"/>
                </a:solidFill>
              </a:rPr>
              <a:t>Rukouksessa sekä MÄÄRÄLLÄ että LAADULLA   on merkitystä</a:t>
            </a:r>
            <a:endParaRPr lang="en-US" sz="3600" dirty="0" smtClean="0">
              <a:solidFill>
                <a:srgbClr val="C00000"/>
              </a:solidFill>
            </a:endParaRPr>
          </a:p>
          <a:p>
            <a:endParaRPr lang="fi-FI" sz="3200" b="1" dirty="0" smtClean="0">
              <a:solidFill>
                <a:schemeClr val="tx2"/>
              </a:solidFill>
            </a:endParaRPr>
          </a:p>
          <a:p>
            <a:endParaRPr lang="fi-FI" sz="3200" b="1" dirty="0" smtClean="0">
              <a:solidFill>
                <a:schemeClr val="tx2"/>
              </a:solidFill>
            </a:endParaRPr>
          </a:p>
          <a:p>
            <a:pPr lvl="1"/>
            <a:r>
              <a:rPr lang="fi-FI" sz="3400" b="1" dirty="0" smtClean="0">
                <a:solidFill>
                  <a:schemeClr val="tx2"/>
                </a:solidFill>
              </a:rPr>
              <a:t>Syy siihen, miksi useimpien rukousvastausten saamiseen tarvitaan niin paljon aikaa:</a:t>
            </a:r>
          </a:p>
          <a:p>
            <a:pPr lvl="1"/>
            <a:r>
              <a:rPr lang="fi-FI" sz="3400" b="1" u="sng" dirty="0" smtClean="0">
                <a:solidFill>
                  <a:schemeClr val="tx2"/>
                </a:solidFill>
              </a:rPr>
              <a:t>on saatava kokoon tarvittava määrä rukousta.</a:t>
            </a:r>
          </a:p>
          <a:p>
            <a:pPr lvl="1"/>
            <a:endParaRPr lang="fi-FI" sz="3400" b="1" u="sng" dirty="0" smtClean="0">
              <a:solidFill>
                <a:schemeClr val="tx2"/>
              </a:solidFill>
            </a:endParaRPr>
          </a:p>
          <a:p>
            <a:pPr lvl="1"/>
            <a:r>
              <a:rPr lang="fi-FI" sz="3400" b="1" dirty="0" smtClean="0">
                <a:solidFill>
                  <a:schemeClr val="tx2"/>
                </a:solidFill>
              </a:rPr>
              <a:t>Jumalan voimaa ei voi vapauttaa satunnaisella, puolisydämisellä rukouksella. </a:t>
            </a:r>
            <a:endParaRPr lang="en-US" sz="3400" dirty="0" smtClean="0">
              <a:solidFill>
                <a:schemeClr val="tx2"/>
              </a:solidFill>
            </a:endParaRPr>
          </a:p>
          <a:p>
            <a:pPr lvl="1"/>
            <a:endParaRPr lang="fi-FI" sz="3200" b="1" u="sng" dirty="0" smtClean="0">
              <a:solidFill>
                <a:schemeClr val="tx2"/>
              </a:solidFill>
            </a:endParaRPr>
          </a:p>
          <a:p>
            <a:endParaRPr lang="fi-FI" sz="3200" b="1" dirty="0" smtClean="0">
              <a:solidFill>
                <a:srgbClr val="C00000"/>
              </a:solidFill>
            </a:endParaRPr>
          </a:p>
          <a:p>
            <a:endParaRPr lang="fi-FI" sz="3200" b="1" dirty="0" smtClean="0">
              <a:solidFill>
                <a:srgbClr val="C00000"/>
              </a:solidFill>
            </a:endParaRPr>
          </a:p>
          <a:p>
            <a:r>
              <a:rPr lang="fi-FI" sz="3200" b="1" dirty="0" smtClean="0">
                <a:solidFill>
                  <a:srgbClr val="C00000"/>
                </a:solidFill>
              </a:rPr>
              <a:t> </a:t>
            </a:r>
            <a:endParaRPr lang="en-US" sz="3200" b="1"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997327"/>
            <a:ext cx="8991600" cy="4031873"/>
          </a:xfrm>
          <a:prstGeom prst="rect">
            <a:avLst/>
          </a:prstGeom>
          <a:noFill/>
        </p:spPr>
        <p:txBody>
          <a:bodyPr wrap="square" rtlCol="0">
            <a:spAutoFit/>
          </a:bodyPr>
          <a:lstStyle/>
          <a:p>
            <a:r>
              <a:rPr lang="fi-FI" sz="3200" b="1" dirty="0" smtClean="0">
                <a:solidFill>
                  <a:srgbClr val="C00000"/>
                </a:solidFill>
                <a:effectLst>
                  <a:outerShdw blurRad="38100" dist="38100" dir="2700000" algn="tl">
                    <a:srgbClr val="000000">
                      <a:alpha val="43137"/>
                    </a:srgbClr>
                  </a:outerShdw>
                </a:effectLst>
              </a:rPr>
              <a:t>Voimallinen yhteinen rukous on mahdollista, kun seurakunta on yhtenäinen.</a:t>
            </a:r>
          </a:p>
          <a:p>
            <a:endParaRPr lang="fi-FI" sz="3200" b="1" dirty="0" smtClean="0">
              <a:solidFill>
                <a:srgbClr val="C00000"/>
              </a:solidFill>
              <a:effectLst>
                <a:outerShdw blurRad="38100" dist="38100" dir="2700000" algn="tl">
                  <a:srgbClr val="000000">
                    <a:alpha val="43137"/>
                  </a:srgbClr>
                </a:outerShdw>
              </a:effectLst>
            </a:endParaRPr>
          </a:p>
          <a:p>
            <a:endParaRPr lang="fi-FI" sz="3200" b="1" dirty="0" smtClean="0">
              <a:solidFill>
                <a:srgbClr val="C00000"/>
              </a:solidFill>
              <a:effectLst>
                <a:outerShdw blurRad="38100" dist="38100" dir="2700000" algn="tl">
                  <a:srgbClr val="000000">
                    <a:alpha val="43137"/>
                  </a:srgbClr>
                </a:outerShdw>
              </a:effectLst>
            </a:endParaRPr>
          </a:p>
          <a:p>
            <a:r>
              <a:rPr lang="fi-FI" sz="3200" b="1" dirty="0" smtClean="0">
                <a:solidFill>
                  <a:schemeClr val="tx2"/>
                </a:solidFill>
              </a:rPr>
              <a:t>Apt. 4:24-34</a:t>
            </a:r>
          </a:p>
          <a:p>
            <a:r>
              <a:rPr lang="fi-FI" sz="3200" b="1" dirty="0" smtClean="0">
                <a:solidFill>
                  <a:schemeClr val="tx2"/>
                </a:solidFill>
              </a:rPr>
              <a:t>Yhtenäisyys rukouksessa, toiminnassa, tavoitteissa. Yhteisiä hengellisiä kokemuksia. </a:t>
            </a:r>
            <a:endParaRPr lang="fi-FI" sz="3200" b="1" dirty="0" smtClean="0">
              <a:solidFill>
                <a:srgbClr val="C00000"/>
              </a:solidFill>
            </a:endParaRPr>
          </a:p>
          <a:p>
            <a:r>
              <a:rPr lang="fi-FI" sz="3200" b="1" dirty="0" smtClean="0">
                <a:solidFill>
                  <a:srgbClr val="C00000"/>
                </a:solidFill>
              </a:rPr>
              <a:t> </a:t>
            </a:r>
            <a:endParaRPr lang="en-US" sz="3200" b="1" dirty="0" smtClean="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54308"/>
            <a:ext cx="8991600" cy="4832092"/>
          </a:xfrm>
          <a:prstGeom prst="rect">
            <a:avLst/>
          </a:prstGeom>
          <a:noFill/>
        </p:spPr>
        <p:txBody>
          <a:bodyPr wrap="square" rtlCol="0">
            <a:spAutoFit/>
          </a:bodyPr>
          <a:lstStyle/>
          <a:p>
            <a:pPr algn="ctr"/>
            <a:endParaRPr lang="fi-FI" sz="4400" b="1" dirty="0" smtClean="0">
              <a:ln w="1905"/>
              <a:solidFill>
                <a:srgbClr val="C00000"/>
              </a:solidFill>
              <a:effectLst>
                <a:innerShdw blurRad="69850" dist="43180" dir="5400000">
                  <a:srgbClr val="000000">
                    <a:alpha val="65000"/>
                  </a:srgbClr>
                </a:innerShdw>
              </a:effectLst>
            </a:endParaRPr>
          </a:p>
          <a:p>
            <a:pPr algn="ctr"/>
            <a:r>
              <a:rPr lang="fi-FI" sz="4400" b="1" dirty="0" smtClean="0">
                <a:ln w="1905"/>
                <a:solidFill>
                  <a:srgbClr val="C00000"/>
                </a:solidFill>
                <a:effectLst>
                  <a:innerShdw blurRad="69850" dist="43180" dir="5400000">
                    <a:srgbClr val="000000">
                      <a:alpha val="65000"/>
                    </a:srgbClr>
                  </a:innerShdw>
                </a:effectLst>
              </a:rPr>
              <a:t>Yhteinen rukous on julistus</a:t>
            </a:r>
          </a:p>
          <a:p>
            <a:pPr algn="ctr"/>
            <a:r>
              <a:rPr lang="fi-FI" sz="4400" b="1" dirty="0" smtClean="0">
                <a:ln w="1905"/>
                <a:solidFill>
                  <a:srgbClr val="C00000"/>
                </a:solidFill>
                <a:effectLst>
                  <a:innerShdw blurRad="69850" dist="43180" dir="5400000">
                    <a:srgbClr val="000000">
                      <a:alpha val="65000"/>
                    </a:srgbClr>
                  </a:innerShdw>
                </a:effectLst>
              </a:rPr>
              <a:t> Jumalan edessä siitä, </a:t>
            </a:r>
          </a:p>
          <a:p>
            <a:pPr algn="ctr"/>
            <a:r>
              <a:rPr lang="fi-FI" sz="4400" b="1" dirty="0" smtClean="0">
                <a:ln w="1905"/>
                <a:solidFill>
                  <a:srgbClr val="C00000"/>
                </a:solidFill>
                <a:effectLst>
                  <a:innerShdw blurRad="69850" dist="43180" dir="5400000">
                    <a:srgbClr val="000000">
                      <a:alpha val="65000"/>
                    </a:srgbClr>
                  </a:innerShdw>
                </a:effectLst>
              </a:rPr>
              <a:t>että tämä joukko </a:t>
            </a:r>
          </a:p>
          <a:p>
            <a:pPr algn="ctr"/>
            <a:r>
              <a:rPr lang="fi-FI" sz="4400" b="1" dirty="0" smtClean="0">
                <a:ln w="1905"/>
                <a:solidFill>
                  <a:srgbClr val="C00000"/>
                </a:solidFill>
                <a:effectLst>
                  <a:innerShdw blurRad="69850" dist="43180" dir="5400000">
                    <a:srgbClr val="000000">
                      <a:alpha val="65000"/>
                    </a:srgbClr>
                  </a:innerShdw>
                </a:effectLst>
              </a:rPr>
              <a:t>haluaa olla yhteistyössä Jumalan kanssa ja haluaa </a:t>
            </a:r>
          </a:p>
          <a:p>
            <a:pPr algn="ctr"/>
            <a:r>
              <a:rPr lang="fi-FI" sz="4400" b="1" dirty="0" smtClean="0">
                <a:ln w="1905"/>
                <a:solidFill>
                  <a:srgbClr val="C00000"/>
                </a:solidFill>
                <a:effectLst>
                  <a:innerShdw blurRad="69850" dist="43180" dir="5400000">
                    <a:srgbClr val="000000">
                      <a:alpha val="65000"/>
                    </a:srgbClr>
                  </a:innerShdw>
                </a:effectLst>
              </a:rPr>
              <a:t>Jumalan tahdon tapahtuvan. </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05800" cy="6124754"/>
          </a:xfrm>
          <a:prstGeom prst="rect">
            <a:avLst/>
          </a:prstGeom>
          <a:noFill/>
        </p:spPr>
        <p:txBody>
          <a:bodyPr wrap="square" rtlCol="0">
            <a:spAutoFit/>
          </a:bodyPr>
          <a:lstStyle/>
          <a:p>
            <a:pPr algn="ctr"/>
            <a:r>
              <a:rPr lang="fi-FI" sz="4400" b="1" dirty="0" smtClean="0">
                <a:ln w="1905"/>
                <a:solidFill>
                  <a:srgbClr val="C00000"/>
                </a:solidFill>
                <a:effectLst>
                  <a:innerShdw blurRad="69850" dist="43180" dir="5400000">
                    <a:srgbClr val="000000">
                      <a:alpha val="65000"/>
                    </a:srgbClr>
                  </a:innerShdw>
                </a:effectLst>
              </a:rPr>
              <a:t>Seurakunnan kokous on viikon merkittävin tapahtuma paikkakunnalla</a:t>
            </a:r>
          </a:p>
          <a:p>
            <a:pPr algn="ctr"/>
            <a:endParaRPr lang="fi-FI" sz="4400" b="1" dirty="0" smtClean="0">
              <a:ln w="1905"/>
              <a:solidFill>
                <a:srgbClr val="C00000"/>
              </a:solidFill>
              <a:effectLst>
                <a:innerShdw blurRad="69850" dist="43180" dir="5400000">
                  <a:srgbClr val="000000">
                    <a:alpha val="65000"/>
                  </a:srgbClr>
                </a:innerShdw>
              </a:effectLst>
            </a:endParaRPr>
          </a:p>
          <a:p>
            <a:pPr algn="ctr">
              <a:buFontTx/>
              <a:buChar char="-"/>
            </a:pPr>
            <a:r>
              <a:rPr lang="fi-FI" sz="3600" b="1" dirty="0" smtClean="0">
                <a:solidFill>
                  <a:srgbClr val="C00000"/>
                </a:solidFill>
              </a:rPr>
              <a:t>mahdollisuus kantaa joukolla Jumalan eteen hukkuvan maailman ja </a:t>
            </a:r>
          </a:p>
          <a:p>
            <a:pPr algn="ctr"/>
            <a:r>
              <a:rPr lang="fi-FI" sz="3600" b="1" dirty="0" smtClean="0">
                <a:solidFill>
                  <a:srgbClr val="C00000"/>
                </a:solidFill>
              </a:rPr>
              <a:t>seurakunnan työn polttavia tarpeita.</a:t>
            </a:r>
            <a:endParaRPr lang="fi-FI" sz="3600" b="1" dirty="0" smtClean="0">
              <a:ln w="1905"/>
              <a:solidFill>
                <a:srgbClr val="C00000"/>
              </a:solidFill>
              <a:effectLst>
                <a:innerShdw blurRad="69850" dist="43180" dir="5400000">
                  <a:srgbClr val="000000">
                    <a:alpha val="65000"/>
                  </a:srgbClr>
                </a:innerShdw>
              </a:effectLst>
            </a:endParaRPr>
          </a:p>
          <a:p>
            <a:pPr algn="ctr"/>
            <a:endParaRPr lang="fi-FI" sz="4400" b="1" dirty="0" smtClean="0">
              <a:ln w="1905"/>
              <a:solidFill>
                <a:srgbClr val="C00000"/>
              </a:solidFill>
              <a:effectLst>
                <a:innerShdw blurRad="69850" dist="43180" dir="5400000">
                  <a:srgbClr val="000000">
                    <a:alpha val="65000"/>
                  </a:srgbClr>
                </a:innerShdw>
              </a:effectLst>
            </a:endParaRPr>
          </a:p>
          <a:p>
            <a:pPr algn="ctr"/>
            <a:r>
              <a:rPr lang="fi-FI" sz="3200" b="1" dirty="0" smtClean="0">
                <a:solidFill>
                  <a:schemeClr val="tx2"/>
                </a:solidFill>
              </a:rPr>
              <a:t>Suuri hengellinen joukkovoima, </a:t>
            </a:r>
          </a:p>
          <a:p>
            <a:pPr algn="ctr"/>
            <a:r>
              <a:rPr lang="fi-FI" sz="3200" b="1" dirty="0" smtClean="0">
                <a:solidFill>
                  <a:schemeClr val="tx2"/>
                </a:solidFill>
              </a:rPr>
              <a:t>jota emme saa jättää käyttämättä hyväksi.</a:t>
            </a:r>
            <a:endParaRPr lang="fi-FI" sz="3200" b="1" dirty="0" smtClean="0">
              <a:ln w="1905"/>
              <a:solidFill>
                <a:schemeClr val="tx2"/>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rjami\Desktop\Rukousviikko 6-10.9.2010 Korso\Torstai_Voiman moninkertaistaminen\haloo päämaja 001.jpg"/>
          <p:cNvPicPr>
            <a:picLocks noChangeAspect="1" noChangeArrowheads="1"/>
          </p:cNvPicPr>
          <p:nvPr/>
        </p:nvPicPr>
        <p:blipFill>
          <a:blip r:embed="rId2" cstate="print"/>
          <a:srcRect l="12499" t="2011"/>
          <a:stretch>
            <a:fillRect/>
          </a:stretch>
        </p:blipFill>
        <p:spPr bwMode="auto">
          <a:xfrm>
            <a:off x="4703606" y="0"/>
            <a:ext cx="4364748" cy="6858000"/>
          </a:xfrm>
          <a:prstGeom prst="rect">
            <a:avLst/>
          </a:prstGeom>
          <a:noFill/>
        </p:spPr>
      </p:pic>
      <p:sp>
        <p:nvSpPr>
          <p:cNvPr id="1025" name="Rectangle 1"/>
          <p:cNvSpPr>
            <a:spLocks noChangeArrowheads="1"/>
          </p:cNvSpPr>
          <p:nvPr/>
        </p:nvSpPr>
        <p:spPr bwMode="auto">
          <a:xfrm>
            <a:off x="457200" y="652046"/>
            <a:ext cx="4343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3200" b="1" i="1" u="none" strike="noStrike" cap="none" normalizeH="0" baseline="0" smtClean="0">
                <a:ln>
                  <a:noFill/>
                </a:ln>
                <a:solidFill>
                  <a:schemeClr val="tx1">
                    <a:lumMod val="50000"/>
                    <a:lumOff val="50000"/>
                  </a:schemeClr>
                </a:solidFill>
                <a:effectLst/>
                <a:latin typeface="Arial" pitchFamily="34" charset="0"/>
                <a:ea typeface="Times New Roman" pitchFamily="18" charset="0"/>
                <a:cs typeface="Arial" pitchFamily="34" charset="0"/>
              </a:rPr>
              <a:t>”Haloo päämaja, </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3200" b="1" i="1" u="none" strike="noStrike" cap="none" normalizeH="0" baseline="0" smtClean="0">
                <a:ln>
                  <a:noFill/>
                </a:ln>
                <a:solidFill>
                  <a:schemeClr val="tx1">
                    <a:lumMod val="50000"/>
                    <a:lumOff val="50000"/>
                  </a:schemeClr>
                </a:solidFill>
                <a:effectLst/>
                <a:latin typeface="Arial" pitchFamily="34" charset="0"/>
                <a:ea typeface="Times New Roman" pitchFamily="18" charset="0"/>
                <a:cs typeface="Arial" pitchFamily="34" charset="0"/>
              </a:rPr>
              <a:t>täällä vyöhyke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smtClean="0">
              <a:ln>
                <a:noFill/>
              </a:ln>
              <a:solidFill>
                <a:schemeClr val="tx1">
                  <a:lumMod val="50000"/>
                  <a:lumOff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sz="3200" b="1" i="1" u="none" strike="noStrike" cap="none" normalizeH="0" baseline="0" smtClean="0">
                <a:ln>
                  <a:noFill/>
                </a:ln>
                <a:solidFill>
                  <a:schemeClr val="tx1">
                    <a:lumMod val="50000"/>
                    <a:lumOff val="50000"/>
                  </a:schemeClr>
                </a:solidFill>
                <a:effectLst/>
                <a:latin typeface="Arial" pitchFamily="34" charset="0"/>
                <a:ea typeface="Times New Roman" pitchFamily="18" charset="0"/>
                <a:cs typeface="Arial" pitchFamily="34" charset="0"/>
              </a:rPr>
              <a:t>Vaara ohi tältä erää, ne rukoilivat taas vain itsensä ja laulajien ja soittajien puolesta. </a:t>
            </a:r>
          </a:p>
          <a:p>
            <a:pPr marL="0" marR="0" lvl="0" indent="0" algn="l" defTabSz="914400" rtl="0" eaLnBrk="0" fontAlgn="base" latinLnBrk="0" hangingPunct="0">
              <a:lnSpc>
                <a:spcPct val="100000"/>
              </a:lnSpc>
              <a:spcBef>
                <a:spcPct val="0"/>
              </a:spcBef>
              <a:spcAft>
                <a:spcPct val="0"/>
              </a:spcAft>
              <a:buClrTx/>
              <a:buSzTx/>
              <a:buFontTx/>
              <a:buNone/>
              <a:tabLst/>
            </a:pPr>
            <a:r>
              <a:rPr lang="fi-FI" sz="3200" b="1" i="1" smtClean="0">
                <a:solidFill>
                  <a:schemeClr val="tx1">
                    <a:lumMod val="50000"/>
                    <a:lumOff val="50000"/>
                  </a:schemeClr>
                </a:solidFill>
                <a:latin typeface="Arial" pitchFamily="34" charset="0"/>
                <a:ea typeface="Times New Roman" pitchFamily="18" charset="0"/>
                <a:cs typeface="Arial" pitchFamily="34" charset="0"/>
              </a:rPr>
              <a:t>Kuuntelen vielä </a:t>
            </a:r>
            <a:r>
              <a:rPr kumimoji="0" lang="fi-FI" sz="3200" b="1" i="1" u="none" strike="noStrike" cap="none" normalizeH="0" baseline="0" smtClean="0">
                <a:ln>
                  <a:noFill/>
                </a:ln>
                <a:solidFill>
                  <a:schemeClr val="tx1">
                    <a:lumMod val="50000"/>
                    <a:lumOff val="50000"/>
                  </a:schemeClr>
                </a:solidFill>
                <a:effectLst/>
                <a:latin typeface="Arial" pitchFamily="34" charset="0"/>
                <a:ea typeface="Times New Roman" pitchFamily="18" charset="0"/>
                <a:cs typeface="Arial" pitchFamily="34" charset="0"/>
              </a:rPr>
              <a:t> loppukokouksen.”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sz="3200" b="1" i="1" u="none" strike="noStrike" cap="none" normalizeH="0" baseline="0" smtClean="0">
              <a:ln>
                <a:noFill/>
              </a:ln>
              <a:solidFill>
                <a:schemeClr val="tx1">
                  <a:lumMod val="50000"/>
                  <a:lumOff val="50000"/>
                </a:schemeClr>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855</Words>
  <Application>Microsoft Office PowerPoint</Application>
  <PresentationFormat>On-screen Show (4:3)</PresentationFormat>
  <Paragraphs>176</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Mirjami</dc:creator>
  <cp:lastModifiedBy>Mirjami</cp:lastModifiedBy>
  <cp:revision>216</cp:revision>
  <dcterms:created xsi:type="dcterms:W3CDTF">2010-05-10T08:45:47Z</dcterms:created>
  <dcterms:modified xsi:type="dcterms:W3CDTF">2018-02-02T02:32:14Z</dcterms:modified>
</cp:coreProperties>
</file>