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6" r:id="rId2"/>
    <p:sldId id="324" r:id="rId3"/>
    <p:sldId id="325" r:id="rId4"/>
    <p:sldId id="326" r:id="rId5"/>
    <p:sldId id="342" r:id="rId6"/>
    <p:sldId id="327" r:id="rId7"/>
    <p:sldId id="356" r:id="rId8"/>
    <p:sldId id="329" r:id="rId9"/>
    <p:sldId id="345" r:id="rId10"/>
    <p:sldId id="346" r:id="rId11"/>
    <p:sldId id="331" r:id="rId12"/>
    <p:sldId id="332" r:id="rId13"/>
    <p:sldId id="358" r:id="rId14"/>
    <p:sldId id="348" r:id="rId15"/>
    <p:sldId id="347" r:id="rId16"/>
    <p:sldId id="349" r:id="rId17"/>
    <p:sldId id="350" r:id="rId18"/>
    <p:sldId id="334" r:id="rId19"/>
    <p:sldId id="351" r:id="rId20"/>
    <p:sldId id="336" r:id="rId21"/>
    <p:sldId id="344" r:id="rId22"/>
    <p:sldId id="352" r:id="rId23"/>
    <p:sldId id="357" r:id="rId24"/>
    <p:sldId id="353" r:id="rId25"/>
    <p:sldId id="335" r:id="rId26"/>
    <p:sldId id="360" r:id="rId27"/>
    <p:sldId id="355" r:id="rId28"/>
    <p:sldId id="34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990099"/>
    <a:srgbClr val="990033"/>
    <a:srgbClr val="7F4A88"/>
    <a:srgbClr val="485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00" autoAdjust="0"/>
    <p:restoredTop sz="79872" autoAdjust="0"/>
  </p:normalViewPr>
  <p:slideViewPr>
    <p:cSldViewPr>
      <p:cViewPr varScale="1">
        <p:scale>
          <a:sx n="59" d="100"/>
          <a:sy n="59" d="100"/>
        </p:scale>
        <p:origin x="111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F7831-28DD-4B73-80C6-41D7D9A28EF8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0899C-1916-4734-BBED-05E09C26D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0899C-1916-4734-BBED-05E09C26DA7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839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u="sng" dirty="0" smtClean="0">
                <a:solidFill>
                  <a:schemeClr val="accent6">
                    <a:lumMod val="75000"/>
                  </a:schemeClr>
                </a:solidFill>
              </a:rPr>
              <a:t>Rukous Jeesuksen nimessä: </a:t>
            </a:r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i-FI" sz="48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fi-FI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4400" b="1" dirty="0" smtClean="0">
                <a:solidFill>
                  <a:schemeClr val="accent6">
                    <a:lumMod val="75000"/>
                  </a:schemeClr>
                </a:solidFill>
              </a:rPr>
              <a:t>Kääntymistä toisaalta Isän puoleen, </a:t>
            </a:r>
            <a:r>
              <a:rPr lang="fi-FI" sz="4400" b="1" smtClean="0">
                <a:solidFill>
                  <a:schemeClr val="accent6">
                    <a:lumMod val="75000"/>
                  </a:schemeClr>
                </a:solidFill>
              </a:rPr>
              <a:t>toisaalta maailmaan </a:t>
            </a:r>
            <a:r>
              <a:rPr lang="fi-FI" sz="4400" b="1" dirty="0" smtClean="0">
                <a:solidFill>
                  <a:schemeClr val="accent6">
                    <a:lumMod val="75000"/>
                  </a:schemeClr>
                </a:solidFill>
              </a:rPr>
              <a:t>päin</a:t>
            </a:r>
          </a:p>
          <a:p>
            <a:endParaRPr lang="fi-FI" sz="4000" b="1" dirty="0" smtClean="0">
              <a:solidFill>
                <a:srgbClr val="990099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i-FI" sz="3200" b="1" dirty="0" smtClean="0">
                <a:solidFill>
                  <a:srgbClr val="800000"/>
                </a:solidFill>
              </a:rPr>
              <a:t>Käännymme Isän puoleen Jeesuksen kautta</a:t>
            </a:r>
            <a:endParaRPr lang="fi-FI" sz="3200" b="1" dirty="0" smtClean="0">
              <a:solidFill>
                <a:srgbClr val="990099"/>
              </a:solidFill>
            </a:endParaRPr>
          </a:p>
          <a:p>
            <a:pPr marL="514350" indent="-514350"/>
            <a:r>
              <a:rPr lang="fi-FI" sz="3200" b="1" smtClean="0">
                <a:solidFill>
                  <a:srgbClr val="800000"/>
                </a:solidFill>
              </a:rPr>
              <a:t>	</a:t>
            </a:r>
            <a:r>
              <a:rPr lang="fi-FI" sz="3200" b="1" i="1" smtClean="0">
                <a:solidFill>
                  <a:srgbClr val="800000"/>
                </a:solidFill>
              </a:rPr>
              <a:t>- rukoilemme omasta ja toisten puolesta</a:t>
            </a:r>
          </a:p>
          <a:p>
            <a:pPr marL="514350" indent="-514350"/>
            <a:endParaRPr lang="en-US" sz="3200" b="1" dirty="0" smtClean="0">
              <a:solidFill>
                <a:srgbClr val="800000"/>
              </a:solidFill>
            </a:endParaRPr>
          </a:p>
          <a:p>
            <a:pPr marL="514350" indent="-514350"/>
            <a:r>
              <a:rPr lang="fi-FI" sz="3200" b="1" dirty="0" smtClean="0">
                <a:solidFill>
                  <a:srgbClr val="800000"/>
                </a:solidFill>
              </a:rPr>
              <a:t>2</a:t>
            </a:r>
            <a:r>
              <a:rPr lang="fi-FI" sz="3200" b="1" smtClean="0">
                <a:solidFill>
                  <a:srgbClr val="800000"/>
                </a:solidFill>
              </a:rPr>
              <a:t>.  Käännymme </a:t>
            </a:r>
            <a:r>
              <a:rPr lang="fi-FI" sz="3200" b="1" dirty="0" smtClean="0">
                <a:solidFill>
                  <a:srgbClr val="800000"/>
                </a:solidFill>
              </a:rPr>
              <a:t>maailmaan ja vastustajaan</a:t>
            </a:r>
          </a:p>
          <a:p>
            <a:pPr marL="514350" indent="-514350"/>
            <a:r>
              <a:rPr lang="fi-FI" sz="3200" b="1" smtClean="0">
                <a:solidFill>
                  <a:srgbClr val="800000"/>
                </a:solidFill>
              </a:rPr>
              <a:t>	päin </a:t>
            </a:r>
            <a:r>
              <a:rPr lang="fi-FI" sz="3200" b="1" dirty="0" smtClean="0">
                <a:solidFill>
                  <a:srgbClr val="800000"/>
                </a:solidFill>
              </a:rPr>
              <a:t>Jeesuksen </a:t>
            </a:r>
            <a:r>
              <a:rPr lang="fi-FI" sz="3200" b="1" smtClean="0">
                <a:solidFill>
                  <a:srgbClr val="800000"/>
                </a:solidFill>
              </a:rPr>
              <a:t>valtuutettuina edustajina</a:t>
            </a:r>
          </a:p>
          <a:p>
            <a:pPr marL="514350" indent="-514350"/>
            <a:r>
              <a:rPr lang="fi-FI" sz="3200" b="1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fi-FI" sz="3200" b="1" i="1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julistamme evankeliumia, välitämme ja toimeenpanemme siunauksia</a:t>
            </a:r>
            <a:endParaRPr lang="fi-FI" sz="3200" b="1" i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1" name="Picture 1" descr="F:\MIRJAMIN KONE\IVANOV\RUKOUSOPETUSTA ja -PUHEITA\Rukous Jeesuksen nimessä 7-11.3.2011\Kuvat\Piirustushahmot ja työvaiheet\nuol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53400" y="3674249"/>
            <a:ext cx="914400" cy="745351"/>
          </a:xfrm>
          <a:prstGeom prst="rect">
            <a:avLst/>
          </a:prstGeom>
          <a:noFill/>
        </p:spPr>
      </p:pic>
      <p:pic>
        <p:nvPicPr>
          <p:cNvPr id="4" name="Picture 1" descr="F:\MIRJAMIN KONE\IVANOV\RUKOUSOPETUSTA ja -PUHEITA\Rukous Jeesuksen nimessä 7-11.3.2011\Kuvat\Piirustushahmot ja työvaiheet\nuol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648200"/>
            <a:ext cx="990600" cy="74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305800" cy="60631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i-FI" sz="2800" b="1" dirty="0" smtClean="0">
              <a:solidFill>
                <a:srgbClr val="990099"/>
              </a:solidFill>
            </a:endParaRPr>
          </a:p>
          <a:p>
            <a:pPr algn="ctr"/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</a:rPr>
              <a:t>Muistolause 2:</a:t>
            </a:r>
          </a:p>
          <a:p>
            <a:pPr algn="ctr"/>
            <a:endParaRPr lang="fi-FI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</a:rPr>
              <a:t>Hepr</a:t>
            </a:r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. 4:16</a:t>
            </a:r>
            <a:endParaRPr lang="fi-FI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i-FI" sz="4000" b="1" u="sng" smtClean="0">
                <a:solidFill>
                  <a:srgbClr val="800000"/>
                </a:solidFill>
              </a:rPr>
              <a:t>Käykäämme uskalluksella</a:t>
            </a:r>
          </a:p>
          <a:p>
            <a:pPr algn="ctr"/>
            <a:r>
              <a:rPr lang="fi-FI" sz="4000" b="1" u="sng" smtClean="0">
                <a:solidFill>
                  <a:srgbClr val="800000"/>
                </a:solidFill>
              </a:rPr>
              <a:t> </a:t>
            </a:r>
            <a:r>
              <a:rPr lang="fi-FI" sz="4000" b="1" u="sng" dirty="0" smtClean="0">
                <a:solidFill>
                  <a:srgbClr val="800000"/>
                </a:solidFill>
              </a:rPr>
              <a:t>armon istuimen eteen</a:t>
            </a:r>
            <a:r>
              <a:rPr lang="fi-FI" sz="4000" b="1" u="sng" smtClean="0">
                <a:solidFill>
                  <a:srgbClr val="800000"/>
                </a:solidFill>
              </a:rPr>
              <a:t>, </a:t>
            </a:r>
          </a:p>
          <a:p>
            <a:pPr algn="ctr"/>
            <a:r>
              <a:rPr lang="fi-FI" sz="4000" b="1" smtClean="0">
                <a:solidFill>
                  <a:srgbClr val="800000"/>
                </a:solidFill>
              </a:rPr>
              <a:t>että </a:t>
            </a:r>
            <a:r>
              <a:rPr lang="fi-FI" sz="4000" b="1" dirty="0" smtClean="0">
                <a:solidFill>
                  <a:srgbClr val="800000"/>
                </a:solidFill>
              </a:rPr>
              <a:t>saisimme </a:t>
            </a:r>
            <a:r>
              <a:rPr lang="fi-FI" sz="4000" b="1" smtClean="0">
                <a:solidFill>
                  <a:srgbClr val="800000"/>
                </a:solidFill>
              </a:rPr>
              <a:t>laupeuden ja</a:t>
            </a:r>
          </a:p>
          <a:p>
            <a:pPr algn="ctr"/>
            <a:r>
              <a:rPr lang="fi-FI" sz="4000" b="1" smtClean="0">
                <a:solidFill>
                  <a:srgbClr val="800000"/>
                </a:solidFill>
              </a:rPr>
              <a:t> </a:t>
            </a:r>
            <a:r>
              <a:rPr lang="fi-FI" sz="4000" b="1" dirty="0" smtClean="0">
                <a:solidFill>
                  <a:srgbClr val="800000"/>
                </a:solidFill>
              </a:rPr>
              <a:t>löytäisimme </a:t>
            </a:r>
            <a:r>
              <a:rPr lang="fi-FI" sz="4000" b="1" u="sng" dirty="0" smtClean="0">
                <a:solidFill>
                  <a:srgbClr val="800000"/>
                </a:solidFill>
              </a:rPr>
              <a:t>armon</a:t>
            </a:r>
            <a:r>
              <a:rPr lang="fi-FI" sz="4000" b="1" u="sng" smtClean="0">
                <a:solidFill>
                  <a:srgbClr val="800000"/>
                </a:solidFill>
              </a:rPr>
              <a:t>, </a:t>
            </a:r>
          </a:p>
          <a:p>
            <a:pPr algn="ctr"/>
            <a:r>
              <a:rPr lang="fi-FI" sz="4000" b="1" u="sng" smtClean="0">
                <a:solidFill>
                  <a:srgbClr val="800000"/>
                </a:solidFill>
              </a:rPr>
              <a:t>avuksemme </a:t>
            </a:r>
            <a:r>
              <a:rPr lang="fi-FI" sz="4000" b="1" u="sng" dirty="0" smtClean="0">
                <a:solidFill>
                  <a:srgbClr val="800000"/>
                </a:solidFill>
              </a:rPr>
              <a:t>oikeaan </a:t>
            </a:r>
            <a:r>
              <a:rPr lang="fi-FI" sz="4000" b="1" u="sng" smtClean="0">
                <a:solidFill>
                  <a:srgbClr val="800000"/>
                </a:solidFill>
              </a:rPr>
              <a:t>aikaan.</a:t>
            </a:r>
          </a:p>
          <a:p>
            <a:pPr algn="ctr"/>
            <a:endParaRPr lang="en-US" sz="4000" u="sng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52400"/>
            <a:ext cx="83058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</a:rPr>
              <a:t>Mihin voimme vedota rukoillessamme Isää Jeesuksen nimen arvovallalla?</a:t>
            </a:r>
          </a:p>
          <a:p>
            <a:endParaRPr lang="fi-FI" sz="2800" b="1" dirty="0" smtClean="0">
              <a:solidFill>
                <a:srgbClr val="990099"/>
              </a:solidFill>
            </a:endParaRPr>
          </a:p>
          <a:p>
            <a:pPr marL="514350" indent="-514350">
              <a:buAutoNum type="arabicPeriod"/>
            </a:pPr>
            <a:r>
              <a:rPr lang="fi-FI" sz="3400" b="1" u="sng" smtClean="0">
                <a:solidFill>
                  <a:schemeClr val="accent6">
                    <a:lumMod val="75000"/>
                  </a:schemeClr>
                </a:solidFill>
              </a:rPr>
              <a:t>Vetoa </a:t>
            </a:r>
            <a:r>
              <a:rPr lang="fi-FI" sz="3400" b="1" u="sng" dirty="0" smtClean="0">
                <a:solidFill>
                  <a:schemeClr val="accent6">
                    <a:lumMod val="75000"/>
                  </a:schemeClr>
                </a:solidFill>
              </a:rPr>
              <a:t>Jumalan nimen </a:t>
            </a:r>
            <a:r>
              <a:rPr lang="fi-FI" sz="3400" b="1" u="sng" smtClean="0">
                <a:solidFill>
                  <a:schemeClr val="accent6">
                    <a:lumMod val="75000"/>
                  </a:schemeClr>
                </a:solidFill>
              </a:rPr>
              <a:t>kunniaan </a:t>
            </a:r>
          </a:p>
          <a:p>
            <a:pPr marL="514350" indent="-514350"/>
            <a:endParaRPr lang="fi-FI" sz="3200" b="1" u="sng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3200" b="1" smtClean="0">
                <a:solidFill>
                  <a:srgbClr val="800000"/>
                </a:solidFill>
              </a:rPr>
              <a:t>- Ensisijainen asia, johon meidän tulee vedota.</a:t>
            </a:r>
          </a:p>
          <a:p>
            <a:r>
              <a:rPr lang="fi-FI" sz="3200" b="1" smtClean="0">
                <a:solidFill>
                  <a:srgbClr val="800000"/>
                </a:solidFill>
              </a:rPr>
              <a:t>Monet asiat </a:t>
            </a:r>
            <a:r>
              <a:rPr lang="fi-FI" sz="3200" b="1" dirty="0" smtClean="0">
                <a:solidFill>
                  <a:srgbClr val="800000"/>
                </a:solidFill>
              </a:rPr>
              <a:t>häpäisevät Jumalan nimeä, jos ne saavat jatkua.</a:t>
            </a:r>
            <a:r>
              <a:rPr lang="fi-FI" sz="3200" dirty="0" smtClean="0">
                <a:solidFill>
                  <a:srgbClr val="800000"/>
                </a:solidFill>
              </a:rPr>
              <a:t> </a:t>
            </a:r>
          </a:p>
          <a:p>
            <a:pPr lvl="1"/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Matt. 6:10 </a:t>
            </a:r>
            <a:r>
              <a:rPr lang="fi-FI" sz="3200" b="1" dirty="0" smtClean="0">
                <a:solidFill>
                  <a:srgbClr val="800000"/>
                </a:solidFill>
              </a:rPr>
              <a:t>”Pyhitetty olkoon Sinun nimesi, tulkoon sinun valtakuntasi</a:t>
            </a:r>
            <a:r>
              <a:rPr lang="fi-FI" sz="3200" b="1" smtClean="0">
                <a:solidFill>
                  <a:srgbClr val="800000"/>
                </a:solidFill>
              </a:rPr>
              <a:t>. ” ”Sillä Sinun on valtakunta, ja voima ja kunnia ..”</a:t>
            </a:r>
            <a:br>
              <a:rPr lang="fi-FI" sz="3200" b="1" smtClean="0">
                <a:solidFill>
                  <a:srgbClr val="800000"/>
                </a:solidFill>
              </a:rPr>
            </a:br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Joos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. 7:9</a:t>
            </a:r>
            <a:r>
              <a:rPr lang="fi-FI" sz="3200" b="1" dirty="0" smtClean="0">
                <a:solidFill>
                  <a:srgbClr val="800000"/>
                </a:solidFill>
              </a:rPr>
              <a:t> "Miten sinä pelastat oman nimesi kunnian?"</a:t>
            </a:r>
            <a:endParaRPr lang="en-US" sz="32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1"/>
            <a:ext cx="86106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400" b="1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i-FI" sz="3400" b="1" u="sng" dirty="0" smtClean="0">
                <a:solidFill>
                  <a:schemeClr val="accent6">
                    <a:lumMod val="75000"/>
                  </a:schemeClr>
                </a:solidFill>
              </a:rPr>
              <a:t>Vetoa Jumalan asemaan ja suhteeseen</a:t>
            </a:r>
          </a:p>
          <a:p>
            <a:r>
              <a:rPr lang="fi-FI" sz="3400" b="1" u="sng" dirty="0" smtClean="0">
                <a:solidFill>
                  <a:schemeClr val="accent6">
                    <a:lumMod val="75000"/>
                  </a:schemeClr>
                </a:solidFill>
              </a:rPr>
              <a:t> itseesi nähden</a:t>
            </a:r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3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2800" b="1" dirty="0" smtClean="0">
              <a:solidFill>
                <a:srgbClr val="990099"/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fi-FI" sz="3200" b="1" dirty="0" smtClean="0">
                <a:solidFill>
                  <a:srgbClr val="800000"/>
                </a:solidFill>
              </a:rPr>
              <a:t>Jumala on Luojasi, sinä olet Hänen kättensä </a:t>
            </a:r>
            <a:r>
              <a:rPr lang="fi-FI" sz="3200" b="1" smtClean="0">
                <a:solidFill>
                  <a:srgbClr val="800000"/>
                </a:solidFill>
              </a:rPr>
              <a:t>tekoa.</a:t>
            </a:r>
          </a:p>
          <a:p>
            <a:pPr marL="514350" indent="-514350">
              <a:buFont typeface="Wingdings" pitchFamily="2" charset="2"/>
              <a:buChar char="ü"/>
            </a:pPr>
            <a:endParaRPr lang="fi-FI" sz="3200" b="1" dirty="0" smtClean="0">
              <a:solidFill>
                <a:srgbClr val="800000"/>
              </a:solidFill>
            </a:endParaRPr>
          </a:p>
          <a:p>
            <a:pPr algn="ctr"/>
            <a:r>
              <a:rPr lang="fi-FI" sz="3200" b="1" u="sng" dirty="0" smtClean="0">
                <a:solidFill>
                  <a:schemeClr val="accent6">
                    <a:lumMod val="75000"/>
                  </a:schemeClr>
                </a:solidFill>
              </a:rPr>
              <a:t>Hänen luomuksenaan</a:t>
            </a:r>
            <a:r>
              <a:rPr lang="fi-FI" sz="3200" b="1" u="sng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fi-FI" sz="3200" b="1" u="sng" smtClean="0">
                <a:solidFill>
                  <a:schemeClr val="accent6">
                    <a:lumMod val="75000"/>
                  </a:schemeClr>
                </a:solidFill>
              </a:rPr>
              <a:t>jonka </a:t>
            </a:r>
            <a:r>
              <a:rPr lang="fi-FI" sz="3200" b="1" u="sng" dirty="0" smtClean="0">
                <a:solidFill>
                  <a:schemeClr val="accent6">
                    <a:lumMod val="75000"/>
                  </a:schemeClr>
                </a:solidFill>
              </a:rPr>
              <a:t>on tarkoitus tuoda Hänelle kunniaa</a:t>
            </a:r>
            <a:r>
              <a:rPr lang="fi-FI" sz="3200" b="1" u="sng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fi-FI" sz="3200" b="1" u="sng" smtClean="0">
                <a:solidFill>
                  <a:schemeClr val="accent6">
                    <a:lumMod val="75000"/>
                  </a:schemeClr>
                </a:solidFill>
              </a:rPr>
              <a:t>sinulla </a:t>
            </a:r>
            <a:r>
              <a:rPr lang="fi-FI" sz="3200" b="1" u="sng" dirty="0" smtClean="0">
                <a:solidFill>
                  <a:schemeClr val="accent6">
                    <a:lumMod val="75000"/>
                  </a:schemeClr>
                </a:solidFill>
              </a:rPr>
              <a:t>on oikeus rukoilla ja vedota Luojaan</a:t>
            </a:r>
            <a:r>
              <a:rPr lang="fi-FI" sz="3200" b="1" u="sng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endParaRPr lang="fi-FI" sz="3200" b="1" u="sng" smtClean="0">
              <a:solidFill>
                <a:srgbClr val="800000"/>
              </a:solidFill>
            </a:endParaRPr>
          </a:p>
          <a:p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Ps. 119:73.</a:t>
            </a:r>
            <a:r>
              <a:rPr lang="fi-FI" sz="3200" b="1" smtClean="0">
                <a:solidFill>
                  <a:srgbClr val="800000"/>
                </a:solidFill>
              </a:rPr>
              <a:t> Sinun kätesi ovat minut tehneet ja valmistaneet; anna minulle ymmärrys oppiakseni sinun käskysi.</a:t>
            </a:r>
            <a:endParaRPr lang="fi-FI" sz="32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1"/>
            <a:ext cx="8610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200" b="1" i="1" smtClean="0">
              <a:solidFill>
                <a:srgbClr val="800000"/>
              </a:solidFill>
            </a:endParaRPr>
          </a:p>
          <a:p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Apt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. 17:26-28</a:t>
            </a:r>
            <a:r>
              <a:rPr lang="fi-FI" sz="3200" b="1" dirty="0" smtClean="0">
                <a:solidFill>
                  <a:srgbClr val="800000"/>
                </a:solidFill>
              </a:rPr>
              <a:t> Hän on tehnyt koko ihmissuvun yhdestä ainoasta asumaan kaikkea maanpiiriä ja on säätänyt heille määrätyt ajat ja heidän asumisensa rajat, </a:t>
            </a:r>
            <a:r>
              <a:rPr lang="fi-FI" sz="3200" b="1" u="sng" dirty="0" smtClean="0">
                <a:solidFill>
                  <a:srgbClr val="800000"/>
                </a:solidFill>
              </a:rPr>
              <a:t>että he </a:t>
            </a:r>
            <a:r>
              <a:rPr lang="fi-FI" sz="3200" b="1" u="sng" smtClean="0">
                <a:solidFill>
                  <a:srgbClr val="800000"/>
                </a:solidFill>
              </a:rPr>
              <a:t>etsisivät Jumalaa.</a:t>
            </a:r>
          </a:p>
          <a:p>
            <a:endParaRPr lang="fi-FI" sz="3200" b="1" i="1" smtClean="0">
              <a:solidFill>
                <a:srgbClr val="800000"/>
              </a:solidFill>
            </a:endParaRPr>
          </a:p>
          <a:p>
            <a:pPr algn="ctr"/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Vetoamme tähän ja etsimme Jumalaa!</a:t>
            </a:r>
          </a:p>
          <a:p>
            <a:pPr algn="ctr"/>
            <a:endParaRPr lang="fi-FI" sz="3600" b="1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Kunnioittaen Luojaa me rukoilemme</a:t>
            </a:r>
          </a:p>
          <a:p>
            <a:pPr algn="ctr"/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Hänen suunnitelmiensa ja </a:t>
            </a:r>
          </a:p>
          <a:p>
            <a:pPr algn="ctr"/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tarkoitusperiensä toteutumista</a:t>
            </a:r>
          </a:p>
          <a:p>
            <a:pPr algn="ctr"/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kaikessa elämäämme liittyvässä! </a:t>
            </a:r>
            <a:endParaRPr lang="fi-FI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MIRJAMIN KONE\IVANOV\RUKOUSOPETUSTA ja -PUHEITA\Rukous Jeesuksen nimessä 7-11.3.2011\Kuvat\kala-muna-leipä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1616" y="1295400"/>
            <a:ext cx="4672384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8601"/>
            <a:ext cx="830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fi-FI" sz="3400" b="1" smtClean="0">
                <a:solidFill>
                  <a:schemeClr val="accent6">
                    <a:lumMod val="75000"/>
                  </a:schemeClr>
                </a:solidFill>
              </a:rPr>
              <a:t>Jumala </a:t>
            </a:r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on Isäsi</a:t>
            </a:r>
            <a:endParaRPr lang="en-US" sz="3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102578"/>
            <a:ext cx="533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i="1" smtClean="0">
                <a:solidFill>
                  <a:schemeClr val="accent6">
                    <a:lumMod val="75000"/>
                  </a:schemeClr>
                </a:solidFill>
              </a:rPr>
              <a:t>Room. 8:15</a:t>
            </a:r>
            <a:r>
              <a:rPr lang="fi-FI" sz="3200" b="1" smtClean="0">
                <a:solidFill>
                  <a:srgbClr val="800000"/>
                </a:solidFill>
              </a:rPr>
              <a:t>. -- te olette saaneet lapseuden hengen, jossa me huudamme: </a:t>
            </a:r>
          </a:p>
          <a:p>
            <a:r>
              <a:rPr lang="fi-FI" sz="3200" b="1" smtClean="0">
                <a:solidFill>
                  <a:srgbClr val="800000"/>
                </a:solidFill>
              </a:rPr>
              <a:t>"Abba! Isä!"</a:t>
            </a:r>
            <a:endParaRPr lang="fi-FI" sz="3000" b="1" i="1" smtClean="0">
              <a:solidFill>
                <a:srgbClr val="800000"/>
              </a:solidFill>
            </a:endParaRPr>
          </a:p>
          <a:p>
            <a:endParaRPr lang="fi-FI" sz="3000" b="1" i="1" smtClean="0">
              <a:solidFill>
                <a:srgbClr val="800000"/>
              </a:solidFill>
            </a:endParaRPr>
          </a:p>
          <a:p>
            <a:r>
              <a:rPr lang="fi-FI" sz="3000" b="1" i="1" smtClean="0">
                <a:solidFill>
                  <a:schemeClr val="accent6">
                    <a:lumMod val="75000"/>
                  </a:schemeClr>
                </a:solidFill>
              </a:rPr>
              <a:t>Matt</a:t>
            </a:r>
            <a:r>
              <a:rPr lang="fi-FI" sz="3000" b="1" i="1" dirty="0" smtClean="0">
                <a:solidFill>
                  <a:schemeClr val="accent6">
                    <a:lumMod val="75000"/>
                  </a:schemeClr>
                </a:solidFill>
              </a:rPr>
              <a:t>. 7:11</a:t>
            </a:r>
            <a:r>
              <a:rPr lang="fi-FI" sz="30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3000" b="1" dirty="0" smtClean="0">
                <a:solidFill>
                  <a:srgbClr val="800000"/>
                </a:solidFill>
              </a:rPr>
              <a:t>Jos siis te, jotka olette pahoja, osaatte antaa lapsillenne hyviä lahjoja, </a:t>
            </a:r>
            <a:r>
              <a:rPr lang="fi-FI" sz="3000" b="1" u="sng" dirty="0" smtClean="0">
                <a:solidFill>
                  <a:srgbClr val="800000"/>
                </a:solidFill>
              </a:rPr>
              <a:t>kuinka paljoa ennemmin teidän Isänne, joka on taivaissa, antaa sitä, mikä hyvää on, niille, jotka sitä häneltä anovat!</a:t>
            </a:r>
            <a:endParaRPr lang="en-US" sz="3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4343400"/>
            <a:ext cx="2895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600" b="1" smtClean="0">
                <a:solidFill>
                  <a:schemeClr val="accent6">
                    <a:lumMod val="75000"/>
                  </a:schemeClr>
                </a:solidFill>
              </a:rPr>
              <a:t>Vetoa siihen, että Jumala on hyvä isä, joka antaa kalan, munan ja leivän!</a:t>
            </a:r>
            <a:endParaRPr lang="en-US" sz="26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6200"/>
            <a:ext cx="8686800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Jumala on Auttajasi </a:t>
            </a:r>
          </a:p>
          <a:p>
            <a:pPr marL="514350" indent="-514350"/>
            <a:r>
              <a:rPr lang="fi-FI" sz="3200" b="1" dirty="0" smtClean="0">
                <a:solidFill>
                  <a:srgbClr val="800000"/>
                </a:solidFill>
              </a:rPr>
              <a:t>	</a:t>
            </a:r>
          </a:p>
          <a:p>
            <a:pPr marL="514350" indent="-514350"/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	Ps. 46:2</a:t>
            </a:r>
            <a:r>
              <a:rPr lang="fi-FI" sz="3200" b="1" smtClean="0">
                <a:solidFill>
                  <a:srgbClr val="800000"/>
                </a:solidFill>
              </a:rPr>
              <a:t> Jumala on turvamme ja linnamme,</a:t>
            </a:r>
            <a:br>
              <a:rPr lang="fi-FI" sz="3200" b="1" smtClean="0">
                <a:solidFill>
                  <a:srgbClr val="800000"/>
                </a:solidFill>
              </a:rPr>
            </a:br>
            <a:r>
              <a:rPr lang="fi-FI" sz="3200" b="1" smtClean="0">
                <a:solidFill>
                  <a:srgbClr val="800000"/>
                </a:solidFill>
              </a:rPr>
              <a:t>auttajamme hädän hetkellä.	</a:t>
            </a:r>
            <a:endParaRPr lang="fi-FI" b="1" smtClean="0">
              <a:solidFill>
                <a:srgbClr val="800000"/>
              </a:solidFill>
            </a:endParaRPr>
          </a:p>
          <a:p>
            <a:pPr marL="514350" indent="-514350"/>
            <a:r>
              <a:rPr lang="fi-FI" b="1" smtClean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  <a:p>
            <a:pPr marL="514350" indent="-514350"/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	2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. Aik. 16:9 </a:t>
            </a:r>
            <a:r>
              <a:rPr lang="fi-FI" sz="3200" b="1" dirty="0" smtClean="0">
                <a:solidFill>
                  <a:srgbClr val="800000"/>
                </a:solidFill>
              </a:rPr>
              <a:t>Herran silmät tarkkaavat kaikkea maata, että hän </a:t>
            </a:r>
            <a:r>
              <a:rPr lang="fi-FI" sz="3200" b="1" u="sng" dirty="0" smtClean="0">
                <a:solidFill>
                  <a:srgbClr val="800000"/>
                </a:solidFill>
              </a:rPr>
              <a:t>voimakkaasti auttaisi </a:t>
            </a:r>
            <a:r>
              <a:rPr lang="fi-FI" sz="3200" b="1" dirty="0" smtClean="0">
                <a:solidFill>
                  <a:srgbClr val="800000"/>
                </a:solidFill>
              </a:rPr>
              <a:t>niitä, jotka ovat ehyellä sydämellä antautuneet hänelle.</a:t>
            </a:r>
            <a:endParaRPr lang="fi-FI" b="1" dirty="0" smtClean="0">
              <a:solidFill>
                <a:srgbClr val="800000"/>
              </a:solidFill>
            </a:endParaRPr>
          </a:p>
          <a:p>
            <a:pPr lvl="1"/>
            <a:endParaRPr lang="fi-FI" b="1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Matt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28:20</a:t>
            </a:r>
            <a:r>
              <a:rPr lang="fi-FI" sz="3200" b="1" smtClean="0">
                <a:solidFill>
                  <a:srgbClr val="800000"/>
                </a:solidFill>
              </a:rPr>
              <a:t> </a:t>
            </a:r>
            <a:r>
              <a:rPr lang="fi-FI" sz="3200" b="1" u="sng" smtClean="0">
                <a:solidFill>
                  <a:srgbClr val="800000"/>
                </a:solidFill>
              </a:rPr>
              <a:t>minä </a:t>
            </a:r>
            <a:r>
              <a:rPr lang="fi-FI" sz="3200" b="1" u="sng" dirty="0" smtClean="0">
                <a:solidFill>
                  <a:srgbClr val="800000"/>
                </a:solidFill>
              </a:rPr>
              <a:t>olen teidän kanssanne</a:t>
            </a:r>
            <a:r>
              <a:rPr lang="fi-FI" sz="3200" b="1" dirty="0" smtClean="0">
                <a:solidFill>
                  <a:srgbClr val="800000"/>
                </a:solidFill>
              </a:rPr>
              <a:t> joka päivä maailman loppuun </a:t>
            </a:r>
            <a:r>
              <a:rPr lang="fi-FI" sz="3200" b="1" smtClean="0">
                <a:solidFill>
                  <a:srgbClr val="800000"/>
                </a:solidFill>
              </a:rPr>
              <a:t>asti.</a:t>
            </a:r>
            <a:endParaRPr lang="en-US" sz="1000" b="1" dirty="0" smtClean="0">
              <a:solidFill>
                <a:srgbClr val="800000"/>
              </a:solidFill>
            </a:endParaRPr>
          </a:p>
          <a:p>
            <a:pPr lvl="1"/>
            <a:endParaRPr lang="fi-FI" sz="1000" b="1" dirty="0" smtClean="0">
              <a:solidFill>
                <a:srgbClr val="800000"/>
              </a:solidFill>
            </a:endParaRPr>
          </a:p>
          <a:p>
            <a:pPr lvl="1"/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Room. 10:12</a:t>
            </a:r>
            <a:r>
              <a:rPr lang="fi-FI" sz="3200" b="1" dirty="0" smtClean="0">
                <a:solidFill>
                  <a:srgbClr val="800000"/>
                </a:solidFill>
              </a:rPr>
              <a:t> </a:t>
            </a:r>
            <a:r>
              <a:rPr lang="fi-FI" sz="3200" b="1" smtClean="0">
                <a:solidFill>
                  <a:srgbClr val="800000"/>
                </a:solidFill>
              </a:rPr>
              <a:t>- kaikkien </a:t>
            </a:r>
            <a:r>
              <a:rPr lang="fi-FI" sz="3200" b="1" dirty="0" smtClean="0">
                <a:solidFill>
                  <a:srgbClr val="800000"/>
                </a:solidFill>
              </a:rPr>
              <a:t>Herra, rikas antaja kaikille, jotka </a:t>
            </a:r>
            <a:r>
              <a:rPr lang="fi-FI" sz="3200" b="1" u="sng" dirty="0" smtClean="0">
                <a:solidFill>
                  <a:srgbClr val="800000"/>
                </a:solidFill>
              </a:rPr>
              <a:t>häntä avuksi huutavat.</a:t>
            </a:r>
            <a:endParaRPr lang="en-US" sz="3200" b="1" u="sng" dirty="0" smtClean="0">
              <a:solidFill>
                <a:srgbClr val="800000"/>
              </a:solidFill>
            </a:endParaRPr>
          </a:p>
          <a:p>
            <a:pPr marL="1428750" lvl="2" indent="-514350"/>
            <a:endParaRPr lang="fi-FI" sz="3000" b="1" dirty="0" smtClean="0">
              <a:solidFill>
                <a:srgbClr val="800000"/>
              </a:solidFill>
            </a:endParaRPr>
          </a:p>
          <a:p>
            <a:pPr marL="514350" indent="-514350"/>
            <a:endParaRPr lang="en-US" sz="3000" dirty="0" smtClean="0">
              <a:solidFill>
                <a:srgbClr val="800000"/>
              </a:solidFill>
            </a:endParaRPr>
          </a:p>
          <a:p>
            <a:pPr marL="514350" indent="-514350"/>
            <a:r>
              <a:rPr lang="fi-FI" sz="2800" dirty="0" smtClean="0">
                <a:solidFill>
                  <a:srgbClr val="0033CC"/>
                </a:solidFill>
              </a:rPr>
              <a:t/>
            </a:r>
            <a:br>
              <a:rPr lang="fi-FI" sz="2800" dirty="0" smtClean="0">
                <a:solidFill>
                  <a:srgbClr val="0033CC"/>
                </a:solidFill>
              </a:rPr>
            </a:br>
            <a:endParaRPr lang="en-US" sz="2800" b="1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763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fi-FI" sz="3400" b="1" smtClean="0">
                <a:solidFill>
                  <a:schemeClr val="accent6">
                    <a:lumMod val="75000"/>
                  </a:schemeClr>
                </a:solidFill>
              </a:rPr>
              <a:t>Jumala </a:t>
            </a:r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on Lunastajasi, ja sinä olet Hänen omaisuuttaan</a:t>
            </a:r>
          </a:p>
          <a:p>
            <a:pPr marL="514350" indent="-514350"/>
            <a:endParaRPr lang="fi-FI" sz="3200" b="1" dirty="0" smtClean="0">
              <a:solidFill>
                <a:srgbClr val="800000"/>
              </a:solidFill>
            </a:endParaRPr>
          </a:p>
          <a:p>
            <a:r>
              <a:rPr lang="fi-FI" sz="3200" b="1" smtClean="0">
                <a:solidFill>
                  <a:srgbClr val="800000"/>
                </a:solidFill>
              </a:rPr>
              <a:t>Herra ei laiminlyö rooliaan lunastajana eikä unohda Lunastajan-nimeään</a:t>
            </a:r>
            <a:r>
              <a:rPr lang="fi-FI" sz="3200" smtClean="0">
                <a:solidFill>
                  <a:srgbClr val="800000"/>
                </a:solidFill>
              </a:rPr>
              <a:t>. </a:t>
            </a:r>
            <a:endParaRPr lang="en-US" sz="3200" smtClean="0">
              <a:solidFill>
                <a:srgbClr val="800000"/>
              </a:solidFill>
            </a:endParaRPr>
          </a:p>
          <a:p>
            <a:endParaRPr lang="fi-FI" sz="3200" b="1" u="sng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/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Jes. 41:14</a:t>
            </a:r>
            <a:r>
              <a:rPr lang="fi-FI" sz="3200" b="1" smtClean="0">
                <a:solidFill>
                  <a:srgbClr val="800000"/>
                </a:solidFill>
              </a:rPr>
              <a:t>  Älä pelkää-- sinä Israelin vähäinen väki: minä autan sinua, sanoo Herra, ja sinun lunastajasi on Israelin Pyhä. </a:t>
            </a:r>
          </a:p>
          <a:p>
            <a:pPr marL="514350" indent="-514350"/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Ps. 119:94</a:t>
            </a:r>
            <a:r>
              <a:rPr lang="fi-FI" sz="3200" b="1" smtClean="0">
                <a:solidFill>
                  <a:srgbClr val="800000"/>
                </a:solidFill>
              </a:rPr>
              <a:t> Sinun omasi minä olen, pelasta minut.</a:t>
            </a:r>
          </a:p>
          <a:p>
            <a:pPr marL="514350" indent="-514350"/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Joh. 17:10</a:t>
            </a:r>
            <a:r>
              <a:rPr lang="fi-FI" sz="3200" b="1" smtClean="0">
                <a:solidFill>
                  <a:srgbClr val="800000"/>
                </a:solidFill>
              </a:rPr>
              <a:t> kaikki minun omani ovat sinun, ja sinun omasi ovat minun - ja minä olen kirkastettu heissä.</a:t>
            </a:r>
            <a:endParaRPr lang="en-US" sz="32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3058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400" b="1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. Vetoa Jumalan ominaisuuksiin</a:t>
            </a:r>
          </a:p>
          <a:p>
            <a:endParaRPr lang="fi-FI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 Vetoa Jumalan </a:t>
            </a:r>
            <a:r>
              <a:rPr lang="fi-FI" sz="3400" b="1" u="sng" dirty="0" smtClean="0">
                <a:solidFill>
                  <a:schemeClr val="accent6">
                    <a:lumMod val="75000"/>
                  </a:schemeClr>
                </a:solidFill>
              </a:rPr>
              <a:t>armoon ja </a:t>
            </a:r>
            <a:r>
              <a:rPr lang="fi-FI" sz="3400" b="1" u="sng" smtClean="0">
                <a:solidFill>
                  <a:schemeClr val="accent6">
                    <a:lumMod val="75000"/>
                  </a:schemeClr>
                </a:solidFill>
              </a:rPr>
              <a:t>rakkauteen</a:t>
            </a:r>
            <a:r>
              <a:rPr lang="fi-FI" sz="3400" u="sng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endParaRPr lang="fi-FI" sz="34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3200" b="1" smtClean="0">
                <a:solidFill>
                  <a:srgbClr val="800000"/>
                </a:solidFill>
              </a:rPr>
              <a:t>Näihin ominaisuuksiin vedotaan Raamatussa kaikkein useimmin.</a:t>
            </a:r>
          </a:p>
          <a:p>
            <a:pPr>
              <a:buFontTx/>
              <a:buChar char="-"/>
            </a:pPr>
            <a:endParaRPr lang="fi-FI" sz="2800" b="1" dirty="0" smtClean="0">
              <a:solidFill>
                <a:srgbClr val="800000"/>
              </a:solidFill>
            </a:endParaRPr>
          </a:p>
          <a:p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Jaak. 5:11</a:t>
            </a:r>
            <a:r>
              <a:rPr lang="fi-FI" sz="3200" b="1" dirty="0" smtClean="0">
                <a:solidFill>
                  <a:srgbClr val="800000"/>
                </a:solidFill>
              </a:rPr>
              <a:t> Herra on laupias ja armahtavainen.</a:t>
            </a:r>
            <a:endParaRPr lang="en-US" sz="3200" b="1" dirty="0" smtClean="0">
              <a:solidFill>
                <a:srgbClr val="800000"/>
              </a:solidFill>
            </a:endParaRPr>
          </a:p>
          <a:p>
            <a:endParaRPr lang="fi-FI" sz="3200" b="1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Piet. 5:12 </a:t>
            </a:r>
            <a:r>
              <a:rPr lang="fi-FI" sz="3200" b="1" dirty="0" smtClean="0">
                <a:solidFill>
                  <a:srgbClr val="800000"/>
                </a:solidFill>
              </a:rPr>
              <a:t>-- se armo, jossa te olette, on Jumalan totinen armo.</a:t>
            </a:r>
            <a:r>
              <a:rPr lang="fi-FI" sz="3200" b="1" smtClean="0">
                <a:solidFill>
                  <a:srgbClr val="800000"/>
                </a:solidFill>
              </a:rPr>
              <a:t/>
            </a:r>
            <a:br>
              <a:rPr lang="fi-FI" sz="3200" b="1" smtClean="0">
                <a:solidFill>
                  <a:srgbClr val="800000"/>
                </a:solidFill>
              </a:rPr>
            </a:br>
            <a:endParaRPr lang="fi-FI" sz="3200" b="1" smtClean="0">
              <a:solidFill>
                <a:srgbClr val="800000"/>
              </a:solidFill>
            </a:endParaRPr>
          </a:p>
          <a:p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Joh. 1:14</a:t>
            </a:r>
            <a:r>
              <a:rPr lang="fi-FI" sz="3200" b="1" smtClean="0">
                <a:solidFill>
                  <a:srgbClr val="800000"/>
                </a:solidFill>
              </a:rPr>
              <a:t> </a:t>
            </a:r>
            <a:r>
              <a:rPr lang="fi-FI" sz="3200" b="1" dirty="0" smtClean="0">
                <a:solidFill>
                  <a:srgbClr val="800000"/>
                </a:solidFill>
              </a:rPr>
              <a:t>Hän oli täynnä armoa ja totuutta. 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305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400" b="1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. Vetoa Jumalan ominaisuuksiin</a:t>
            </a:r>
          </a:p>
          <a:p>
            <a:endParaRPr lang="fi-FI" sz="3400" b="1" dirty="0" smtClean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Vetoa Jumalan </a:t>
            </a:r>
            <a:r>
              <a:rPr lang="fi-FI" sz="3400" b="1" u="sng" dirty="0" smtClean="0">
                <a:solidFill>
                  <a:schemeClr val="accent6">
                    <a:lumMod val="75000"/>
                  </a:schemeClr>
                </a:solidFill>
              </a:rPr>
              <a:t>armoon </a:t>
            </a:r>
            <a:r>
              <a:rPr lang="fi-FI" sz="3400" b="1" u="sng" smtClean="0">
                <a:solidFill>
                  <a:schemeClr val="accent6">
                    <a:lumMod val="75000"/>
                  </a:schemeClr>
                </a:solidFill>
              </a:rPr>
              <a:t>ja rakkauteen</a:t>
            </a:r>
            <a:endParaRPr lang="fi-FI" sz="34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Vetoa Jumalan</a:t>
            </a:r>
            <a:r>
              <a:rPr lang="fi-FI" sz="3400" b="1" u="sng" dirty="0" smtClean="0">
                <a:solidFill>
                  <a:schemeClr val="accent6">
                    <a:lumMod val="75000"/>
                  </a:schemeClr>
                </a:solidFill>
              </a:rPr>
              <a:t> oikeudenmukaisuuteen</a:t>
            </a:r>
            <a:r>
              <a:rPr lang="fi-FI" sz="34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fi-FI" sz="3200" b="1" smtClean="0">
                <a:solidFill>
                  <a:srgbClr val="800000"/>
                </a:solidFill>
              </a:rPr>
              <a:t>Voimme pyytää Häntä, joka on täysin vanhurskas, toimimaan vanhurskauden ja oikeuden puolesta.</a:t>
            </a:r>
            <a:endParaRPr lang="en-US" sz="3200" smtClean="0">
              <a:solidFill>
                <a:srgbClr val="800000"/>
              </a:solidFill>
            </a:endParaRPr>
          </a:p>
          <a:p>
            <a:pPr lvl="1"/>
            <a:endParaRPr lang="fi-FI" sz="2800" b="1" i="1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fi-FI" sz="3200" b="1" i="1" smtClean="0">
                <a:solidFill>
                  <a:schemeClr val="accent6">
                    <a:lumMod val="75000"/>
                  </a:schemeClr>
                </a:solidFill>
              </a:rPr>
              <a:t>Ps. 97:2</a:t>
            </a:r>
            <a:r>
              <a:rPr lang="fi-FI" sz="3200" b="1" i="1" smtClean="0">
                <a:solidFill>
                  <a:srgbClr val="800000"/>
                </a:solidFill>
              </a:rPr>
              <a:t> </a:t>
            </a:r>
            <a:r>
              <a:rPr lang="fi-FI" sz="3200" b="1" smtClean="0">
                <a:solidFill>
                  <a:srgbClr val="800000"/>
                </a:solidFill>
              </a:rPr>
              <a:t>Vanhurskaus ja oikeus ovat hänen valtaistuimensa perustus.</a:t>
            </a:r>
            <a:endParaRPr lang="fi-FI" sz="3200" b="1" i="1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fi-FI" sz="3200" b="1" i="1" smtClean="0">
                <a:solidFill>
                  <a:schemeClr val="accent6">
                    <a:lumMod val="75000"/>
                  </a:schemeClr>
                </a:solidFill>
              </a:rPr>
              <a:t>Luuk</a:t>
            </a:r>
            <a:r>
              <a:rPr lang="fi-FI" sz="3200" b="1" i="1" dirty="0" smtClean="0">
                <a:solidFill>
                  <a:schemeClr val="accent6">
                    <a:lumMod val="75000"/>
                  </a:schemeClr>
                </a:solidFill>
              </a:rPr>
              <a:t>. 18:7</a:t>
            </a:r>
            <a:r>
              <a:rPr lang="fi-FI" sz="3200" b="1" i="1" dirty="0" smtClean="0">
                <a:solidFill>
                  <a:srgbClr val="800000"/>
                </a:solidFill>
              </a:rPr>
              <a:t>: </a:t>
            </a:r>
            <a:r>
              <a:rPr lang="fi-FI" sz="3200" b="1" dirty="0" smtClean="0">
                <a:solidFill>
                  <a:srgbClr val="800000"/>
                </a:solidFill>
              </a:rPr>
              <a:t>Eikö Jumala toimittaisi oikeutta valituillensa, jotka häntä yötä päivää avuksi huutavat, ja viivyttäisikö hän heiltä </a:t>
            </a:r>
            <a:r>
              <a:rPr lang="fi-FI" sz="3200" b="1" smtClean="0">
                <a:solidFill>
                  <a:srgbClr val="800000"/>
                </a:solidFill>
              </a:rPr>
              <a:t>apuansa?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3058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400" b="1" u="sng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fi-FI" sz="3400" b="1" u="sng" dirty="0" smtClean="0">
                <a:solidFill>
                  <a:schemeClr val="accent6">
                    <a:lumMod val="75000"/>
                  </a:schemeClr>
                </a:solidFill>
              </a:rPr>
              <a:t>. Vetoa Jumalan ominaisuuksiin</a:t>
            </a:r>
          </a:p>
          <a:p>
            <a:endParaRPr lang="fi-FI" sz="3400" b="1" dirty="0" smtClean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Vetoa Jumalan </a:t>
            </a:r>
            <a:r>
              <a:rPr lang="fi-FI" sz="3400" b="1" u="sng" dirty="0" smtClean="0">
                <a:solidFill>
                  <a:schemeClr val="accent6">
                    <a:lumMod val="75000"/>
                  </a:schemeClr>
                </a:solidFill>
              </a:rPr>
              <a:t>armoon ja rakkauteen</a:t>
            </a:r>
            <a:r>
              <a:rPr lang="fi-FI" sz="34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Vetoa Jumalan </a:t>
            </a:r>
            <a:r>
              <a:rPr lang="fi-FI" sz="3400" b="1" u="sng" dirty="0" smtClean="0">
                <a:solidFill>
                  <a:schemeClr val="accent6">
                    <a:lumMod val="75000"/>
                  </a:schemeClr>
                </a:solidFill>
              </a:rPr>
              <a:t>oikeudenmukaisuuteen</a:t>
            </a:r>
            <a:r>
              <a:rPr lang="fi-FI" sz="3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Vetoa </a:t>
            </a:r>
            <a:r>
              <a:rPr lang="fi-FI" sz="3400" b="1" smtClean="0">
                <a:solidFill>
                  <a:schemeClr val="accent6">
                    <a:lumMod val="75000"/>
                  </a:schemeClr>
                </a:solidFill>
              </a:rPr>
              <a:t>Jumalan </a:t>
            </a:r>
            <a:r>
              <a:rPr lang="fi-FI" sz="3400" b="1" u="sng" smtClean="0">
                <a:solidFill>
                  <a:schemeClr val="accent6">
                    <a:lumMod val="75000"/>
                  </a:schemeClr>
                </a:solidFill>
              </a:rPr>
              <a:t>uskollisuuteen</a:t>
            </a:r>
          </a:p>
          <a:p>
            <a:endParaRPr lang="fi-FI" sz="28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2. Tim. 2:13: </a:t>
            </a:r>
            <a:r>
              <a:rPr lang="fi-FI" sz="3200" b="1" smtClean="0">
                <a:solidFill>
                  <a:srgbClr val="800000"/>
                </a:solidFill>
              </a:rPr>
              <a:t>jos me olemme uskottomat, pysyy kuitenkin hän uskollisena; sillä itseänsä kieltää hän ei saata. </a:t>
            </a:r>
            <a:endParaRPr lang="en-US" sz="3200" b="1" smtClean="0">
              <a:solidFill>
                <a:srgbClr val="800000"/>
              </a:solidFill>
            </a:endParaRPr>
          </a:p>
          <a:p>
            <a:pPr lvl="2"/>
            <a:endParaRPr lang="fi-FI" sz="3200" b="1" i="1" smtClean="0">
              <a:solidFill>
                <a:srgbClr val="800000"/>
              </a:solidFill>
            </a:endParaRPr>
          </a:p>
          <a:p>
            <a:pPr lvl="2"/>
            <a:r>
              <a:rPr lang="fi-FI" sz="3200" b="1" i="1" smtClean="0">
                <a:solidFill>
                  <a:srgbClr val="800000"/>
                </a:solidFill>
              </a:rPr>
              <a:t>Daavid </a:t>
            </a:r>
            <a:r>
              <a:rPr lang="fi-FI" sz="3200" b="1" i="1" dirty="0" smtClean="0">
                <a:solidFill>
                  <a:srgbClr val="800000"/>
                </a:solidFill>
              </a:rPr>
              <a:t>vetosi Jumalan uskollisuuteen: </a:t>
            </a:r>
            <a:r>
              <a:rPr lang="fi-FI" sz="3200" b="1" dirty="0" smtClean="0">
                <a:solidFill>
                  <a:srgbClr val="800000"/>
                </a:solidFill>
              </a:rPr>
              <a:t>"Sinä uskollinen, sinä vanhurskas, vastaa minulle</a:t>
            </a:r>
            <a:r>
              <a:rPr lang="fi-FI" sz="3200" b="1" smtClean="0">
                <a:solidFill>
                  <a:srgbClr val="800000"/>
                </a:solidFill>
              </a:rPr>
              <a:t>!" </a:t>
            </a:r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Ps. 143:1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mirjami\Desktop\door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5702" y="0"/>
            <a:ext cx="2648297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0"/>
            <a:ext cx="8763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</a:rPr>
              <a:t>Kääntyminen Isän puoleen Jeesuksen nimessä</a:t>
            </a:r>
          </a:p>
          <a:p>
            <a:endParaRPr lang="fi-FI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Saamme tulla </a:t>
            </a: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Isän </a:t>
            </a:r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eteen </a:t>
            </a:r>
          </a:p>
          <a:p>
            <a:pPr marL="514350" indent="-514350"/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     Jeesuksen ansion perusteella </a:t>
            </a:r>
          </a:p>
          <a:p>
            <a:pPr marL="514350" indent="-514350"/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	– OVI ON AUKI!</a:t>
            </a:r>
            <a:endParaRPr lang="fi-FI" sz="1600" b="1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/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fi-FI" sz="3200" b="1" i="1" dirty="0" smtClean="0">
                <a:solidFill>
                  <a:schemeClr val="accent6">
                    <a:lumMod val="75000"/>
                  </a:schemeClr>
                </a:solidFill>
              </a:rPr>
              <a:t>Hepr</a:t>
            </a:r>
            <a:r>
              <a:rPr lang="fi-FI" sz="3200" b="1" i="1" smtClean="0">
                <a:solidFill>
                  <a:schemeClr val="accent6">
                    <a:lumMod val="75000"/>
                  </a:schemeClr>
                </a:solidFill>
              </a:rPr>
              <a:t>. 10:19,22</a:t>
            </a:r>
            <a:r>
              <a:rPr lang="fi-FI" sz="3200" b="1" i="1" smtClean="0">
                <a:solidFill>
                  <a:srgbClr val="800000"/>
                </a:solidFill>
              </a:rPr>
              <a:t>:</a:t>
            </a:r>
            <a:r>
              <a:rPr lang="fi-FI" sz="3200" b="1" smtClean="0">
                <a:solidFill>
                  <a:srgbClr val="800000"/>
                </a:solidFill>
              </a:rPr>
              <a:t> </a:t>
            </a:r>
            <a:r>
              <a:rPr lang="fi-FI" sz="3200" b="1" dirty="0" smtClean="0">
                <a:solidFill>
                  <a:srgbClr val="800000"/>
                </a:solidFill>
              </a:rPr>
              <a:t>Koska meillä -- on luja luottamus  siihen, että </a:t>
            </a:r>
            <a:r>
              <a:rPr lang="fi-FI" sz="3200" b="1" u="sng" dirty="0" smtClean="0">
                <a:solidFill>
                  <a:srgbClr val="800000"/>
                </a:solidFill>
              </a:rPr>
              <a:t>meillä Jeesuksen veren kautta on pääsy kaikkeinpyhimpään</a:t>
            </a:r>
            <a:r>
              <a:rPr lang="fi-FI" sz="3200" b="1" smtClean="0">
                <a:solidFill>
                  <a:srgbClr val="800000"/>
                </a:solidFill>
              </a:rPr>
              <a:t>, </a:t>
            </a:r>
          </a:p>
          <a:p>
            <a:pPr lvl="1"/>
            <a:r>
              <a:rPr lang="fi-FI" sz="3200" b="1" smtClean="0">
                <a:solidFill>
                  <a:srgbClr val="800000"/>
                </a:solidFill>
              </a:rPr>
              <a:t>niin </a:t>
            </a:r>
            <a:r>
              <a:rPr lang="fi-FI" sz="3200" b="1" dirty="0" smtClean="0">
                <a:solidFill>
                  <a:srgbClr val="800000"/>
                </a:solidFill>
              </a:rPr>
              <a:t>käykäämme esiin totisella sydämellä,  </a:t>
            </a:r>
            <a:r>
              <a:rPr lang="fi-FI" sz="3200" b="1" u="sng" dirty="0" smtClean="0">
                <a:solidFill>
                  <a:srgbClr val="800000"/>
                </a:solidFill>
              </a:rPr>
              <a:t>täydessä uskon varmuudessa</a:t>
            </a:r>
            <a:r>
              <a:rPr lang="fi-FI" sz="3200" b="1" dirty="0" smtClean="0">
                <a:solidFill>
                  <a:srgbClr val="800000"/>
                </a:solidFill>
              </a:rPr>
              <a:t>, sydän vihmottuna puhtaaksi pahasta omastatunnosta</a:t>
            </a:r>
            <a:endParaRPr lang="fi-FI" sz="3200" b="1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3058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800" b="1" smtClean="0">
              <a:solidFill>
                <a:srgbClr val="990099"/>
              </a:solidFill>
            </a:endParaRPr>
          </a:p>
          <a:p>
            <a:r>
              <a:rPr lang="fi-FI" sz="3400" b="1" u="sng" smtClean="0">
                <a:solidFill>
                  <a:schemeClr val="accent6">
                    <a:lumMod val="75000"/>
                  </a:schemeClr>
                </a:solidFill>
              </a:rPr>
              <a:t>4. Vetoa Jumalan Sanaan ja sen lupauksiin </a:t>
            </a:r>
            <a:endParaRPr lang="en-US" sz="3400" u="sng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2800" smtClean="0">
              <a:solidFill>
                <a:srgbClr val="800000"/>
              </a:solidFill>
            </a:endParaRPr>
          </a:p>
          <a:p>
            <a:pPr algn="ctr"/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Vetoa siihen, mitä Jumala itse</a:t>
            </a:r>
          </a:p>
          <a:p>
            <a:pPr algn="ctr"/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sanoo sanassaan!</a:t>
            </a:r>
            <a:b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Jumalan sana ei voi raueta tyhjiin!</a:t>
            </a:r>
            <a:endParaRPr lang="en-US" sz="3200" smtClean="0">
              <a:solidFill>
                <a:srgbClr val="0033CC"/>
              </a:solidFill>
            </a:endParaRPr>
          </a:p>
          <a:p>
            <a:pPr lvl="1"/>
            <a:endParaRPr lang="fi-FI" sz="3200" b="1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. Kor. 1:20:</a:t>
            </a:r>
            <a:r>
              <a:rPr lang="fi-FI" sz="3200" b="1" dirty="0" smtClean="0">
                <a:solidFill>
                  <a:srgbClr val="800000"/>
                </a:solidFill>
              </a:rPr>
              <a:t> Sillä niin monta kuin Jumalan lupausta on, kaikki ne ovat </a:t>
            </a:r>
            <a:r>
              <a:rPr lang="fi-FI" sz="3200" b="1" smtClean="0">
                <a:solidFill>
                  <a:srgbClr val="800000"/>
                </a:solidFill>
              </a:rPr>
              <a:t>hänessä (Kristuksessa) "on</a:t>
            </a:r>
            <a:r>
              <a:rPr lang="fi-FI" sz="3200" b="1" dirty="0" smtClean="0">
                <a:solidFill>
                  <a:srgbClr val="800000"/>
                </a:solidFill>
              </a:rPr>
              <a:t>"; sentähden tulee hänen kauttaan myös niiden "amen", Jumalalle kunniaksi meidän kauttamme.</a:t>
            </a:r>
            <a:r>
              <a:rPr lang="fi-FI" sz="3200" dirty="0" smtClean="0">
                <a:solidFill>
                  <a:srgbClr val="800000"/>
                </a:solidFill>
              </a:rPr>
              <a:t> </a:t>
            </a:r>
          </a:p>
          <a:p>
            <a:endParaRPr lang="fi-FI" sz="3200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534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Matt.7:8 </a:t>
            </a:r>
            <a:r>
              <a:rPr lang="fi-FI" sz="3200" b="1" dirty="0" smtClean="0">
                <a:solidFill>
                  <a:srgbClr val="800000"/>
                </a:solidFill>
              </a:rPr>
              <a:t>Sillä jokainen anova saa, ja etsivä löytää, ja kolkuttavalle avataan.</a:t>
            </a:r>
          </a:p>
          <a:p>
            <a:endParaRPr lang="en-US" sz="3200" b="1" dirty="0" smtClean="0">
              <a:solidFill>
                <a:srgbClr val="800000"/>
              </a:solidFill>
            </a:endParaRPr>
          </a:p>
          <a:p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Jaak.1:5 </a:t>
            </a:r>
            <a:r>
              <a:rPr lang="fi-FI" sz="3200" b="1" smtClean="0">
                <a:solidFill>
                  <a:srgbClr val="800000"/>
                </a:solidFill>
              </a:rPr>
              <a:t>jos </a:t>
            </a:r>
            <a:r>
              <a:rPr lang="fi-FI" sz="3200" b="1" dirty="0" smtClean="0">
                <a:solidFill>
                  <a:srgbClr val="800000"/>
                </a:solidFill>
              </a:rPr>
              <a:t>joltakin teistä puuttuu viisautta, anokoon sitä Jumalalta, joka antaa kaikille alttiisti ja soimaamatta, niin se hänelle annetaan. </a:t>
            </a:r>
          </a:p>
          <a:p>
            <a:endParaRPr lang="en-US" sz="3200" b="1" dirty="0" smtClean="0">
              <a:solidFill>
                <a:srgbClr val="800000"/>
              </a:solidFill>
            </a:endParaRPr>
          </a:p>
          <a:p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Fil</a:t>
            </a:r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. 4:6-7 </a:t>
            </a:r>
            <a:r>
              <a:rPr lang="fi-FI" sz="3200" b="1" dirty="0" smtClean="0">
                <a:solidFill>
                  <a:srgbClr val="800000"/>
                </a:solidFill>
              </a:rPr>
              <a:t>Älkää mistään murehtiko, vaan kaikessa saattakaa pyyntönne rukouksella ja anomisella kiitoksen kanssa </a:t>
            </a:r>
            <a:r>
              <a:rPr lang="fi-FI" sz="3200" b="1" smtClean="0">
                <a:solidFill>
                  <a:srgbClr val="800000"/>
                </a:solidFill>
              </a:rPr>
              <a:t>Jumalalle tiettäväksi, ja Jumalan rauha, joka on kaikkea ymmärrystä ylempi, on varjeleva sydämenne ja ajatuksenne Kristuksessa Jeesuksessa.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305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i-FI" sz="3400" b="1" u="sng" dirty="0" smtClean="0">
                <a:solidFill>
                  <a:schemeClr val="accent6">
                    <a:lumMod val="75000"/>
                  </a:schemeClr>
                </a:solidFill>
              </a:rPr>
              <a:t>Vetoa ihmisten murheisiin ja tarpeisiin</a:t>
            </a:r>
            <a:r>
              <a:rPr lang="fi-FI" sz="32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32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2800" dirty="0" smtClean="0">
                <a:solidFill>
                  <a:srgbClr val="800000"/>
                </a:solidFill>
              </a:rPr>
              <a:t> </a:t>
            </a:r>
            <a:endParaRPr lang="en-US" sz="2800" dirty="0" smtClean="0">
              <a:solidFill>
                <a:srgbClr val="800000"/>
              </a:solidFill>
            </a:endParaRPr>
          </a:p>
          <a:p>
            <a:pPr algn="ctr"/>
            <a:r>
              <a:rPr lang="fi-FI" sz="3400" b="1" smtClean="0">
                <a:solidFill>
                  <a:schemeClr val="accent6">
                    <a:lumMod val="75000"/>
                  </a:schemeClr>
                </a:solidFill>
              </a:rPr>
              <a:t>Jos me säälimme kärsiviä, </a:t>
            </a:r>
          </a:p>
          <a:p>
            <a:pPr algn="ctr"/>
            <a:r>
              <a:rPr lang="fi-FI" sz="3400" b="1" smtClean="0">
                <a:solidFill>
                  <a:schemeClr val="accent6">
                    <a:lumMod val="75000"/>
                  </a:schemeClr>
                </a:solidFill>
              </a:rPr>
              <a:t>kuinka paljon enemmän Jumala,</a:t>
            </a:r>
          </a:p>
          <a:p>
            <a:pPr algn="ctr"/>
            <a:r>
              <a:rPr lang="fi-FI" sz="3400" b="1" smtClean="0">
                <a:solidFill>
                  <a:schemeClr val="accent6">
                    <a:lumMod val="75000"/>
                  </a:schemeClr>
                </a:solidFill>
              </a:rPr>
              <a:t>joka on rakkaus, säälii heitä!</a:t>
            </a:r>
          </a:p>
          <a:p>
            <a:endParaRPr lang="fi-FI" b="1" smtClean="0">
              <a:solidFill>
                <a:srgbClr val="800000"/>
              </a:solidFill>
            </a:endParaRPr>
          </a:p>
          <a:p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Matt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. 9:36</a:t>
            </a:r>
            <a:r>
              <a:rPr lang="fi-FI" sz="3200" dirty="0" smtClean="0">
                <a:solidFill>
                  <a:srgbClr val="800000"/>
                </a:solidFill>
              </a:rPr>
              <a:t> </a:t>
            </a:r>
            <a:r>
              <a:rPr lang="fi-FI" sz="3200" b="1" dirty="0" smtClean="0">
                <a:solidFill>
                  <a:srgbClr val="800000"/>
                </a:solidFill>
              </a:rPr>
              <a:t>Ja nähdessään kansanjoukot hänen tuli heitä sääli, kun he olivat nääntyneet ja hyljätyt niinkuin lampaat, joilla ei ole </a:t>
            </a:r>
            <a:r>
              <a:rPr lang="fi-FI" sz="3200" b="1" smtClean="0">
                <a:solidFill>
                  <a:srgbClr val="800000"/>
                </a:solidFill>
              </a:rPr>
              <a:t>paimenta.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6146" name="Picture 2" descr="C:\Documents and Settings\mirjami\Desktop\Rukous Jeesuksen nimessä 7-11.3.2011\Kuvat\дети апрель 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1" y="4576405"/>
            <a:ext cx="2057400" cy="2129195"/>
          </a:xfrm>
          <a:prstGeom prst="rect">
            <a:avLst/>
          </a:prstGeom>
          <a:noFill/>
        </p:spPr>
      </p:pic>
      <p:pic>
        <p:nvPicPr>
          <p:cNvPr id="6148" name="Picture 4" descr="C:\Documents and Settings\mirjami\Desktop\Rukous Jeesuksen nimessä 7-11.3.2011\Kuvat\P101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539932"/>
            <a:ext cx="2895600" cy="2165668"/>
          </a:xfrm>
          <a:prstGeom prst="rect">
            <a:avLst/>
          </a:prstGeom>
          <a:noFill/>
        </p:spPr>
      </p:pic>
      <p:pic>
        <p:nvPicPr>
          <p:cNvPr id="6149" name="Picture 5" descr="C:\Documents and Settings\mirjami\Desktop\Rukous Jeesuksen nimessä 7-11.3.2011\Kuvat\IMG_0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13580"/>
            <a:ext cx="2438400" cy="2192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800" b="1" dirty="0" smtClean="0">
              <a:solidFill>
                <a:srgbClr val="0033CC"/>
              </a:solidFill>
            </a:endParaRPr>
          </a:p>
          <a:p>
            <a:endParaRPr lang="fi-FI" sz="2800" b="1" dirty="0" smtClean="0">
              <a:solidFill>
                <a:srgbClr val="0033CC"/>
              </a:solidFill>
            </a:endParaRPr>
          </a:p>
          <a:p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5122" name="Picture 2" descr="C:\Documents and Settings\mirjami\Desktop\Rukous Jeesuksen nimessä 7-11.3.2011\Kuvat\the-good-shepherd-21262776.jpg"/>
          <p:cNvPicPr>
            <a:picLocks noChangeAspect="1" noChangeArrowheads="1"/>
          </p:cNvPicPr>
          <p:nvPr/>
        </p:nvPicPr>
        <p:blipFill>
          <a:blip r:embed="rId2" cstate="print"/>
          <a:srcRect l="4312" t="9041" r="7286" b="3558"/>
          <a:stretch>
            <a:fillRect/>
          </a:stretch>
        </p:blipFill>
        <p:spPr bwMode="auto">
          <a:xfrm>
            <a:off x="5558790" y="609600"/>
            <a:ext cx="3280410" cy="4800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533400"/>
            <a:ext cx="510540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Jeesus on Hyvä Paimen. Vetoa Hänen omaan vertaukseensa! </a:t>
            </a:r>
            <a:endParaRPr lang="fi-FI" sz="31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3100" b="1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3100" b="1" smtClean="0">
                <a:solidFill>
                  <a:schemeClr val="accent6">
                    <a:lumMod val="75000"/>
                  </a:schemeClr>
                </a:solidFill>
              </a:rPr>
              <a:t>Matt. 18: 12 </a:t>
            </a:r>
            <a:r>
              <a:rPr lang="fi-FI" sz="3100" b="1" smtClean="0">
                <a:solidFill>
                  <a:srgbClr val="800000"/>
                </a:solidFill>
              </a:rPr>
              <a:t>Mitä arvelette? Jos jollakin ihmisellä on sata lammasta ja yksi niistä eksyy, eikö hän jätä niitä yhdeksää-kymmentä yhdeksää vuorille ja mene etsimään eksynyttä?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55626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100" b="1" smtClean="0">
                <a:solidFill>
                  <a:schemeClr val="accent6">
                    <a:lumMod val="75000"/>
                  </a:schemeClr>
                </a:solidFill>
              </a:rPr>
              <a:t>Joh. 10:11</a:t>
            </a:r>
            <a:r>
              <a:rPr lang="fi-FI" sz="3100" b="1" smtClean="0">
                <a:solidFill>
                  <a:srgbClr val="800000"/>
                </a:solidFill>
              </a:rPr>
              <a:t> Minä olen se hyvä paimen. Hyvä paimen antaa henkensä lammasten edestä.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305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400" b="1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. Vetoa aiempaan Jumalan apuun</a:t>
            </a:r>
            <a:endParaRPr lang="en-US" sz="3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2800" dirty="0" smtClean="0">
                <a:solidFill>
                  <a:srgbClr val="800000"/>
                </a:solidFill>
              </a:rPr>
              <a:t> </a:t>
            </a:r>
            <a:endParaRPr lang="en-US" sz="2800" dirty="0" smtClean="0">
              <a:solidFill>
                <a:srgbClr val="800000"/>
              </a:solidFill>
            </a:endParaRPr>
          </a:p>
          <a:p>
            <a:r>
              <a:rPr lang="fi-FI" sz="3200" b="1" smtClean="0">
                <a:solidFill>
                  <a:srgbClr val="800000"/>
                </a:solidFill>
              </a:rPr>
              <a:t>Daavid muistutti Jumalan aiemmista armotöistä: </a:t>
            </a:r>
            <a:r>
              <a:rPr lang="fi-FI" sz="3200" b="1" u="sng" smtClean="0">
                <a:solidFill>
                  <a:srgbClr val="800000"/>
                </a:solidFill>
              </a:rPr>
              <a:t>"Sinä olet aina ollut minun apuni.</a:t>
            </a:r>
            <a:r>
              <a:rPr lang="fi-FI" sz="3200" b="1" smtClean="0">
                <a:solidFill>
                  <a:srgbClr val="800000"/>
                </a:solidFill>
              </a:rPr>
              <a:t> </a:t>
            </a:r>
            <a:r>
              <a:rPr lang="fi-FI" sz="3200" b="1" u="sng" smtClean="0">
                <a:solidFill>
                  <a:srgbClr val="800000"/>
                </a:solidFill>
              </a:rPr>
              <a:t>Älä nytkään jätä minua</a:t>
            </a:r>
            <a:r>
              <a:rPr lang="fi-FI" sz="3200" b="1" smtClean="0">
                <a:solidFill>
                  <a:srgbClr val="800000"/>
                </a:solidFill>
              </a:rPr>
              <a:t>." </a:t>
            </a:r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Ps. 27:9. Ps. 78</a:t>
            </a:r>
          </a:p>
          <a:p>
            <a:endParaRPr lang="fi-FI" sz="3200" b="1" smtClean="0">
              <a:solidFill>
                <a:srgbClr val="800000"/>
              </a:solidFill>
            </a:endParaRPr>
          </a:p>
          <a:p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. Kor. </a:t>
            </a:r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1:10</a:t>
            </a:r>
            <a:r>
              <a:rPr lang="fi-FI" sz="3200" b="1" smtClean="0">
                <a:solidFill>
                  <a:srgbClr val="800000"/>
                </a:solidFill>
              </a:rPr>
              <a:t> Hän </a:t>
            </a:r>
            <a:r>
              <a:rPr lang="fi-FI" sz="3200" b="1" dirty="0" smtClean="0">
                <a:solidFill>
                  <a:srgbClr val="800000"/>
                </a:solidFill>
              </a:rPr>
              <a:t>pelasti meidät niin suuresta kuolemanvaarasta, ja yhä pelastaa, ja </a:t>
            </a:r>
            <a:r>
              <a:rPr lang="fi-FI" sz="3200" b="1" u="sng" dirty="0" smtClean="0">
                <a:solidFill>
                  <a:srgbClr val="800000"/>
                </a:solidFill>
              </a:rPr>
              <a:t>häneen me olemme panneet toivomme, että hän vielä </a:t>
            </a:r>
            <a:r>
              <a:rPr lang="fi-FI" sz="3200" b="1" u="sng" smtClean="0">
                <a:solidFill>
                  <a:srgbClr val="800000"/>
                </a:solidFill>
              </a:rPr>
              <a:t>vastakin pelastaa.</a:t>
            </a:r>
            <a:r>
              <a:rPr lang="fi-FI" sz="3200" b="1" smtClean="0">
                <a:solidFill>
                  <a:srgbClr val="800000"/>
                </a:solidFill>
              </a:rPr>
              <a:t/>
            </a:r>
            <a:br>
              <a:rPr lang="fi-FI" sz="3200" b="1" smtClean="0">
                <a:solidFill>
                  <a:srgbClr val="800000"/>
                </a:solidFill>
              </a:rPr>
            </a:br>
            <a:endParaRPr lang="fi-FI" sz="3200" b="1" smtClean="0">
              <a:solidFill>
                <a:srgbClr val="800000"/>
              </a:solidFill>
            </a:endParaRPr>
          </a:p>
          <a:p>
            <a:pPr algn="ctr"/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Vetoa Raamatun ennakkotapauksiin!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1"/>
            <a:ext cx="8305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400" b="1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. Vetoa Jeesuksen </a:t>
            </a:r>
            <a:r>
              <a:rPr lang="fi-FI" sz="3400" b="1" smtClean="0">
                <a:solidFill>
                  <a:schemeClr val="accent6">
                    <a:lumMod val="75000"/>
                  </a:schemeClr>
                </a:solidFill>
              </a:rPr>
              <a:t>vereen </a:t>
            </a:r>
          </a:p>
          <a:p>
            <a:endParaRPr lang="fi-FI" sz="3200" b="1" u="sng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3200" b="1" smtClean="0">
                <a:solidFill>
                  <a:srgbClr val="800000"/>
                </a:solidFill>
              </a:rPr>
              <a:t>Voimakkain asia, johon voimme vedota!</a:t>
            </a:r>
          </a:p>
          <a:p>
            <a:endParaRPr lang="en-US" sz="3200" u="sng" dirty="0" smtClean="0"/>
          </a:p>
        </p:txBody>
      </p:sp>
      <p:sp>
        <p:nvSpPr>
          <p:cNvPr id="6" name="Rectangle 5"/>
          <p:cNvSpPr/>
          <p:nvPr/>
        </p:nvSpPr>
        <p:spPr>
          <a:xfrm>
            <a:off x="411480" y="2895600"/>
            <a:ext cx="75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i="1" smtClean="0">
                <a:solidFill>
                  <a:schemeClr val="accent6">
                    <a:lumMod val="75000"/>
                  </a:schemeClr>
                </a:solidFill>
              </a:rPr>
              <a:t>Room. 8:32:</a:t>
            </a:r>
            <a:r>
              <a:rPr lang="fi-FI" sz="3200" b="1" smtClean="0">
                <a:solidFill>
                  <a:srgbClr val="800000"/>
                </a:solidFill>
              </a:rPr>
              <a:t> Hän, joka ei säästänyt omaa Poikaansakaan, vaan antoi hänet alttiiksi kaikkien meidän edestämme, kuinka hän ei lahjoittaisi meille kaikkea muutakin </a:t>
            </a:r>
          </a:p>
          <a:p>
            <a:r>
              <a:rPr lang="fi-FI" sz="3200" b="1" smtClean="0">
                <a:solidFill>
                  <a:srgbClr val="800000"/>
                </a:solidFill>
              </a:rPr>
              <a:t>hänen kanssansa?</a:t>
            </a:r>
            <a:endParaRPr lang="en-US" sz="3200" b="1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1219200"/>
            <a:ext cx="85344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b="1" smtClean="0">
                <a:solidFill>
                  <a:srgbClr val="800000"/>
                </a:solidFill>
              </a:rPr>
              <a:t>Tuo Isän eteen Jeesuksen haavat; muistuta Isää Getsemanen tuskasta ja Jeesuksen huudosta, </a:t>
            </a:r>
          </a:p>
          <a:p>
            <a:pPr algn="ctr"/>
            <a:r>
              <a:rPr lang="fi-FI" sz="2800" b="1" smtClean="0">
                <a:solidFill>
                  <a:srgbClr val="800000"/>
                </a:solidFill>
              </a:rPr>
              <a:t>kun hän rukoili ja taisteli maailman pelastuksen puolesta. </a:t>
            </a:r>
          </a:p>
          <a:p>
            <a:pPr algn="ctr"/>
            <a:endParaRPr lang="fi-FI" sz="2800" b="1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i-FI" sz="2800" b="1" smtClean="0">
                <a:solidFill>
                  <a:schemeClr val="accent6">
                    <a:lumMod val="75000"/>
                  </a:schemeClr>
                </a:solidFill>
              </a:rPr>
              <a:t>Muistuta Isää maailman pimeimmästä hetkestä Golgatalla, kun Hänen Poikansa kärsi meidän tähtemme. </a:t>
            </a:r>
          </a:p>
          <a:p>
            <a:pPr algn="ctr"/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</a:rPr>
              <a:t>Vetoa Jeesuksen voittoisaan huutoon: "Se on täytetty!" </a:t>
            </a:r>
            <a:r>
              <a:rPr lang="en-US" sz="2800" b="1" smtClean="0">
                <a:solidFill>
                  <a:srgbClr val="800000"/>
                </a:solidFill>
              </a:rPr>
              <a:t>  </a:t>
            </a:r>
            <a:r>
              <a:rPr lang="en-US" sz="2400" b="1" i="1" smtClean="0">
                <a:solidFill>
                  <a:srgbClr val="800000"/>
                </a:solidFill>
              </a:rPr>
              <a:t>(Wesley Duewel)</a:t>
            </a:r>
            <a:endParaRPr lang="en-US" sz="2400" b="1" i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3058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800" b="1" dirty="0" smtClean="0">
              <a:solidFill>
                <a:srgbClr val="990099"/>
              </a:solidFill>
            </a:endParaRPr>
          </a:p>
          <a:p>
            <a:pPr algn="ctr"/>
            <a:r>
              <a:rPr lang="fi-FI" sz="4400" b="1" dirty="0" smtClean="0">
                <a:solidFill>
                  <a:schemeClr val="accent6">
                    <a:lumMod val="75000"/>
                  </a:schemeClr>
                </a:solidFill>
              </a:rPr>
              <a:t>Mitä enemmän ja </a:t>
            </a:r>
            <a:r>
              <a:rPr lang="fi-FI" sz="4400" b="1" smtClean="0">
                <a:solidFill>
                  <a:schemeClr val="accent6">
                    <a:lumMod val="75000"/>
                  </a:schemeClr>
                </a:solidFill>
              </a:rPr>
              <a:t>täydemmin koet</a:t>
            </a:r>
            <a:endParaRPr lang="fi-FI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i-FI" sz="4400" b="1" dirty="0" smtClean="0">
                <a:solidFill>
                  <a:schemeClr val="accent6">
                    <a:lumMod val="75000"/>
                  </a:schemeClr>
                </a:solidFill>
              </a:rPr>
              <a:t> elämistä </a:t>
            </a:r>
            <a:r>
              <a:rPr lang="fi-FI" sz="4400" b="1" smtClean="0">
                <a:solidFill>
                  <a:schemeClr val="accent6">
                    <a:lumMod val="75000"/>
                  </a:schemeClr>
                </a:solidFill>
              </a:rPr>
              <a:t>ja rukoilemista</a:t>
            </a:r>
          </a:p>
          <a:p>
            <a:pPr algn="ctr"/>
            <a:r>
              <a:rPr lang="fi-FI" sz="4400" b="1" smtClean="0">
                <a:solidFill>
                  <a:schemeClr val="accent6">
                    <a:lumMod val="75000"/>
                  </a:schemeClr>
                </a:solidFill>
              </a:rPr>
              <a:t>Jeesuksen nimessä, </a:t>
            </a:r>
            <a:endParaRPr lang="fi-FI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i-FI" sz="4400" b="1" dirty="0" smtClean="0">
                <a:solidFill>
                  <a:schemeClr val="accent6">
                    <a:lumMod val="75000"/>
                  </a:schemeClr>
                </a:solidFill>
              </a:rPr>
              <a:t>sitä </a:t>
            </a:r>
            <a:r>
              <a:rPr lang="fi-FI" sz="4400" b="1" u="sng" dirty="0" smtClean="0">
                <a:solidFill>
                  <a:schemeClr val="accent6">
                    <a:lumMod val="75000"/>
                  </a:schemeClr>
                </a:solidFill>
              </a:rPr>
              <a:t>vapaammin ja rohkeammin </a:t>
            </a:r>
          </a:p>
          <a:p>
            <a:pPr algn="ctr"/>
            <a:r>
              <a:rPr lang="fi-FI" sz="4400" b="1" dirty="0" smtClean="0">
                <a:solidFill>
                  <a:schemeClr val="accent6">
                    <a:lumMod val="75000"/>
                  </a:schemeClr>
                </a:solidFill>
              </a:rPr>
              <a:t>pystyt lähestymään Isää </a:t>
            </a:r>
          </a:p>
          <a:p>
            <a:pPr algn="ctr"/>
            <a:r>
              <a:rPr lang="fi-FI" sz="4400" b="1" u="sng" dirty="0" smtClean="0">
                <a:solidFill>
                  <a:schemeClr val="accent6">
                    <a:lumMod val="75000"/>
                  </a:schemeClr>
                </a:solidFill>
              </a:rPr>
              <a:t>Jeesuksen nimen auktoriteetilla</a:t>
            </a:r>
            <a:r>
              <a:rPr lang="fi-FI" sz="4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n-US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2800" b="1" dirty="0" smtClean="0">
              <a:solidFill>
                <a:srgbClr val="0033CC"/>
              </a:solidFill>
            </a:endParaRPr>
          </a:p>
          <a:p>
            <a:endParaRPr lang="fi-FI" sz="2800" b="1" dirty="0" smtClean="0">
              <a:solidFill>
                <a:srgbClr val="0033CC"/>
              </a:solidFill>
            </a:endParaRPr>
          </a:p>
          <a:p>
            <a:endParaRPr lang="fi-FI" sz="2800" b="1" dirty="0" smtClean="0">
              <a:solidFill>
                <a:srgbClr val="0033CC"/>
              </a:solidFill>
            </a:endParaRPr>
          </a:p>
          <a:p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MIRJAMIN KONE\IVANOV\RUKOUSOPETUSTA ja -PUHEITA\Rukous Jeesuksen nimessä 7-11.3.2011\Kuvat\Mainokset\ohjelmaslide.jpg"/>
          <p:cNvPicPr>
            <a:picLocks noChangeAspect="1" noChangeArrowheads="1"/>
          </p:cNvPicPr>
          <p:nvPr/>
        </p:nvPicPr>
        <p:blipFill>
          <a:blip r:embed="rId3" cstate="print"/>
          <a:srcRect l="54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239083"/>
            <a:ext cx="5791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i="1" smtClean="0">
                <a:ln w="1905"/>
                <a:solidFill>
                  <a:schemeClr val="bg1"/>
                </a:solidFill>
              </a:rPr>
              <a:t>Ovi on auki,</a:t>
            </a:r>
          </a:p>
          <a:p>
            <a:pPr algn="ctr"/>
            <a:r>
              <a:rPr lang="fi-FI" sz="5400" b="1" i="1" smtClean="0">
                <a:ln w="1905"/>
                <a:solidFill>
                  <a:schemeClr val="bg1"/>
                </a:solidFill>
              </a:rPr>
              <a:t>ja saamme rohkeasti </a:t>
            </a:r>
          </a:p>
          <a:p>
            <a:pPr algn="ctr"/>
            <a:r>
              <a:rPr lang="fi-FI" sz="5400" b="1" i="1" smtClean="0">
                <a:ln w="1905"/>
                <a:solidFill>
                  <a:schemeClr val="bg1"/>
                </a:solidFill>
              </a:rPr>
              <a:t>käydä sisälle pyyntöinemme!</a:t>
            </a:r>
            <a:endParaRPr lang="fi-FI" sz="5400" b="1" i="1" dirty="0" smtClean="0">
              <a:ln w="1905"/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mirjami\Desktop\Rukous Jeesuksen nimessä 7-11.3.2011\Kuvat\Heaven.jpg"/>
          <p:cNvPicPr>
            <a:picLocks noChangeAspect="1" noChangeArrowheads="1"/>
          </p:cNvPicPr>
          <p:nvPr/>
        </p:nvPicPr>
        <p:blipFill>
          <a:blip r:embed="rId2" cstate="print"/>
          <a:srcRect l="6789" r="7361"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763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smtClean="0">
                <a:solidFill>
                  <a:srgbClr val="800000"/>
                </a:solidFill>
              </a:rPr>
              <a:t> </a:t>
            </a:r>
            <a:r>
              <a:rPr lang="fi-FI" sz="3400" b="1" smtClean="0">
                <a:solidFill>
                  <a:schemeClr val="accent6">
                    <a:lumMod val="75000"/>
                  </a:schemeClr>
                </a:solidFill>
              </a:rPr>
              <a:t>Ef</a:t>
            </a:r>
            <a:r>
              <a:rPr lang="fi-FI" sz="3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i-FI" sz="3400" b="1" smtClean="0">
                <a:solidFill>
                  <a:schemeClr val="accent6">
                    <a:lumMod val="75000"/>
                  </a:schemeClr>
                </a:solidFill>
              </a:rPr>
              <a:t>2:4-6</a:t>
            </a:r>
            <a:r>
              <a:rPr lang="fi-FI" sz="340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endParaRPr lang="fi-FI" sz="3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i-FI" sz="3400" b="1" dirty="0" smtClean="0">
                <a:solidFill>
                  <a:srgbClr val="800000"/>
                </a:solidFill>
              </a:rPr>
              <a:t>Jumala, joka on laupeudesta rikas</a:t>
            </a:r>
            <a:r>
              <a:rPr lang="fi-FI" sz="3400" b="1" smtClean="0">
                <a:solidFill>
                  <a:srgbClr val="800000"/>
                </a:solidFill>
              </a:rPr>
              <a:t>, </a:t>
            </a:r>
          </a:p>
          <a:p>
            <a:pPr algn="ctr"/>
            <a:r>
              <a:rPr lang="fi-FI" sz="3400" b="1" smtClean="0">
                <a:solidFill>
                  <a:srgbClr val="800000"/>
                </a:solidFill>
              </a:rPr>
              <a:t>suuren </a:t>
            </a:r>
            <a:r>
              <a:rPr lang="fi-FI" sz="3400" b="1" dirty="0" smtClean="0">
                <a:solidFill>
                  <a:srgbClr val="800000"/>
                </a:solidFill>
              </a:rPr>
              <a:t>rakkautensa tähden</a:t>
            </a:r>
            <a:r>
              <a:rPr lang="fi-FI" sz="3400" b="1" smtClean="0">
                <a:solidFill>
                  <a:srgbClr val="800000"/>
                </a:solidFill>
              </a:rPr>
              <a:t>, </a:t>
            </a:r>
          </a:p>
          <a:p>
            <a:pPr algn="ctr"/>
            <a:r>
              <a:rPr lang="fi-FI" sz="3400" b="1" smtClean="0">
                <a:solidFill>
                  <a:srgbClr val="800000"/>
                </a:solidFill>
              </a:rPr>
              <a:t>jolla </a:t>
            </a:r>
            <a:r>
              <a:rPr lang="fi-FI" sz="3400" b="1" dirty="0" smtClean="0">
                <a:solidFill>
                  <a:srgbClr val="800000"/>
                </a:solidFill>
              </a:rPr>
              <a:t>hän on meitä rakastanut</a:t>
            </a:r>
            <a:r>
              <a:rPr lang="fi-FI" sz="3400" b="1" smtClean="0">
                <a:solidFill>
                  <a:srgbClr val="800000"/>
                </a:solidFill>
              </a:rPr>
              <a:t>, </a:t>
            </a:r>
          </a:p>
          <a:p>
            <a:pPr algn="ctr"/>
            <a:r>
              <a:rPr lang="fi-FI" sz="3400" b="1" smtClean="0">
                <a:solidFill>
                  <a:srgbClr val="800000"/>
                </a:solidFill>
              </a:rPr>
              <a:t>on </a:t>
            </a:r>
            <a:r>
              <a:rPr lang="fi-FI" sz="3400" b="1" dirty="0" smtClean="0">
                <a:solidFill>
                  <a:srgbClr val="800000"/>
                </a:solidFill>
              </a:rPr>
              <a:t>tehnyt meidät</a:t>
            </a:r>
            <a:r>
              <a:rPr lang="fi-FI" sz="3400" b="1" smtClean="0">
                <a:solidFill>
                  <a:srgbClr val="800000"/>
                </a:solidFill>
              </a:rPr>
              <a:t>, </a:t>
            </a:r>
          </a:p>
          <a:p>
            <a:pPr algn="ctr"/>
            <a:r>
              <a:rPr lang="fi-FI" sz="3400" b="1" smtClean="0">
                <a:solidFill>
                  <a:srgbClr val="800000"/>
                </a:solidFill>
              </a:rPr>
              <a:t>jotka </a:t>
            </a:r>
            <a:r>
              <a:rPr lang="fi-FI" sz="3400" b="1" dirty="0" smtClean="0">
                <a:solidFill>
                  <a:srgbClr val="800000"/>
                </a:solidFill>
              </a:rPr>
              <a:t>olimme kuolleet rikoksiimme</a:t>
            </a:r>
            <a:r>
              <a:rPr lang="fi-FI" sz="3400" b="1" smtClean="0">
                <a:solidFill>
                  <a:srgbClr val="800000"/>
                </a:solidFill>
              </a:rPr>
              <a:t>,  </a:t>
            </a:r>
          </a:p>
          <a:p>
            <a:pPr algn="ctr"/>
            <a:r>
              <a:rPr lang="fi-FI" sz="3400" b="1" smtClean="0">
                <a:solidFill>
                  <a:srgbClr val="800000"/>
                </a:solidFill>
              </a:rPr>
              <a:t>eläviksi </a:t>
            </a:r>
            <a:r>
              <a:rPr lang="fi-FI" sz="3400" b="1" u="sng" smtClean="0">
                <a:solidFill>
                  <a:srgbClr val="800000"/>
                </a:solidFill>
              </a:rPr>
              <a:t>Kristuksen kanssa </a:t>
            </a:r>
            <a:r>
              <a:rPr lang="fi-FI" sz="3400" b="1" smtClean="0">
                <a:solidFill>
                  <a:srgbClr val="800000"/>
                </a:solidFill>
              </a:rPr>
              <a:t> </a:t>
            </a:r>
          </a:p>
          <a:p>
            <a:pPr algn="ctr"/>
            <a:r>
              <a:rPr lang="fi-FI" sz="3400" b="1" smtClean="0">
                <a:solidFill>
                  <a:srgbClr val="800000"/>
                </a:solidFill>
              </a:rPr>
              <a:t>– armosta </a:t>
            </a:r>
            <a:r>
              <a:rPr lang="fi-FI" sz="3400" b="1" dirty="0" smtClean="0">
                <a:solidFill>
                  <a:srgbClr val="800000"/>
                </a:solidFill>
              </a:rPr>
              <a:t>te olette pelastetut – </a:t>
            </a:r>
          </a:p>
          <a:p>
            <a:pPr algn="ctr"/>
            <a:r>
              <a:rPr lang="fi-FI" sz="3400" b="1" dirty="0" smtClean="0">
                <a:solidFill>
                  <a:srgbClr val="800000"/>
                </a:solidFill>
              </a:rPr>
              <a:t>ja </a:t>
            </a:r>
            <a:r>
              <a:rPr lang="fi-FI" sz="3400" b="1" u="sng" dirty="0" smtClean="0">
                <a:solidFill>
                  <a:srgbClr val="800000"/>
                </a:solidFill>
              </a:rPr>
              <a:t>yhdessä hänen kanssaan</a:t>
            </a:r>
            <a:r>
              <a:rPr lang="fi-FI" sz="3400" b="1" dirty="0" smtClean="0">
                <a:solidFill>
                  <a:srgbClr val="800000"/>
                </a:solidFill>
              </a:rPr>
              <a:t> herättänyt ja</a:t>
            </a:r>
          </a:p>
          <a:p>
            <a:pPr algn="ctr"/>
            <a:r>
              <a:rPr lang="fi-FI" sz="3400" b="1" u="sng" dirty="0" smtClean="0">
                <a:solidFill>
                  <a:schemeClr val="accent6">
                    <a:lumMod val="75000"/>
                  </a:schemeClr>
                </a:solidFill>
              </a:rPr>
              <a:t>yhdessä hänen kanssaan asettanut meidät taivaallisiin </a:t>
            </a:r>
            <a:r>
              <a:rPr lang="fi-FI" sz="3400" b="1" u="sng" smtClean="0">
                <a:solidFill>
                  <a:schemeClr val="accent6">
                    <a:lumMod val="75000"/>
                  </a:schemeClr>
                </a:solidFill>
              </a:rPr>
              <a:t>Kristuksessa Jeesuksessa</a:t>
            </a:r>
            <a:endParaRPr lang="en-US" sz="34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i-FI" sz="34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mirjami\Desktop\Rukous Jeesuksen nimessä 7-11.3.2011\Kuvat\heaven bright.jpg"/>
          <p:cNvPicPr>
            <a:picLocks noChangeAspect="1" noChangeArrowheads="1"/>
          </p:cNvPicPr>
          <p:nvPr/>
        </p:nvPicPr>
        <p:blipFill>
          <a:blip r:embed="rId2" cstate="print"/>
          <a:srcRect r="3620" b="33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609600"/>
            <a:ext cx="8534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 smtClean="0">
                <a:solidFill>
                  <a:srgbClr val="800000"/>
                </a:solidFill>
              </a:rPr>
              <a:t>Kun tulemme </a:t>
            </a:r>
            <a:r>
              <a:rPr lang="fi-FI" sz="4000" b="1" smtClean="0">
                <a:solidFill>
                  <a:srgbClr val="800000"/>
                </a:solidFill>
              </a:rPr>
              <a:t>Isän valtaistuimen eteen </a:t>
            </a:r>
            <a:r>
              <a:rPr lang="fi-FI" sz="4000" b="1" dirty="0" smtClean="0">
                <a:solidFill>
                  <a:srgbClr val="800000"/>
                </a:solidFill>
              </a:rPr>
              <a:t>Jeesuksen nimessä</a:t>
            </a:r>
            <a:r>
              <a:rPr lang="fi-FI" sz="4000" b="1" smtClean="0">
                <a:solidFill>
                  <a:srgbClr val="800000"/>
                </a:solidFill>
              </a:rPr>
              <a:t>, sanomme:</a:t>
            </a:r>
            <a:endParaRPr lang="fi-FI" sz="4000" b="1" dirty="0" smtClean="0">
              <a:solidFill>
                <a:srgbClr val="800000"/>
              </a:solidFill>
            </a:endParaRPr>
          </a:p>
          <a:p>
            <a:endParaRPr lang="fi-FI" sz="2800" dirty="0" smtClean="0"/>
          </a:p>
          <a:p>
            <a:pPr algn="ctr"/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4000" b="1" dirty="0" smtClean="0">
                <a:solidFill>
                  <a:srgbClr val="800000"/>
                </a:solidFill>
              </a:rPr>
              <a:t>”Isä, tulen </a:t>
            </a:r>
            <a:r>
              <a:rPr lang="fi-FI" sz="4000" b="1" smtClean="0">
                <a:solidFill>
                  <a:srgbClr val="800000"/>
                </a:solidFill>
              </a:rPr>
              <a:t>eteesi </a:t>
            </a:r>
          </a:p>
          <a:p>
            <a:pPr algn="ctr"/>
            <a:r>
              <a:rPr lang="fi-FI" sz="4000" b="1" u="sng" smtClean="0">
                <a:solidFill>
                  <a:srgbClr val="800000"/>
                </a:solidFill>
              </a:rPr>
              <a:t>Sinun </a:t>
            </a:r>
            <a:r>
              <a:rPr lang="fi-FI" sz="4000" b="1" u="sng" dirty="0" smtClean="0">
                <a:solidFill>
                  <a:srgbClr val="800000"/>
                </a:solidFill>
              </a:rPr>
              <a:t>Poikasi ansion </a:t>
            </a:r>
            <a:r>
              <a:rPr lang="fi-FI" sz="4000" b="1" u="sng" smtClean="0">
                <a:solidFill>
                  <a:srgbClr val="800000"/>
                </a:solidFill>
              </a:rPr>
              <a:t>perusteella </a:t>
            </a:r>
          </a:p>
          <a:p>
            <a:pPr algn="ctr"/>
            <a:r>
              <a:rPr lang="fi-FI" sz="4000" b="1" u="sng" smtClean="0">
                <a:solidFill>
                  <a:srgbClr val="800000"/>
                </a:solidFill>
              </a:rPr>
              <a:t>ja </a:t>
            </a:r>
            <a:r>
              <a:rPr lang="fi-FI" sz="4000" b="1" u="sng" dirty="0" smtClean="0">
                <a:solidFill>
                  <a:srgbClr val="800000"/>
                </a:solidFill>
              </a:rPr>
              <a:t>Hänen valtuutuksellaan</a:t>
            </a:r>
            <a:r>
              <a:rPr lang="fi-FI" sz="4000" b="1" dirty="0" smtClean="0">
                <a:solidFill>
                  <a:srgbClr val="800000"/>
                </a:solidFill>
              </a:rPr>
              <a:t>, </a:t>
            </a:r>
          </a:p>
          <a:p>
            <a:pPr algn="ctr"/>
            <a:r>
              <a:rPr lang="fi-FI" sz="4000" b="1" dirty="0" smtClean="0">
                <a:solidFill>
                  <a:srgbClr val="800000"/>
                </a:solidFill>
              </a:rPr>
              <a:t>uskon kautta Hänen vereensä</a:t>
            </a:r>
          </a:p>
          <a:p>
            <a:pPr algn="ctr"/>
            <a:r>
              <a:rPr lang="fi-FI" sz="4000" b="1" dirty="0" smtClean="0">
                <a:solidFill>
                  <a:srgbClr val="800000"/>
                </a:solidFill>
              </a:rPr>
              <a:t> - en omassa voimassani, </a:t>
            </a:r>
          </a:p>
          <a:p>
            <a:pPr algn="ctr"/>
            <a:r>
              <a:rPr lang="fi-FI" sz="4000" b="1" u="sng" dirty="0" smtClean="0">
                <a:solidFill>
                  <a:srgbClr val="800000"/>
                </a:solidFill>
              </a:rPr>
              <a:t>en oman </a:t>
            </a:r>
            <a:r>
              <a:rPr lang="fi-FI" sz="4000" b="1" u="sng" smtClean="0">
                <a:solidFill>
                  <a:srgbClr val="800000"/>
                </a:solidFill>
              </a:rPr>
              <a:t>ansioni perusteella.</a:t>
            </a:r>
            <a:r>
              <a:rPr lang="fi-FI" sz="4000" b="1" smtClean="0">
                <a:solidFill>
                  <a:srgbClr val="800000"/>
                </a:solidFill>
              </a:rPr>
              <a:t>”</a:t>
            </a:r>
            <a:r>
              <a:rPr lang="fi-FI" sz="4000" smtClean="0">
                <a:solidFill>
                  <a:srgbClr val="800000"/>
                </a:solidFill>
              </a:rPr>
              <a:t> </a:t>
            </a:r>
            <a:endParaRPr lang="en-US" sz="4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IRJAMIN KONE\IVANOV\RUKOUSOPETUSTA ja -PUHEITA\Rukous Jeesuksen nimessä 7-11.3.2011\Kuvat\välimies.jpg"/>
          <p:cNvPicPr>
            <a:picLocks noChangeAspect="1" noChangeArrowheads="1"/>
          </p:cNvPicPr>
          <p:nvPr/>
        </p:nvPicPr>
        <p:blipFill>
          <a:blip r:embed="rId2" cstate="print"/>
          <a:srcRect b="1487"/>
          <a:stretch>
            <a:fillRect/>
          </a:stretch>
        </p:blipFill>
        <p:spPr bwMode="auto">
          <a:xfrm>
            <a:off x="381000" y="103667"/>
            <a:ext cx="8763000" cy="67543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502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Kun rukoilet Jeesuksen nimessä, on kuin pitäisit Hänen kädestään, </a:t>
            </a:r>
          </a:p>
          <a:p>
            <a:r>
              <a:rPr lang="fi-FI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 Hän laskee toisen kätensä</a:t>
            </a:r>
          </a:p>
          <a:p>
            <a:r>
              <a:rPr lang="fi-FI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Isän valtaistuimelle.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04800"/>
            <a:ext cx="5791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KÄDEN ON OLTAVA JEESUKSEN KÄDESSÄ!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i-FI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4000" b="1" smtClean="0">
                <a:solidFill>
                  <a:srgbClr val="800000"/>
                </a:solidFill>
              </a:rPr>
              <a:t>Emme voi pyytää Jumalalta mitään </a:t>
            </a:r>
          </a:p>
          <a:p>
            <a:r>
              <a:rPr lang="fi-FI" sz="4000" b="1" smtClean="0">
                <a:solidFill>
                  <a:srgbClr val="800000"/>
                </a:solidFill>
              </a:rPr>
              <a:t>omalta pohjaltamme .</a:t>
            </a:r>
          </a:p>
          <a:p>
            <a:endParaRPr lang="fi-FI" sz="4000" b="1" smtClean="0">
              <a:solidFill>
                <a:srgbClr val="800000"/>
              </a:solidFill>
            </a:endParaRPr>
          </a:p>
          <a:p>
            <a:r>
              <a:rPr lang="fi-FI" sz="4000" b="1" smtClean="0">
                <a:solidFill>
                  <a:srgbClr val="800000"/>
                </a:solidFill>
              </a:rPr>
              <a:t>Rukouksemme </a:t>
            </a:r>
          </a:p>
          <a:p>
            <a:r>
              <a:rPr lang="fi-FI" sz="4000" b="1" smtClean="0">
                <a:solidFill>
                  <a:srgbClr val="800000"/>
                </a:solidFill>
              </a:rPr>
              <a:t>eivät toimi </a:t>
            </a:r>
          </a:p>
          <a:p>
            <a:r>
              <a:rPr lang="fi-FI" sz="4000" b="1" smtClean="0">
                <a:solidFill>
                  <a:srgbClr val="800000"/>
                </a:solidFill>
              </a:rPr>
              <a:t>irrallaan Jeesuksen työstä.</a:t>
            </a:r>
            <a:endParaRPr lang="fi-FI" sz="2800" b="1" dirty="0" smtClean="0">
              <a:solidFill>
                <a:srgbClr val="800000"/>
              </a:solidFill>
            </a:endParaRPr>
          </a:p>
        </p:txBody>
      </p:sp>
      <p:pic>
        <p:nvPicPr>
          <p:cNvPr id="1026" name="Picture 2" descr="F:\MIRJAMIN KONE\IVANOV\RUKOUSOPETUSTA ja -PUHEITA\Rukous Jeesuksen nimessä 7-11.3.2011\Kuvat\käd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1595" y="2209800"/>
            <a:ext cx="3852405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828800"/>
            <a:ext cx="8458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u="sng" smtClean="0">
                <a:solidFill>
                  <a:srgbClr val="800000"/>
                </a:solidFill>
              </a:rPr>
              <a:t>Jeesuksen </a:t>
            </a:r>
            <a:r>
              <a:rPr lang="fi-FI" sz="3600" b="1" u="sng" dirty="0" smtClean="0">
                <a:solidFill>
                  <a:srgbClr val="800000"/>
                </a:solidFill>
              </a:rPr>
              <a:t>nimi </a:t>
            </a:r>
          </a:p>
          <a:p>
            <a:r>
              <a:rPr lang="fi-FI" sz="3600" b="1" dirty="0" smtClean="0">
                <a:solidFill>
                  <a:srgbClr val="800000"/>
                </a:solidFill>
              </a:rPr>
              <a:t>vahvistaa pyyntösi </a:t>
            </a:r>
            <a:br>
              <a:rPr lang="fi-FI" sz="3600" b="1" dirty="0" smtClean="0">
                <a:solidFill>
                  <a:srgbClr val="800000"/>
                </a:solidFill>
              </a:rPr>
            </a:br>
            <a:r>
              <a:rPr lang="fi-FI" sz="3600" b="1" smtClean="0">
                <a:solidFill>
                  <a:srgbClr val="800000"/>
                </a:solidFill>
              </a:rPr>
              <a:t>Hänen vuodattamansa</a:t>
            </a:r>
          </a:p>
          <a:p>
            <a:r>
              <a:rPr lang="fi-FI" sz="3600" b="1" smtClean="0">
                <a:solidFill>
                  <a:srgbClr val="800000"/>
                </a:solidFill>
              </a:rPr>
              <a:t>veren </a:t>
            </a:r>
            <a:r>
              <a:rPr lang="fi-FI" sz="3600" b="1" dirty="0" smtClean="0">
                <a:solidFill>
                  <a:srgbClr val="800000"/>
                </a:solidFill>
              </a:rPr>
              <a:t>perusteella. </a:t>
            </a:r>
            <a:endParaRPr lang="en-US" sz="3600" dirty="0" smtClean="0">
              <a:solidFill>
                <a:srgbClr val="800000"/>
              </a:solidFill>
            </a:endParaRPr>
          </a:p>
          <a:p>
            <a:pPr algn="ctr"/>
            <a:endParaRPr lang="fi-FI" sz="2800" b="1" dirty="0" smtClean="0">
              <a:solidFill>
                <a:srgbClr val="800000"/>
              </a:solidFill>
            </a:endParaRPr>
          </a:p>
          <a:p>
            <a:r>
              <a:rPr lang="fi-FI" sz="3600" b="1" u="sng" dirty="0" smtClean="0">
                <a:solidFill>
                  <a:srgbClr val="800000"/>
                </a:solidFill>
              </a:rPr>
              <a:t>Jeesuksen nimi </a:t>
            </a:r>
          </a:p>
          <a:p>
            <a:r>
              <a:rPr lang="fi-FI" sz="3600" b="1" dirty="0" smtClean="0">
                <a:solidFill>
                  <a:srgbClr val="800000"/>
                </a:solidFill>
              </a:rPr>
              <a:t>liittää </a:t>
            </a:r>
            <a:r>
              <a:rPr lang="fi-FI" sz="3600" b="1" smtClean="0">
                <a:solidFill>
                  <a:srgbClr val="800000"/>
                </a:solidFill>
              </a:rPr>
              <a:t>pyyntösi </a:t>
            </a:r>
          </a:p>
          <a:p>
            <a:r>
              <a:rPr lang="fi-FI" sz="3600" b="1" smtClean="0">
                <a:solidFill>
                  <a:srgbClr val="800000"/>
                </a:solidFill>
              </a:rPr>
              <a:t>Hänen välimiehen- ja sovittajantyönsä piiriin Isän edessä.</a:t>
            </a:r>
            <a:endParaRPr lang="fi-FI" sz="2800" b="1" dirty="0" smtClean="0">
              <a:solidFill>
                <a:srgbClr val="800000"/>
              </a:solidFill>
            </a:endParaRPr>
          </a:p>
        </p:txBody>
      </p:sp>
      <p:pic>
        <p:nvPicPr>
          <p:cNvPr id="1026" name="Picture 2" descr="F:\MIRJAMIN KONE\IVANOV\RUKOUSOPETUSTA ja -PUHEITA\Rukous Jeesuksen nimessä 7-11.3.2011\Kuvat\käd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828800"/>
            <a:ext cx="3404451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Rukouksen ”toimintamekanismi”,</a:t>
            </a:r>
          </a:p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joka perustuu Jeesuksen nimeen:</a:t>
            </a:r>
          </a:p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763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/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2. Meillä on Jeesus-nimessä valtuutus </a:t>
            </a:r>
            <a:r>
              <a:rPr lang="fi-FI" sz="3600" b="1" u="sng" dirty="0" smtClean="0">
                <a:solidFill>
                  <a:schemeClr val="accent6">
                    <a:lumMod val="75000"/>
                  </a:schemeClr>
                </a:solidFill>
              </a:rPr>
              <a:t>rukoilla auktoriteetilla</a:t>
            </a: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 ja </a:t>
            </a:r>
            <a:r>
              <a:rPr lang="fi-FI" sz="3600" b="1" u="sng" dirty="0" smtClean="0">
                <a:solidFill>
                  <a:schemeClr val="accent6">
                    <a:lumMod val="75000"/>
                  </a:schemeClr>
                </a:solidFill>
              </a:rPr>
              <a:t>vedota</a:t>
            </a: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 Jumalan lupauksiin </a:t>
            </a:r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ja ominaisuuksiin</a:t>
            </a:r>
          </a:p>
          <a:p>
            <a:pPr indent="-514350"/>
            <a:endParaRPr lang="fi-FI" sz="3600" b="1" u="sng" smtClean="0">
              <a:solidFill>
                <a:schemeClr val="accent6">
                  <a:lumMod val="75000"/>
                </a:schemeClr>
              </a:solidFill>
            </a:endParaRPr>
          </a:p>
          <a:p>
            <a:pPr indent="-514350"/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NYT KUN OVI ON AUKI, </a:t>
            </a:r>
          </a:p>
          <a:p>
            <a:pPr indent="-514350"/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SAAMME KÄYDÄ </a:t>
            </a:r>
          </a:p>
          <a:p>
            <a:pPr indent="-514350"/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ROHKEASTI SISÄÄN!</a:t>
            </a:r>
            <a:endParaRPr lang="fi-FI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2800" b="1" dirty="0" smtClean="0">
              <a:solidFill>
                <a:srgbClr val="0033CC"/>
              </a:solidFill>
            </a:endParaRPr>
          </a:p>
          <a:p>
            <a:r>
              <a:rPr lang="fi-FI" sz="3200" b="1" i="1" dirty="0" smtClean="0">
                <a:solidFill>
                  <a:schemeClr val="accent6">
                    <a:lumMod val="75000"/>
                  </a:schemeClr>
                </a:solidFill>
              </a:rPr>
              <a:t>Joh. 16</a:t>
            </a:r>
            <a:r>
              <a:rPr lang="fi-FI" sz="3200" b="1" i="1" smtClean="0">
                <a:solidFill>
                  <a:schemeClr val="accent6">
                    <a:lumMod val="75000"/>
                  </a:schemeClr>
                </a:solidFill>
              </a:rPr>
              <a:t>: 23-14: </a:t>
            </a:r>
            <a:r>
              <a:rPr lang="fi-FI" sz="3200" b="1" smtClean="0">
                <a:solidFill>
                  <a:srgbClr val="800000"/>
                </a:solidFill>
              </a:rPr>
              <a:t>Jos </a:t>
            </a:r>
            <a:r>
              <a:rPr lang="fi-FI" sz="3200" b="1" dirty="0" smtClean="0">
                <a:solidFill>
                  <a:srgbClr val="800000"/>
                </a:solidFill>
              </a:rPr>
              <a:t>te anotte jotakin Isältä, on </a:t>
            </a:r>
            <a:r>
              <a:rPr lang="fi-FI" sz="3200" b="1" u="sng" dirty="0" smtClean="0">
                <a:solidFill>
                  <a:srgbClr val="800000"/>
                </a:solidFill>
              </a:rPr>
              <a:t>hän sen teille antava minun nimessäni.</a:t>
            </a:r>
            <a:r>
              <a:rPr lang="fi-FI" sz="3200" b="1" dirty="0" smtClean="0">
                <a:solidFill>
                  <a:srgbClr val="800000"/>
                </a:solidFill>
              </a:rPr>
              <a:t> Tähän asti te ette ole anoneet mitään </a:t>
            </a:r>
            <a:r>
              <a:rPr lang="fi-FI" sz="3200" b="1" u="sng" dirty="0" smtClean="0">
                <a:solidFill>
                  <a:srgbClr val="800000"/>
                </a:solidFill>
              </a:rPr>
              <a:t>minun nimessäni</a:t>
            </a:r>
            <a:r>
              <a:rPr lang="fi-FI" sz="3200" b="1" dirty="0" smtClean="0">
                <a:solidFill>
                  <a:srgbClr val="800000"/>
                </a:solidFill>
              </a:rPr>
              <a:t>; </a:t>
            </a:r>
            <a:r>
              <a:rPr lang="fi-FI" sz="3200" b="1" u="sng" dirty="0" smtClean="0">
                <a:solidFill>
                  <a:srgbClr val="800000"/>
                </a:solidFill>
              </a:rPr>
              <a:t>anokaa, niin te saatte</a:t>
            </a:r>
            <a:r>
              <a:rPr lang="fi-FI" sz="3200" b="1" dirty="0" smtClean="0">
                <a:solidFill>
                  <a:srgbClr val="800000"/>
                </a:solidFill>
              </a:rPr>
              <a:t>, että teidän ilonne olisi täydellinen.</a:t>
            </a:r>
            <a:endParaRPr lang="en-US" sz="3200" b="1" dirty="0" smtClean="0">
              <a:solidFill>
                <a:srgbClr val="0033CC"/>
              </a:solidFill>
            </a:endParaRPr>
          </a:p>
        </p:txBody>
      </p:sp>
      <p:pic>
        <p:nvPicPr>
          <p:cNvPr id="2050" name="Picture 2" descr="C:\Documents and Settings\mirjami\Desktop\Rukous Jeesuksen nimessä 7-11.3.2011\Kuvat\standing at door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856" y="1524000"/>
            <a:ext cx="2488144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305800" cy="64325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Muistolause 1:</a:t>
            </a:r>
          </a:p>
          <a:p>
            <a:pPr algn="ctr"/>
            <a:endParaRPr lang="fi-FI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algn="ctr"/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1 Joh</a:t>
            </a:r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. 5:14-15</a:t>
            </a:r>
            <a:endParaRPr lang="fi-FI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algn="ctr"/>
            <a:r>
              <a:rPr lang="fi-FI" sz="3400" b="1" u="sng" dirty="0" smtClean="0">
                <a:solidFill>
                  <a:srgbClr val="800000"/>
                </a:solidFill>
              </a:rPr>
              <a:t>Tämä on se uskallus, joka meillä on häneen</a:t>
            </a:r>
            <a:r>
              <a:rPr lang="fi-FI" sz="3400" b="1" dirty="0" smtClean="0">
                <a:solidFill>
                  <a:srgbClr val="800000"/>
                </a:solidFill>
              </a:rPr>
              <a:t>, </a:t>
            </a:r>
          </a:p>
          <a:p>
            <a:pPr marL="514350" indent="-514350" algn="ctr"/>
            <a:r>
              <a:rPr lang="fi-FI" sz="3400" b="1" dirty="0" smtClean="0">
                <a:solidFill>
                  <a:srgbClr val="800000"/>
                </a:solidFill>
              </a:rPr>
              <a:t>että jos me jotakin anomme </a:t>
            </a:r>
          </a:p>
          <a:p>
            <a:pPr marL="514350" indent="-514350" algn="ctr"/>
            <a:r>
              <a:rPr lang="fi-FI" sz="3400" b="1" dirty="0" smtClean="0">
                <a:solidFill>
                  <a:srgbClr val="800000"/>
                </a:solidFill>
              </a:rPr>
              <a:t>hänen tahtonsa mukaan, </a:t>
            </a:r>
          </a:p>
          <a:p>
            <a:pPr marL="514350" indent="-514350" algn="ctr"/>
            <a:r>
              <a:rPr lang="fi-FI" sz="3400" b="1" dirty="0" smtClean="0">
                <a:solidFill>
                  <a:srgbClr val="800000"/>
                </a:solidFill>
              </a:rPr>
              <a:t>niin </a:t>
            </a:r>
            <a:r>
              <a:rPr lang="fi-FI" sz="3400" b="1" u="sng" dirty="0" smtClean="0">
                <a:solidFill>
                  <a:srgbClr val="800000"/>
                </a:solidFill>
              </a:rPr>
              <a:t>hän kuulee meitä. </a:t>
            </a:r>
            <a:r>
              <a:rPr lang="fi-FI" sz="3400" b="1" dirty="0" smtClean="0">
                <a:solidFill>
                  <a:srgbClr val="800000"/>
                </a:solidFill>
              </a:rPr>
              <a:t/>
            </a:r>
            <a:br>
              <a:rPr lang="fi-FI" sz="3400" b="1" dirty="0" smtClean="0">
                <a:solidFill>
                  <a:srgbClr val="800000"/>
                </a:solidFill>
              </a:rPr>
            </a:br>
            <a:r>
              <a:rPr lang="fi-FI" sz="3400" b="1" dirty="0" smtClean="0">
                <a:solidFill>
                  <a:srgbClr val="800000"/>
                </a:solidFill>
              </a:rPr>
              <a:t>Ja jos me tiedämme hänen kuulevan meitä, mitä ikinä anommekin, </a:t>
            </a:r>
          </a:p>
          <a:p>
            <a:pPr marL="514350" indent="-514350" algn="ctr"/>
            <a:r>
              <a:rPr lang="fi-FI" sz="3400" b="1" dirty="0" smtClean="0">
                <a:solidFill>
                  <a:srgbClr val="800000"/>
                </a:solidFill>
              </a:rPr>
              <a:t>niin </a:t>
            </a:r>
            <a:r>
              <a:rPr lang="fi-FI" sz="3400" b="1" u="sng" dirty="0" smtClean="0">
                <a:solidFill>
                  <a:srgbClr val="800000"/>
                </a:solidFill>
              </a:rPr>
              <a:t>tiedämme, että meillä myös on kaikki se, mitä olemme häneltä anoneet.</a:t>
            </a:r>
            <a:endParaRPr lang="en-US" sz="3400" b="1" u="sng" dirty="0" smtClean="0">
              <a:solidFill>
                <a:srgbClr val="800000"/>
              </a:solidFill>
            </a:endParaRPr>
          </a:p>
          <a:p>
            <a:r>
              <a:rPr lang="fi-FI" sz="3400" b="1" dirty="0" smtClean="0">
                <a:solidFill>
                  <a:srgbClr val="800000"/>
                </a:solidFill>
              </a:rPr>
              <a:t> </a:t>
            </a:r>
            <a:endParaRPr lang="en-US" sz="34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4241</TotalTime>
  <Words>978</Words>
  <Application>Microsoft Office PowerPoint</Application>
  <PresentationFormat>On-screen Show (4:3)</PresentationFormat>
  <Paragraphs>214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Mirjami</dc:creator>
  <cp:lastModifiedBy>Mirjami</cp:lastModifiedBy>
  <cp:revision>542</cp:revision>
  <dcterms:created xsi:type="dcterms:W3CDTF">2010-05-10T08:45:47Z</dcterms:created>
  <dcterms:modified xsi:type="dcterms:W3CDTF">2018-02-04T21:07:30Z</dcterms:modified>
</cp:coreProperties>
</file>