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9" r:id="rId2"/>
    <p:sldId id="324" r:id="rId3"/>
    <p:sldId id="341" r:id="rId4"/>
    <p:sldId id="343" r:id="rId5"/>
    <p:sldId id="344" r:id="rId6"/>
    <p:sldId id="348" r:id="rId7"/>
    <p:sldId id="345" r:id="rId8"/>
    <p:sldId id="325" r:id="rId9"/>
    <p:sldId id="326" r:id="rId10"/>
    <p:sldId id="327" r:id="rId11"/>
    <p:sldId id="328" r:id="rId12"/>
    <p:sldId id="346" r:id="rId13"/>
    <p:sldId id="332" r:id="rId14"/>
    <p:sldId id="329" r:id="rId15"/>
    <p:sldId id="330" r:id="rId16"/>
    <p:sldId id="335" r:id="rId17"/>
    <p:sldId id="342" r:id="rId18"/>
    <p:sldId id="336" r:id="rId19"/>
    <p:sldId id="337" r:id="rId20"/>
    <p:sldId id="338" r:id="rId21"/>
    <p:sldId id="339" r:id="rId22"/>
    <p:sldId id="340" r:id="rId23"/>
    <p:sldId id="33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99"/>
    <a:srgbClr val="0033CC"/>
    <a:srgbClr val="990033"/>
    <a:srgbClr val="7F4A88"/>
    <a:srgbClr val="48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4" autoAdjust="0"/>
    <p:restoredTop sz="85749" autoAdjust="0"/>
  </p:normalViewPr>
  <p:slideViewPr>
    <p:cSldViewPr>
      <p:cViewPr varScale="1">
        <p:scale>
          <a:sx n="63" d="100"/>
          <a:sy n="63" d="100"/>
        </p:scale>
        <p:origin x="917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541E-8036-41FD-ADAC-D4D1D8D9FE40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F377-9882-4A48-B727-03BC4A1DB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7831-28DD-4B73-80C6-41D7D9A28EF8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899C-1916-4734-BBED-05E09C26D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2BAC-E822-4B7D-B2D3-953E1F1C29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DCE2-4D1C-47B7-BA4A-BFF139697EE9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9832-DADA-4BB6-93E6-BA9968002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763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000" b="1" dirty="0" smtClean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smtClean="0">
                <a:solidFill>
                  <a:srgbClr val="800000"/>
                </a:solidFill>
              </a:rPr>
              <a:t>Kääntyminen maailman puoleen Jeesuksen nimessä</a:t>
            </a:r>
            <a:endParaRPr lang="en-US" sz="4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0"/>
            <a:ext cx="8763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Olemme Hänen lähettejään ja edustajiaan maailmassa ihmisten ja henkivaltojen edessä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2800" b="1" dirty="0" smtClean="0">
              <a:solidFill>
                <a:srgbClr val="0033CC"/>
              </a:solidFill>
            </a:endParaRPr>
          </a:p>
          <a:p>
            <a:r>
              <a:rPr lang="fi-FI" sz="3200" b="1" dirty="0" smtClean="0">
                <a:solidFill>
                  <a:srgbClr val="800000"/>
                </a:solidFill>
              </a:rPr>
              <a:t>Pietari ja Paavali toimivat Jeesuksen arvovallalla ja hänen edustajinaan:</a:t>
            </a:r>
            <a:endParaRPr lang="en-US" sz="3200" b="1" dirty="0" smtClean="0">
              <a:solidFill>
                <a:srgbClr val="800000"/>
              </a:solidFill>
            </a:endParaRPr>
          </a:p>
          <a:p>
            <a:endParaRPr lang="fi-FI" sz="2000" dirty="0" smtClean="0">
              <a:solidFill>
                <a:srgbClr val="800000"/>
              </a:solidFill>
            </a:endParaRPr>
          </a:p>
          <a:p>
            <a:r>
              <a:rPr lang="fi-FI" sz="3000" b="1" dirty="0" smtClean="0">
                <a:solidFill>
                  <a:schemeClr val="accent6">
                    <a:lumMod val="75000"/>
                  </a:schemeClr>
                </a:solidFill>
              </a:rPr>
              <a:t>Apt</a:t>
            </a:r>
            <a:r>
              <a:rPr lang="fi-FI" sz="3000" b="1" smtClean="0">
                <a:solidFill>
                  <a:schemeClr val="accent6">
                    <a:lumMod val="75000"/>
                  </a:schemeClr>
                </a:solidFill>
              </a:rPr>
              <a:t>. 3:6</a:t>
            </a:r>
            <a:r>
              <a:rPr lang="fi-FI" sz="3000" b="1" smtClean="0">
                <a:solidFill>
                  <a:srgbClr val="800000"/>
                </a:solidFill>
              </a:rPr>
              <a:t> Pietari sanoi rammalle: </a:t>
            </a:r>
            <a:r>
              <a:rPr lang="fi-FI" sz="3000" smtClean="0">
                <a:solidFill>
                  <a:srgbClr val="800000"/>
                </a:solidFill>
              </a:rPr>
              <a:t>”</a:t>
            </a:r>
            <a:r>
              <a:rPr lang="fi-FI" sz="3000" b="1" smtClean="0">
                <a:solidFill>
                  <a:srgbClr val="800000"/>
                </a:solidFill>
              </a:rPr>
              <a:t>Mitä </a:t>
            </a:r>
            <a:r>
              <a:rPr lang="fi-FI" sz="3000" b="1" dirty="0" smtClean="0">
                <a:solidFill>
                  <a:srgbClr val="800000"/>
                </a:solidFill>
              </a:rPr>
              <a:t>minulla on, sitä minä sinulle annan: Jeesuksen Kristuksen, Nasaretilaisen, nimessä</a:t>
            </a:r>
            <a:r>
              <a:rPr lang="fi-FI" sz="3000" b="1" smtClean="0">
                <a:solidFill>
                  <a:srgbClr val="800000"/>
                </a:solidFill>
              </a:rPr>
              <a:t>, nouse </a:t>
            </a:r>
            <a:r>
              <a:rPr lang="fi-FI" sz="3000" b="1" dirty="0" smtClean="0">
                <a:solidFill>
                  <a:srgbClr val="800000"/>
                </a:solidFill>
              </a:rPr>
              <a:t>ja </a:t>
            </a:r>
            <a:r>
              <a:rPr lang="fi-FI" sz="3000" b="1" smtClean="0">
                <a:solidFill>
                  <a:srgbClr val="800000"/>
                </a:solidFill>
              </a:rPr>
              <a:t>käy</a:t>
            </a:r>
            <a:r>
              <a:rPr lang="fi-FI" sz="3000" smtClean="0">
                <a:solidFill>
                  <a:srgbClr val="800000"/>
                </a:solidFill>
              </a:rPr>
              <a:t>.”</a:t>
            </a:r>
          </a:p>
          <a:p>
            <a:r>
              <a:rPr lang="fi-FI" sz="3000" b="1" smtClean="0">
                <a:solidFill>
                  <a:schemeClr val="accent6">
                    <a:lumMod val="75000"/>
                  </a:schemeClr>
                </a:solidFill>
              </a:rPr>
              <a:t>Apt. 16:17-18</a:t>
            </a:r>
            <a:r>
              <a:rPr lang="fi-FI" sz="3000" b="1" smtClean="0"/>
              <a:t> </a:t>
            </a:r>
            <a:r>
              <a:rPr lang="fi-FI" sz="3000" b="1" smtClean="0">
                <a:solidFill>
                  <a:srgbClr val="800000"/>
                </a:solidFill>
              </a:rPr>
              <a:t>Paavali kääntyi ja  sanoi hengelle: "Jeesuksen Kristuksen nimessä minä käsken sinun lähteä hänestä."  Ja se lähti sillä hetkellä. </a:t>
            </a:r>
            <a:endParaRPr lang="fi-FI" sz="30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MIRJAMIN KONE\IVANOV\RUKOUSOPETUSTA ja -PUHEITA\Rukous Jeesuksen nimessä 7-11.3.2011\Kuvat\Piirustushahmot\maailmaan päin.jpg"/>
          <p:cNvPicPr>
            <a:picLocks noChangeAspect="1" noChangeArrowheads="1"/>
          </p:cNvPicPr>
          <p:nvPr/>
        </p:nvPicPr>
        <p:blipFill>
          <a:blip r:embed="rId2" cstate="print"/>
          <a:srcRect l="1689" t="4656" r="12170" b="5716"/>
          <a:stretch>
            <a:fillRect/>
          </a:stretch>
        </p:blipFill>
        <p:spPr bwMode="auto">
          <a:xfrm>
            <a:off x="4954978" y="152399"/>
            <a:ext cx="4189022" cy="6324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5943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Jumala tunnustaa valtuutesi, </a:t>
            </a: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kun sinä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todella </a:t>
            </a:r>
          </a:p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rukoilet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ja toimit </a:t>
            </a: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Jeesuksen nimessä. </a:t>
            </a:r>
          </a:p>
          <a:p>
            <a:endParaRPr lang="fi-FI" sz="3600" b="1" dirty="0" smtClean="0">
              <a:solidFill>
                <a:srgbClr val="800000"/>
              </a:solidFill>
            </a:endParaRPr>
          </a:p>
          <a:p>
            <a:r>
              <a:rPr lang="fi-FI" sz="3600" b="1" dirty="0" smtClean="0">
                <a:solidFill>
                  <a:srgbClr val="800000"/>
                </a:solidFill>
              </a:rPr>
              <a:t>Myös pimeyden henkivallat 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tunnustavat valtuutesi, 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jotka ovat käskysanasi takana, 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kun sinä todella toimit</a:t>
            </a:r>
          </a:p>
          <a:p>
            <a:r>
              <a:rPr lang="fi-FI" sz="3600" b="1" dirty="0" smtClean="0">
                <a:solidFill>
                  <a:srgbClr val="800000"/>
                </a:solidFill>
              </a:rPr>
              <a:t>Jeesuksen nimessä.</a:t>
            </a:r>
          </a:p>
          <a:p>
            <a:endParaRPr lang="fi-FI" sz="36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MIRJAMIN KONE\IVANOV\RUKOUSOPETUSTA ja -PUHEITA\Rukous Jeesuksen nimessä 7-11.3.2011\Kuvat\Piirustushahmot\maailmaan päin.jpg"/>
          <p:cNvPicPr>
            <a:picLocks noChangeAspect="1" noChangeArrowheads="1"/>
          </p:cNvPicPr>
          <p:nvPr/>
        </p:nvPicPr>
        <p:blipFill>
          <a:blip r:embed="rId2" cstate="print"/>
          <a:srcRect l="1689" t="4656" r="12170" b="5716"/>
          <a:stretch>
            <a:fillRect/>
          </a:stretch>
        </p:blipFill>
        <p:spPr bwMode="auto">
          <a:xfrm>
            <a:off x="4854038" y="152399"/>
            <a:ext cx="4289962" cy="6477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5943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Edustamme henkivaltojen edessä Häntä,  joka on:</a:t>
            </a:r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1400" b="1" dirty="0" smtClean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r>
              <a:rPr lang="fi-FI" sz="3200" b="1" smtClean="0">
                <a:solidFill>
                  <a:srgbClr val="800000"/>
                </a:solidFill>
              </a:rPr>
              <a:t>maailmankaikkeuden korkein auktoriteetti, ja  jonka nimessä kaikkien polvien on notkistuttava </a:t>
            </a:r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(Fil 2:10)</a:t>
            </a:r>
            <a:r>
              <a:rPr lang="fi-FI" sz="3200" b="1" i="1" smtClean="0">
                <a:solidFill>
                  <a:srgbClr val="80000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fi-FI" sz="3200" b="1" i="1" smtClean="0">
                <a:solidFill>
                  <a:srgbClr val="800000"/>
                </a:solidFill>
              </a:rPr>
              <a:t> </a:t>
            </a:r>
            <a:r>
              <a:rPr lang="fi-FI" sz="3200" b="1" smtClean="0">
                <a:solidFill>
                  <a:srgbClr val="800000"/>
                </a:solidFill>
              </a:rPr>
              <a:t>jonka alle kaikki vallat ja voimat ovat alistetut </a:t>
            </a:r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(1 Piet. 3:22),</a:t>
            </a:r>
          </a:p>
          <a:p>
            <a:pPr>
              <a:buFontTx/>
              <a:buChar char="-"/>
            </a:pPr>
            <a:r>
              <a:rPr lang="fi-FI" sz="3200" b="1" smtClean="0">
                <a:solidFill>
                  <a:srgbClr val="800000"/>
                </a:solidFill>
              </a:rPr>
              <a:t> jonka työn kautta hallituksilta ja valloilta on riisuttu aseet ja heidät on asetettu julkisen häpeän alaisiksi</a:t>
            </a:r>
            <a:r>
              <a:rPr lang="fi-FI" sz="3200" b="1" i="1" smtClean="0">
                <a:solidFill>
                  <a:srgbClr val="800000"/>
                </a:solidFill>
              </a:rPr>
              <a:t> </a:t>
            </a:r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(Kol 2:15.)</a:t>
            </a:r>
            <a:endParaRPr lang="fi-FI" sz="36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Jeesus on saanut voiton vihollisesta. </a:t>
            </a:r>
          </a:p>
          <a:p>
            <a:pPr algn="ctr"/>
            <a:endParaRPr lang="fi-FI" sz="4000" b="1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Toimiessamme 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Jeesuksen nimessä </a:t>
            </a:r>
          </a:p>
          <a:p>
            <a:pPr algn="ctr"/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me </a:t>
            </a:r>
            <a:r>
              <a:rPr lang="fi-FI" sz="4000" b="1" u="sng" dirty="0" smtClean="0">
                <a:solidFill>
                  <a:schemeClr val="accent6">
                    <a:lumMod val="75000"/>
                  </a:schemeClr>
                </a:solidFill>
              </a:rPr>
              <a:t>toimeenpanemme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 tätä 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voittoa.</a:t>
            </a:r>
            <a:endParaRPr lang="fi-FI" sz="4000" dirty="0" smtClean="0">
              <a:solidFill>
                <a:srgbClr val="0033CC"/>
              </a:solidFill>
            </a:endParaRPr>
          </a:p>
        </p:txBody>
      </p:sp>
      <p:pic>
        <p:nvPicPr>
          <p:cNvPr id="7170" name="Picture 2" descr="C:\Documents and Settings\mirjami\Desktop\Rukous Jeesuksen nimessä 7-11.3.2011\Kuvat\snake_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3048001" cy="2990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429000"/>
            <a:ext cx="541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800000"/>
                </a:solidFill>
              </a:rPr>
              <a:t>”Minä olen antanut teille vallan tallata käärmeitä ja skorpioneja ja kaikkea vihollisen voimaa, eikä mikään ole teitä vahingoittava." </a:t>
            </a:r>
          </a:p>
          <a:p>
            <a:r>
              <a:rPr lang="fi-FI" sz="3200" b="1" i="1" smtClean="0">
                <a:solidFill>
                  <a:srgbClr val="800000"/>
                </a:solidFill>
              </a:rPr>
              <a:t>Luuk. 10:19 </a:t>
            </a:r>
            <a:endParaRPr lang="en-US" sz="3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u="sng" dirty="0" smtClean="0">
                <a:solidFill>
                  <a:schemeClr val="accent6">
                    <a:lumMod val="75000"/>
                  </a:schemeClr>
                </a:solidFill>
              </a:rPr>
              <a:t>Jumalan edustaminen ja Hänen puolestaan puhuminen</a:t>
            </a: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fi-FI" sz="3600" b="1" smtClean="0">
                <a:solidFill>
                  <a:srgbClr val="800000"/>
                </a:solidFill>
              </a:rPr>
              <a:t>Jeesus </a:t>
            </a:r>
            <a:r>
              <a:rPr lang="fi-FI" sz="3600" b="1" dirty="0" smtClean="0">
                <a:solidFill>
                  <a:srgbClr val="800000"/>
                </a:solidFill>
              </a:rPr>
              <a:t>ei rukoillut sairaiden puolesta vaan julisti heille terveyden, samoin </a:t>
            </a:r>
            <a:r>
              <a:rPr lang="fi-FI" sz="3600" b="1" smtClean="0">
                <a:solidFill>
                  <a:srgbClr val="800000"/>
                </a:solidFill>
              </a:rPr>
              <a:t>apostolit.</a:t>
            </a:r>
          </a:p>
          <a:p>
            <a:endParaRPr lang="fi-FI" sz="3600" b="1" smtClean="0">
              <a:solidFill>
                <a:srgbClr val="800000"/>
              </a:solidFill>
            </a:endParaRPr>
          </a:p>
          <a:p>
            <a:r>
              <a:rPr lang="fi-FI" sz="3600" b="1" smtClean="0">
                <a:solidFill>
                  <a:srgbClr val="800000"/>
                </a:solidFill>
              </a:rPr>
              <a:t>”Nouse, ota vuoteesi</a:t>
            </a:r>
          </a:p>
          <a:p>
            <a:r>
              <a:rPr lang="fi-FI" sz="3600" b="1" smtClean="0">
                <a:solidFill>
                  <a:srgbClr val="800000"/>
                </a:solidFill>
              </a:rPr>
              <a:t> </a:t>
            </a:r>
            <a:r>
              <a:rPr lang="fi-FI" sz="3600" b="1" dirty="0" smtClean="0">
                <a:solidFill>
                  <a:srgbClr val="800000"/>
                </a:solidFill>
              </a:rPr>
              <a:t>ja </a:t>
            </a:r>
            <a:r>
              <a:rPr lang="fi-FI" sz="3600" b="1" smtClean="0">
                <a:solidFill>
                  <a:srgbClr val="800000"/>
                </a:solidFill>
              </a:rPr>
              <a:t>kävele</a:t>
            </a:r>
            <a:r>
              <a:rPr lang="fi-FI" sz="3600" smtClean="0">
                <a:solidFill>
                  <a:srgbClr val="800000"/>
                </a:solidFill>
              </a:rPr>
              <a:t>.”</a:t>
            </a:r>
          </a:p>
          <a:p>
            <a:pPr lvl="4"/>
            <a:endParaRPr lang="fi-FI" sz="4000" dirty="0" smtClean="0">
              <a:solidFill>
                <a:srgbClr val="0033CC"/>
              </a:solidFill>
            </a:endParaRPr>
          </a:p>
        </p:txBody>
      </p:sp>
      <p:pic>
        <p:nvPicPr>
          <p:cNvPr id="3074" name="Picture 2" descr="C:\Documents and Settings\mirjami\Desktop\Rukous Jeesuksen nimessä 7-11.3.2011\Kuvat\bethesda.jp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381276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763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Kuinka Pietari saattoi sanoa halvaantuneelle miehelle käskysanat </a:t>
            </a:r>
          </a:p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”Nouse ja kävele”?</a:t>
            </a:r>
          </a:p>
          <a:p>
            <a:endParaRPr lang="en-US" sz="4000" b="1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4000" b="1" smtClean="0">
                <a:solidFill>
                  <a:srgbClr val="800000"/>
                </a:solidFill>
              </a:rPr>
              <a:t>Pietarin </a:t>
            </a:r>
            <a:r>
              <a:rPr lang="fi-FI" sz="4000" b="1" dirty="0" smtClean="0">
                <a:solidFill>
                  <a:srgbClr val="800000"/>
                </a:solidFill>
              </a:rPr>
              <a:t>sanat perustuivat sille, </a:t>
            </a:r>
          </a:p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että hän edusti Jeesusta</a:t>
            </a:r>
          </a:p>
          <a:p>
            <a:pPr algn="ctr"/>
            <a:r>
              <a:rPr lang="fi-FI" sz="4000" b="1" dirty="0" smtClean="0">
                <a:solidFill>
                  <a:srgbClr val="800000"/>
                </a:solidFill>
              </a:rPr>
              <a:t>ja puhui Jeesuksen puolesta.</a:t>
            </a:r>
          </a:p>
          <a:p>
            <a:pPr algn="ctr"/>
            <a:endParaRPr lang="fi-FI" sz="4000" b="1" smtClean="0">
              <a:solidFill>
                <a:srgbClr val="800000"/>
              </a:solidFill>
            </a:endParaRPr>
          </a:p>
          <a:p>
            <a:pPr algn="ctr"/>
            <a:r>
              <a:rPr lang="fi-FI" sz="4000" b="1" smtClean="0">
                <a:solidFill>
                  <a:srgbClr val="800000"/>
                </a:solidFill>
              </a:rPr>
              <a:t>Pietari julisti Jumalan </a:t>
            </a:r>
            <a:r>
              <a:rPr lang="fi-FI" sz="4000" b="1" dirty="0" smtClean="0">
                <a:solidFill>
                  <a:srgbClr val="800000"/>
                </a:solidFill>
              </a:rPr>
              <a:t>tahdon </a:t>
            </a:r>
            <a:r>
              <a:rPr lang="fi-FI" sz="4000" b="1" smtClean="0">
                <a:solidFill>
                  <a:srgbClr val="800000"/>
                </a:solidFill>
              </a:rPr>
              <a:t>mukaisen käskysanan tähän tilanteeseen.</a:t>
            </a:r>
            <a:endParaRPr lang="fi-FI" sz="40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17693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Jeesus itse julisti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eri tilanteisiin</a:t>
            </a:r>
          </a:p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Jumalan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käskyn: </a:t>
            </a:r>
          </a:p>
          <a:p>
            <a:pPr lvl="1"/>
            <a:endParaRPr lang="fi-F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600" b="1" smtClean="0">
                <a:solidFill>
                  <a:srgbClr val="800000"/>
                </a:solidFill>
              </a:rPr>
              <a:t>Kun </a:t>
            </a:r>
            <a:r>
              <a:rPr lang="fi-FI" sz="3600" b="1" dirty="0" smtClean="0">
                <a:solidFill>
                  <a:srgbClr val="800000"/>
                </a:solidFill>
              </a:rPr>
              <a:t>Jeesus </a:t>
            </a:r>
            <a:r>
              <a:rPr lang="fi-FI" sz="3600" b="1" smtClean="0">
                <a:solidFill>
                  <a:srgbClr val="800000"/>
                </a:solidFill>
              </a:rPr>
              <a:t>puhui myrskylle</a:t>
            </a:r>
          </a:p>
          <a:p>
            <a:r>
              <a:rPr lang="fi-FI" sz="3600" b="1" smtClean="0">
                <a:solidFill>
                  <a:srgbClr val="800000"/>
                </a:solidFill>
              </a:rPr>
              <a:t>ja </a:t>
            </a:r>
            <a:r>
              <a:rPr lang="fi-FI" sz="3600" b="1" dirty="0" smtClean="0">
                <a:solidFill>
                  <a:srgbClr val="800000"/>
                </a:solidFill>
              </a:rPr>
              <a:t>viikunapuulle, </a:t>
            </a:r>
            <a:r>
              <a:rPr lang="fi-FI" sz="3600" b="1" smtClean="0">
                <a:solidFill>
                  <a:srgbClr val="800000"/>
                </a:solidFill>
              </a:rPr>
              <a:t>hän puhui</a:t>
            </a:r>
          </a:p>
          <a:p>
            <a:r>
              <a:rPr lang="fi-FI" sz="3600" b="1" smtClean="0">
                <a:solidFill>
                  <a:srgbClr val="800000"/>
                </a:solidFill>
              </a:rPr>
              <a:t>Jumalan puolesta.</a:t>
            </a:r>
          </a:p>
          <a:p>
            <a:endParaRPr lang="fi-FI" sz="3600" b="1" smtClean="0">
              <a:solidFill>
                <a:srgbClr val="800000"/>
              </a:solidFill>
            </a:endParaRPr>
          </a:p>
          <a:p>
            <a:r>
              <a:rPr lang="fi-FI" sz="3600" b="1" smtClean="0">
                <a:solidFill>
                  <a:srgbClr val="800000"/>
                </a:solidFill>
              </a:rPr>
              <a:t>”Vaikene ja ole hiljaa!”</a:t>
            </a:r>
          </a:p>
          <a:p>
            <a:r>
              <a:rPr lang="fi-FI" sz="3600" b="1" smtClean="0">
                <a:solidFill>
                  <a:srgbClr val="800000"/>
                </a:solidFill>
              </a:rPr>
              <a:t>”Älköön sinusta ikinä enää</a:t>
            </a:r>
          </a:p>
          <a:p>
            <a:r>
              <a:rPr lang="fi-FI" sz="3600" b="1" smtClean="0">
                <a:solidFill>
                  <a:srgbClr val="800000"/>
                </a:solidFill>
              </a:rPr>
              <a:t>hedelmää kasvako!”</a:t>
            </a:r>
            <a:endParaRPr lang="fi-FI" sz="3600" b="1" i="1" dirty="0" smtClean="0">
              <a:solidFill>
                <a:srgbClr val="800000"/>
              </a:solidFill>
            </a:endParaRPr>
          </a:p>
        </p:txBody>
      </p:sp>
      <p:pic>
        <p:nvPicPr>
          <p:cNvPr id="4098" name="Picture 2" descr="C:\Documents and Settings\mirjami\Desktop\Rukous Jeesuksen nimessä 7-11.3.2011\Kuvat\jesus_storm_before_boat22009614175325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3048000" cy="2286000"/>
          </a:xfrm>
          <a:prstGeom prst="rect">
            <a:avLst/>
          </a:prstGeom>
          <a:noFill/>
        </p:spPr>
      </p:pic>
      <p:pic>
        <p:nvPicPr>
          <p:cNvPr id="4099" name="Picture 3" descr="C:\Documents and Settings\mirjami\Desktop\Rukous Jeesuksen nimessä 7-11.3.2011\Kuvat\PAGE-Jesus_Fig.jpg"/>
          <p:cNvPicPr>
            <a:picLocks noChangeAspect="1" noChangeArrowheads="1"/>
          </p:cNvPicPr>
          <p:nvPr/>
        </p:nvPicPr>
        <p:blipFill>
          <a:blip r:embed="rId3" cstate="print"/>
          <a:srcRect t="16089"/>
          <a:stretch>
            <a:fillRect/>
          </a:stretch>
        </p:blipFill>
        <p:spPr bwMode="auto">
          <a:xfrm>
            <a:off x="6108700" y="3581400"/>
            <a:ext cx="30353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534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Profeetat 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puhuivat 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Jumalan puolesta,</a:t>
            </a:r>
          </a:p>
          <a:p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Hänen äänenään maan päällä: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3600" b="1" dirty="0" smtClean="0">
              <a:solidFill>
                <a:srgbClr val="800000"/>
              </a:solidFill>
            </a:endParaRPr>
          </a:p>
        </p:txBody>
      </p:sp>
      <p:pic>
        <p:nvPicPr>
          <p:cNvPr id="5122" name="Picture 2" descr="C:\Documents and Settings\mirjami\Desktop\Rukous Jeesuksen nimessä 7-11.3.2011\Kuvat\OT-111-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4831659" cy="4038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5146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i-FI" sz="3600" b="1" smtClean="0">
                <a:solidFill>
                  <a:srgbClr val="800000"/>
                </a:solidFill>
              </a:rPr>
              <a:t>"Kuulkaa, kaikki kansat; ota korviisi, maa, ja kaikki, mitä maassa on.” </a:t>
            </a:r>
            <a:r>
              <a:rPr lang="fi-FI" sz="3600" b="1" i="1" smtClean="0">
                <a:solidFill>
                  <a:srgbClr val="800000"/>
                </a:solidFill>
              </a:rPr>
              <a:t>Miika 1:2</a:t>
            </a:r>
            <a:endParaRPr lang="fi-FI" sz="3600" b="1" i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76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Olennaista ei ole se, kuuliko kukaan tai mikään näitä sanoja.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600" dirty="0" smtClean="0"/>
              <a:t> </a:t>
            </a:r>
            <a:endParaRPr lang="en-US" sz="3600" dirty="0" smtClean="0"/>
          </a:p>
          <a:p>
            <a:r>
              <a:rPr lang="fi-FI" sz="3600" b="1" dirty="0" smtClean="0">
                <a:solidFill>
                  <a:srgbClr val="800000"/>
                </a:solidFill>
              </a:rPr>
              <a:t>- Koko maa ei kuullut profeetta Miikan ääntä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fi-FI" sz="3600" b="1" dirty="0" smtClean="0">
                <a:solidFill>
                  <a:srgbClr val="800000"/>
                </a:solidFill>
              </a:rPr>
              <a:t>- Myrsky ei kuullut Jeesuksen ääntä,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fi-FI" sz="3600" b="1" dirty="0" smtClean="0">
                <a:solidFill>
                  <a:srgbClr val="800000"/>
                </a:solidFill>
              </a:rPr>
              <a:t>- Viikunapuu ei kuullut Jeesuksen käskyä,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fi-FI" sz="3600" b="1" dirty="0" smtClean="0">
                <a:solidFill>
                  <a:srgbClr val="800000"/>
                </a:solidFill>
              </a:rPr>
              <a:t>- Kuollut Tabita ei kuullut Pietarin ääntä,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r>
              <a:rPr lang="fi-FI" sz="3600" b="1" dirty="0" smtClean="0">
                <a:solidFill>
                  <a:srgbClr val="800000"/>
                </a:solidFill>
              </a:rPr>
              <a:t> Kuolleet luut eivät kuulleet Hesekieliä.</a:t>
            </a:r>
          </a:p>
          <a:p>
            <a:pPr>
              <a:buFontTx/>
              <a:buChar char="-"/>
            </a:pPr>
            <a:endParaRPr lang="fi-FI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i-FI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Jumalan edustajina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nämä henkilöt</a:t>
            </a:r>
          </a:p>
          <a:p>
            <a:pPr algn="ctr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sanoivat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Hänen puolestaan </a:t>
            </a:r>
          </a:p>
          <a:p>
            <a:pPr algn="ctr"/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toimeenpanevan käskysanan.</a:t>
            </a:r>
            <a:endParaRPr lang="fi-FI" sz="36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63915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Meidän omat sanamme </a:t>
            </a:r>
          </a:p>
          <a:p>
            <a:pPr algn="ctr"/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eivät saa aikaan mitään!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200" dirty="0" smtClean="0"/>
              <a:t> </a:t>
            </a:r>
            <a:endParaRPr lang="en-US" sz="3200" dirty="0" smtClean="0"/>
          </a:p>
          <a:p>
            <a:pPr algn="ctr"/>
            <a:r>
              <a:rPr lang="fi-FI" sz="3200" b="1" dirty="0" smtClean="0">
                <a:solidFill>
                  <a:srgbClr val="800000"/>
                </a:solidFill>
              </a:rPr>
              <a:t>Mutta Pyhän Hengen vaikuttama julistus</a:t>
            </a:r>
          </a:p>
          <a:p>
            <a:pPr algn="ctr"/>
            <a:r>
              <a:rPr lang="fi-FI" sz="3200" b="1" dirty="0" smtClean="0">
                <a:solidFill>
                  <a:srgbClr val="800000"/>
                </a:solidFill>
              </a:rPr>
              <a:t>vapauttaa Jumalan voiman eri tilanteisiin.</a:t>
            </a:r>
            <a:endParaRPr lang="en-US" sz="3200" b="1" dirty="0" smtClean="0">
              <a:solidFill>
                <a:srgbClr val="800000"/>
              </a:solidFill>
            </a:endParaRPr>
          </a:p>
          <a:p>
            <a:pPr algn="ctr"/>
            <a:r>
              <a:rPr lang="fi-FI" sz="3200" b="1" dirty="0" smtClean="0">
                <a:solidFill>
                  <a:srgbClr val="800000"/>
                </a:solidFill>
              </a:rPr>
              <a:t> </a:t>
            </a:r>
            <a:endParaRPr lang="en-US" sz="3200" b="1" dirty="0" smtClean="0">
              <a:solidFill>
                <a:srgbClr val="800000"/>
              </a:solidFill>
            </a:endParaRPr>
          </a:p>
          <a:p>
            <a:pPr algn="ctr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Meillä ei ole valtuuksia käskeä Jumalaa</a:t>
            </a:r>
          </a:p>
          <a:p>
            <a:pPr algn="ctr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tai Jumalan Henkeä, </a:t>
            </a:r>
          </a:p>
          <a:p>
            <a:pPr algn="ctr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mutta Jumalan puolesta puhuminen </a:t>
            </a:r>
          </a:p>
          <a:p>
            <a:pPr algn="ctr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Hänen valtuuttamanaan </a:t>
            </a:r>
          </a:p>
          <a:p>
            <a:pPr algn="ctr"/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vapauttaa Hänen voimansa toimimaan.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763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000" b="1" dirty="0" smtClean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600" b="1" dirty="0" smtClean="0">
                <a:solidFill>
                  <a:srgbClr val="800000"/>
                </a:solidFill>
              </a:rPr>
              <a:t>”Minulle on annettu kaikki valta taivaassa ja maan päällä.” Matt. 28:18 </a:t>
            </a:r>
            <a:endParaRPr lang="en-US" sz="3600" dirty="0" smtClean="0">
              <a:solidFill>
                <a:srgbClr val="800000"/>
              </a:solidFill>
            </a:endParaRPr>
          </a:p>
        </p:txBody>
      </p:sp>
      <p:pic>
        <p:nvPicPr>
          <p:cNvPr id="1026" name="Picture 2" descr="C:\Documents and Settings\mirjami\Desktop\Rukous Jeesuksen nimessä 7-11.3.2011\Kuvat\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114800" cy="41086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Rectangle 5"/>
          <p:cNvSpPr/>
          <p:nvPr/>
        </p:nvSpPr>
        <p:spPr>
          <a:xfrm>
            <a:off x="457200" y="58674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smtClean="0">
                <a:solidFill>
                  <a:schemeClr val="accent6">
                    <a:lumMod val="75000"/>
                  </a:schemeClr>
                </a:solidFill>
              </a:rPr>
              <a:t>Mitä Jeesus teki vallallaan?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04800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Sekä esirukous että Jumalan puolesta puhuminen Jeesuksen nimessä</a:t>
            </a:r>
          </a:p>
          <a:p>
            <a:pPr algn="ctr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perustuvat samalle Jumalan säätämykselle : </a:t>
            </a:r>
          </a:p>
          <a:p>
            <a:pPr algn="ctr"/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Hän toimii maan päällä yhteistyössä ihmisen kanssa</a:t>
            </a:r>
            <a:r>
              <a:rPr lang="fi-FI" sz="3600" u="sng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endParaRPr lang="fi-FI" sz="36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i-FI" sz="3600" b="1" u="sng" dirty="0" smtClean="0">
                <a:solidFill>
                  <a:srgbClr val="800000"/>
                </a:solidFill>
              </a:rPr>
              <a:t>JUMALA KUTSUU JA ASETTAA MEITÄ</a:t>
            </a:r>
          </a:p>
          <a:p>
            <a:pPr lvl="2">
              <a:buFontTx/>
              <a:buChar char="-"/>
            </a:pPr>
            <a:r>
              <a:rPr lang="fi-FI" sz="3600" b="1" dirty="0" smtClean="0">
                <a:solidFill>
                  <a:srgbClr val="800000"/>
                </a:solidFill>
              </a:rPr>
              <a:t> pyytämään asioita</a:t>
            </a:r>
          </a:p>
          <a:p>
            <a:pPr lvl="2">
              <a:buFontTx/>
              <a:buChar char="-"/>
            </a:pPr>
            <a:r>
              <a:rPr lang="fi-FI" sz="3600" b="1" dirty="0" smtClean="0">
                <a:solidFill>
                  <a:srgbClr val="800000"/>
                </a:solidFill>
              </a:rPr>
              <a:t> puhumaan puolestaan</a:t>
            </a:r>
          </a:p>
          <a:p>
            <a:pPr lvl="2">
              <a:buFontTx/>
              <a:buChar char="-"/>
            </a:pPr>
            <a:r>
              <a:rPr lang="fi-FI" sz="3600" b="1" smtClean="0">
                <a:solidFill>
                  <a:srgbClr val="800000"/>
                </a:solidFill>
              </a:rPr>
              <a:t> toimeenpanemaan toimil-</a:t>
            </a:r>
          </a:p>
          <a:p>
            <a:pPr lvl="2"/>
            <a:r>
              <a:rPr lang="fi-FI" sz="3600" b="1" smtClean="0">
                <a:solidFill>
                  <a:srgbClr val="800000"/>
                </a:solidFill>
              </a:rPr>
              <a:t>lamme </a:t>
            </a:r>
            <a:r>
              <a:rPr lang="fi-FI" sz="3600" b="1" dirty="0" smtClean="0">
                <a:solidFill>
                  <a:srgbClr val="800000"/>
                </a:solidFill>
              </a:rPr>
              <a:t>Hänen tahtoaan </a:t>
            </a:r>
            <a:endParaRPr lang="en-US" sz="3600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E:\1data\POWERPOINT-ESITYKSET\PP-esityskuvia\KOKKOLAN RUKOUSESITYS NUORET 2007-09\laying hand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705600" y="4343400"/>
            <a:ext cx="223064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04800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YHTEENVETO: </a:t>
            </a:r>
            <a:endParaRPr lang="fi-FI" sz="36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Jeesuksen nimessä toimimisella on kaksi suuntaa:  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Isään päin ja maailmaan päin</a:t>
            </a:r>
          </a:p>
          <a:p>
            <a:endParaRPr lang="fi-FI" sz="3200" b="1" i="1" smtClean="0">
              <a:solidFill>
                <a:srgbClr val="800000"/>
              </a:solidFill>
            </a:endParaRPr>
          </a:p>
          <a:p>
            <a:endParaRPr lang="fi-FI" sz="1100" b="1" i="1" smtClean="0">
              <a:solidFill>
                <a:srgbClr val="800000"/>
              </a:solidFill>
            </a:endParaRPr>
          </a:p>
          <a:p>
            <a:endParaRPr lang="fi-FI" sz="1100" b="1" i="1" smtClean="0">
              <a:solidFill>
                <a:srgbClr val="800000"/>
              </a:solidFill>
            </a:endParaRPr>
          </a:p>
          <a:p>
            <a:r>
              <a:rPr lang="fi-FI" sz="3200" b="1" i="1" smtClean="0">
                <a:solidFill>
                  <a:srgbClr val="800000"/>
                </a:solidFill>
              </a:rPr>
              <a:t>Apt</a:t>
            </a:r>
            <a:r>
              <a:rPr lang="fi-FI" sz="3200" b="1" i="1" dirty="0" smtClean="0">
                <a:solidFill>
                  <a:srgbClr val="800000"/>
                </a:solidFill>
              </a:rPr>
              <a:t>. 9:39-41  </a:t>
            </a:r>
            <a:r>
              <a:rPr lang="fi-FI" sz="3200" b="1" dirty="0" smtClean="0">
                <a:solidFill>
                  <a:srgbClr val="800000"/>
                </a:solidFill>
              </a:rPr>
              <a:t>Pietari -- laskeutui polvilleen ja rukoili; ja hän kääntyi ruumiin puoleen ja sanoi: "Tabita, nouse ylös!” Niin tämä avasi silmänsä</a:t>
            </a:r>
            <a:r>
              <a:rPr lang="fi-FI" sz="4000" b="1" dirty="0" smtClean="0">
                <a:solidFill>
                  <a:srgbClr val="800000"/>
                </a:solidFill>
              </a:rPr>
              <a:t>. </a:t>
            </a:r>
          </a:p>
          <a:p>
            <a:endParaRPr lang="fi-FI" sz="1000" b="1" smtClean="0">
              <a:solidFill>
                <a:srgbClr val="800000"/>
              </a:solidFill>
            </a:endParaRPr>
          </a:p>
          <a:p>
            <a:endParaRPr lang="fi-FI" sz="1000" b="1" smtClean="0">
              <a:solidFill>
                <a:srgbClr val="800000"/>
              </a:solidFill>
            </a:endParaRPr>
          </a:p>
          <a:p>
            <a:endParaRPr lang="fi-FI" sz="1000" b="1" dirty="0" smtClean="0">
              <a:solidFill>
                <a:srgbClr val="800000"/>
              </a:solidFill>
            </a:endParaRPr>
          </a:p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Pietari toimi tässä </a:t>
            </a:r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molempiin suuntiin: </a:t>
            </a:r>
          </a:p>
          <a:p>
            <a:pPr lvl="1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	- rukoili ensin Jeesuksen nimessä</a:t>
            </a:r>
          </a:p>
          <a:p>
            <a:pPr lvl="1"/>
            <a:r>
              <a:rPr lang="fi-FI" sz="3600" b="1" dirty="0" smtClean="0">
                <a:solidFill>
                  <a:schemeClr val="accent6">
                    <a:lumMod val="75000"/>
                  </a:schemeClr>
                </a:solidFill>
              </a:rPr>
              <a:t>	- käski </a:t>
            </a:r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kuollutta heräämään</a:t>
            </a:r>
            <a:endParaRPr lang="fi-FI" sz="3600" b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3" name="Picture 1" descr="C:\Documents and Settings\mirjami\Desktop\Rukous Jeesuksen nimessä 7-11.3.2011\Kuvat\Piirustushahmot ja työvaiheet\nuo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167" y="2133600"/>
            <a:ext cx="1246433" cy="762000"/>
          </a:xfrm>
          <a:prstGeom prst="rect">
            <a:avLst/>
          </a:prstGeom>
          <a:noFill/>
        </p:spPr>
      </p:pic>
      <p:pic>
        <p:nvPicPr>
          <p:cNvPr id="6" name="Picture 1" descr="C:\Documents and Settings\mirjami\Desktop\Rukous Jeesuksen nimessä 7-11.3.2011\Kuvat\Piirustushahmot ja työvaiheet\nuo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8200" y="2133600"/>
            <a:ext cx="12192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25470"/>
            <a:ext cx="8534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smtClean="0">
                <a:solidFill>
                  <a:srgbClr val="800000"/>
                </a:solidFill>
              </a:rPr>
              <a:t>Jeesus opetti  meitä rukoilemaan</a:t>
            </a:r>
          </a:p>
          <a:p>
            <a:pPr algn="ctr"/>
            <a:r>
              <a:rPr lang="fi-FI" sz="3600" b="1" smtClean="0">
                <a:solidFill>
                  <a:srgbClr val="800000"/>
                </a:solidFill>
              </a:rPr>
              <a:t>Isä meidän -rukouksessa:</a:t>
            </a:r>
            <a:endParaRPr lang="fi-FI" sz="3600" b="1" dirty="0" smtClean="0">
              <a:solidFill>
                <a:srgbClr val="800000"/>
              </a:solidFill>
            </a:endParaRPr>
          </a:p>
          <a:p>
            <a:pPr algn="ctr"/>
            <a:r>
              <a:rPr lang="fi-FI" sz="3600" b="1" dirty="0" smtClean="0">
                <a:solidFill>
                  <a:srgbClr val="800000"/>
                </a:solidFill>
              </a:rPr>
              <a:t>”</a:t>
            </a:r>
            <a:r>
              <a:rPr lang="fi-FI" sz="3600" b="1" u="sng" dirty="0" smtClean="0">
                <a:solidFill>
                  <a:schemeClr val="accent6">
                    <a:lumMod val="75000"/>
                  </a:schemeClr>
                </a:solidFill>
              </a:rPr>
              <a:t>Tulkoon</a:t>
            </a:r>
            <a:r>
              <a:rPr lang="fi-FI" sz="3600" b="1" u="sng" dirty="0" smtClean="0">
                <a:solidFill>
                  <a:srgbClr val="800000"/>
                </a:solidFill>
              </a:rPr>
              <a:t> Sinun valtakuntasi</a:t>
            </a:r>
            <a:r>
              <a:rPr lang="fi-FI" sz="3600" b="1" u="sng" smtClean="0">
                <a:solidFill>
                  <a:srgbClr val="800000"/>
                </a:solidFill>
              </a:rPr>
              <a:t>, </a:t>
            </a:r>
          </a:p>
          <a:p>
            <a:pPr algn="ctr"/>
            <a:r>
              <a:rPr lang="fi-FI" sz="3600" b="1" u="sng" smtClean="0">
                <a:solidFill>
                  <a:schemeClr val="accent6">
                    <a:lumMod val="75000"/>
                  </a:schemeClr>
                </a:solidFill>
              </a:rPr>
              <a:t>tapahtukoon </a:t>
            </a:r>
            <a:r>
              <a:rPr lang="fi-FI" sz="3600" b="1" u="sng" dirty="0" smtClean="0">
                <a:solidFill>
                  <a:srgbClr val="800000"/>
                </a:solidFill>
              </a:rPr>
              <a:t>Sinun tahtosi myös maan </a:t>
            </a:r>
            <a:r>
              <a:rPr lang="fi-FI" sz="3600" b="1" u="sng" smtClean="0">
                <a:solidFill>
                  <a:srgbClr val="800000"/>
                </a:solidFill>
              </a:rPr>
              <a:t>päällä niin </a:t>
            </a:r>
            <a:r>
              <a:rPr lang="fi-FI" sz="3600" b="1" u="sng" dirty="0" smtClean="0">
                <a:solidFill>
                  <a:srgbClr val="800000"/>
                </a:solidFill>
              </a:rPr>
              <a:t>kuin taivaissa</a:t>
            </a:r>
            <a:r>
              <a:rPr lang="fi-FI" sz="3600" b="1" dirty="0" smtClean="0">
                <a:solidFill>
                  <a:srgbClr val="800000"/>
                </a:solidFill>
              </a:rPr>
              <a:t>".</a:t>
            </a:r>
            <a:r>
              <a:rPr lang="fi-FI" sz="3600" b="1" u="sng" dirty="0" smtClean="0">
                <a:solidFill>
                  <a:srgbClr val="800000"/>
                </a:solidFill>
              </a:rPr>
              <a:t>  </a:t>
            </a:r>
            <a:r>
              <a:rPr lang="fi-FI" sz="3600" b="1" smtClean="0">
                <a:solidFill>
                  <a:srgbClr val="800000"/>
                </a:solidFill>
              </a:rPr>
              <a:t/>
            </a:r>
            <a:br>
              <a:rPr lang="fi-FI" sz="3600" b="1" smtClean="0">
                <a:solidFill>
                  <a:srgbClr val="800000"/>
                </a:solidFill>
              </a:rPr>
            </a:br>
            <a:r>
              <a:rPr lang="fi-FI" sz="3600" b="1" smtClean="0">
                <a:solidFill>
                  <a:srgbClr val="800000"/>
                </a:solidFill>
              </a:rPr>
              <a:t>(KÄSKYMUOTOINEN  ILMAISU)</a:t>
            </a:r>
          </a:p>
          <a:p>
            <a:pPr algn="ctr"/>
            <a:endParaRPr lang="en-US" sz="2400" dirty="0" smtClean="0">
              <a:solidFill>
                <a:srgbClr val="800000"/>
              </a:solidFill>
            </a:endParaRPr>
          </a:p>
          <a:p>
            <a:pPr algn="ctr"/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Näin samalla 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kertaa 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sekä käännymme rukoillen Jumalaan päin</a:t>
            </a:r>
          </a:p>
          <a:p>
            <a:pPr algn="ctr"/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 että julistamme ja kutsumme </a:t>
            </a:r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Hänen 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tahtoaan tapahtuvaksi.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IRJAMIN KONE\IVANOV\RUKOUSOPETUSTA ja -PUHEITA\Rukous Jeesuksen nimessä 7-11.3.2011\Kuvat\Mainokset\ohjelmaslide.jpg"/>
          <p:cNvPicPr>
            <a:picLocks noChangeAspect="1" noChangeArrowheads="1"/>
          </p:cNvPicPr>
          <p:nvPr/>
        </p:nvPicPr>
        <p:blipFill>
          <a:blip r:embed="rId3" cstate="print"/>
          <a:srcRect l="54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066800"/>
            <a:ext cx="609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 smtClean="0">
                <a:solidFill>
                  <a:schemeClr val="bg1"/>
                </a:solidFill>
              </a:rPr>
              <a:t>Jumalan puolesta puhuminen </a:t>
            </a:r>
          </a:p>
          <a:p>
            <a:pPr algn="ctr"/>
            <a:r>
              <a:rPr lang="fi-FI" sz="4400" b="1" dirty="0" smtClean="0">
                <a:solidFill>
                  <a:schemeClr val="bg1"/>
                </a:solidFill>
              </a:rPr>
              <a:t>Hänen valtuuttamanaan </a:t>
            </a:r>
          </a:p>
          <a:p>
            <a:pPr algn="ctr"/>
            <a:r>
              <a:rPr lang="fi-FI" sz="4400" b="1" dirty="0" smtClean="0">
                <a:solidFill>
                  <a:schemeClr val="bg1"/>
                </a:solidFill>
              </a:rPr>
              <a:t>vapauttaa Hänen voimansa toimimaan!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763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u="sng" smtClean="0">
                <a:solidFill>
                  <a:schemeClr val="accent6">
                    <a:lumMod val="75000"/>
                  </a:schemeClr>
                </a:solidFill>
              </a:rPr>
              <a:t>Valtuutti ja lähetti meidät</a:t>
            </a:r>
          </a:p>
          <a:p>
            <a:pPr algn="ctr"/>
            <a:r>
              <a:rPr lang="fi-FI" sz="4400" b="1" u="sng" smtClean="0">
                <a:solidFill>
                  <a:schemeClr val="accent6">
                    <a:lumMod val="75000"/>
                  </a:schemeClr>
                </a:solidFill>
              </a:rPr>
              <a:t>julistamaan evankeliumia!</a:t>
            </a:r>
            <a:endParaRPr lang="fi-FI" sz="4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1400" b="1" dirty="0" smtClean="0">
              <a:solidFill>
                <a:srgbClr val="0033CC"/>
              </a:solidFill>
            </a:endParaRPr>
          </a:p>
          <a:p>
            <a:pPr algn="ctr"/>
            <a:r>
              <a:rPr lang="fi-FI" sz="3200" b="1" dirty="0" smtClean="0">
                <a:solidFill>
                  <a:srgbClr val="800000"/>
                </a:solidFill>
              </a:rPr>
              <a:t>”Menkää siis ja tehkää kaikki kansat minun opetuslapsikseni” </a:t>
            </a:r>
            <a:r>
              <a:rPr lang="fi-FI" sz="3200" b="1" i="1" dirty="0" smtClean="0">
                <a:solidFill>
                  <a:srgbClr val="800000"/>
                </a:solidFill>
              </a:rPr>
              <a:t>Matt. 28 19.</a:t>
            </a:r>
            <a:endParaRPr lang="en-US" sz="3200" b="1" i="1" dirty="0" smtClean="0">
              <a:solidFill>
                <a:srgbClr val="800000"/>
              </a:solidFill>
            </a:endParaRPr>
          </a:p>
          <a:p>
            <a:pPr algn="ctr"/>
            <a:endParaRPr lang="fi-FI" sz="1400" b="1" dirty="0" smtClean="0">
              <a:solidFill>
                <a:srgbClr val="800000"/>
              </a:solidFill>
            </a:endParaRPr>
          </a:p>
          <a:p>
            <a:pPr algn="ctr"/>
            <a:r>
              <a:rPr lang="fi-FI" sz="3200" b="1" dirty="0" smtClean="0">
                <a:solidFill>
                  <a:srgbClr val="800000"/>
                </a:solidFill>
              </a:rPr>
              <a:t>”Niinkuin Isä on lähettänyt minut, niin lähetän minäkin teidät." </a:t>
            </a:r>
            <a:r>
              <a:rPr lang="fi-FI" sz="3200" b="1" i="1" dirty="0" smtClean="0">
                <a:solidFill>
                  <a:srgbClr val="800000"/>
                </a:solidFill>
              </a:rPr>
              <a:t>Joh. 20:21</a:t>
            </a:r>
            <a:r>
              <a:rPr lang="fi-FI" sz="3200" b="1" dirty="0" smtClean="0">
                <a:solidFill>
                  <a:srgbClr val="800000"/>
                </a:solidFill>
              </a:rPr>
              <a:t> </a:t>
            </a:r>
            <a:endParaRPr 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2050" name="Picture 2" descr="C:\Documents and Settings\mirjami\Desktop\Rukous Jeesuksen nimessä 7-11.3.2011\Kuvat\benin2a.jpg"/>
          <p:cNvPicPr>
            <a:picLocks noChangeAspect="1" noChangeArrowheads="1"/>
          </p:cNvPicPr>
          <p:nvPr/>
        </p:nvPicPr>
        <p:blipFill>
          <a:blip r:embed="rId2" cstate="print"/>
          <a:srcRect l="6008" b="15344"/>
          <a:stretch>
            <a:fillRect/>
          </a:stretch>
        </p:blipFill>
        <p:spPr bwMode="auto">
          <a:xfrm>
            <a:off x="228600" y="4114800"/>
            <a:ext cx="4191000" cy="2544904"/>
          </a:xfrm>
          <a:prstGeom prst="rect">
            <a:avLst/>
          </a:prstGeom>
          <a:noFill/>
        </p:spPr>
      </p:pic>
      <p:pic>
        <p:nvPicPr>
          <p:cNvPr id="2052" name="Picture 4" descr="C:\Documents and Settings\mirjami\Desktop\Rukous Jeesuksen nimessä 7-11.3.2011\Kuvat\street_witnessing.jpg"/>
          <p:cNvPicPr>
            <a:picLocks noChangeAspect="1" noChangeArrowheads="1"/>
          </p:cNvPicPr>
          <p:nvPr/>
        </p:nvPicPr>
        <p:blipFill>
          <a:blip r:embed="rId3" cstate="print"/>
          <a:srcRect l="10717" t="6082" r="11079"/>
          <a:stretch>
            <a:fillRect/>
          </a:stretch>
        </p:blipFill>
        <p:spPr bwMode="auto">
          <a:xfrm>
            <a:off x="6455216" y="4191000"/>
            <a:ext cx="2688784" cy="2133600"/>
          </a:xfrm>
          <a:prstGeom prst="rect">
            <a:avLst/>
          </a:prstGeom>
          <a:noFill/>
        </p:spPr>
      </p:pic>
      <p:pic>
        <p:nvPicPr>
          <p:cNvPr id="2051" name="Picture 3" descr="C:\Documents and Settings\mirjami\Desktop\Rukous Jeesuksen nimessä 7-11.3.2011\Kuvat\Evangelizing - (Picnik reduced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72000"/>
            <a:ext cx="2982912" cy="223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Miksi Jeesus käytti</a:t>
            </a:r>
          </a:p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valtaansa näin </a:t>
            </a:r>
          </a:p>
          <a:p>
            <a:r>
              <a:rPr lang="fi-FI" sz="3600" b="1" smtClean="0">
                <a:solidFill>
                  <a:schemeClr val="accent6">
                    <a:lumMod val="75000"/>
                  </a:schemeClr>
                </a:solidFill>
              </a:rPr>
              <a:t>erikoisella tavalla?</a:t>
            </a:r>
            <a:endParaRPr lang="fi-FI" sz="3600" b="1" dirty="0" smtClean="0">
              <a:solidFill>
                <a:srgbClr val="0033CC"/>
              </a:solidFill>
            </a:endParaRPr>
          </a:p>
        </p:txBody>
      </p:sp>
      <p:pic>
        <p:nvPicPr>
          <p:cNvPr id="8" name="Picture 2" descr="E:\1data\POWERPOINT-ESITYKSET\PP-esityskuvia\KOKKOLAN RUKOUSESITYS NUORET 2007-09\51_Helsinki[1].jpg"/>
          <p:cNvPicPr>
            <a:picLocks noChangeAspect="1" noChangeArrowheads="1"/>
          </p:cNvPicPr>
          <p:nvPr/>
        </p:nvPicPr>
        <p:blipFill>
          <a:blip r:embed="rId2" cstate="print"/>
          <a:srcRect t="5098" b="4471"/>
          <a:stretch>
            <a:fillRect/>
          </a:stretch>
        </p:blipFill>
        <p:spPr bwMode="auto">
          <a:xfrm>
            <a:off x="4191000" y="0"/>
            <a:ext cx="4953000" cy="65532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3581400"/>
            <a:ext cx="403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800000"/>
                </a:solidFill>
              </a:rPr>
              <a:t>Miksei kaikkivaltias Jumala laita taivaalle tekstiä tai tee jotain muuta vakuuttavaa, että kaikki uskoisivat Häneen?</a:t>
            </a:r>
            <a:endParaRPr lang="en-US" sz="32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1816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800000"/>
                </a:solidFill>
              </a:rPr>
              <a:t>Evankeliumi on siksi levitettävä </a:t>
            </a:r>
            <a:r>
              <a:rPr lang="fi-FI" sz="3600" b="1" u="sng" smtClean="0">
                <a:solidFill>
                  <a:srgbClr val="800000"/>
                </a:solidFill>
              </a:rPr>
              <a:t>ihmisen kautta, ihmiseltä ihmiselle.</a:t>
            </a:r>
            <a:endParaRPr lang="en-US" sz="3600">
              <a:solidFill>
                <a:srgbClr val="800000"/>
              </a:solidFill>
            </a:endParaRPr>
          </a:p>
        </p:txBody>
      </p:sp>
      <p:pic>
        <p:nvPicPr>
          <p:cNvPr id="7" name="Picture 4" descr="E:\1data\POWERPOINT-ESITYKSET\PP-esityskuvia\KOKKOLAN RUKOUSESITYS NUORET 2007-09\työmies elopelloll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445" r="11223"/>
          <a:stretch>
            <a:fillRect/>
          </a:stretch>
        </p:blipFill>
        <p:spPr bwMode="auto">
          <a:xfrm>
            <a:off x="4800600" y="990600"/>
            <a:ext cx="4146697" cy="266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457200"/>
            <a:ext cx="441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b="1" u="sng" smtClean="0">
                <a:solidFill>
                  <a:schemeClr val="accent6">
                    <a:lumMod val="75000"/>
                  </a:schemeClr>
                </a:solidFill>
              </a:rPr>
              <a:t>ENSIMMÄINEN SYY</a:t>
            </a:r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: Jumalan säätämys</a:t>
            </a:r>
            <a:endParaRPr lang="fi-FI" sz="340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on toimia maan </a:t>
            </a:r>
          </a:p>
          <a:p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päällä ihmisen kautta.</a:t>
            </a:r>
          </a:p>
          <a:p>
            <a:endParaRPr lang="fi-FI" sz="3400" smtClean="0"/>
          </a:p>
          <a:p>
            <a:r>
              <a:rPr lang="fi-FI" sz="3400" b="1" smtClean="0">
                <a:solidFill>
                  <a:schemeClr val="accent6">
                    <a:lumMod val="75000"/>
                  </a:schemeClr>
                </a:solidFill>
              </a:rPr>
              <a:t>Juuri siksi Jumalan toinen persoona Jeesus itsekin tuli ihmiseksi.</a:t>
            </a:r>
            <a:endParaRPr lang="en-US" sz="3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510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Esimerkki: </a:t>
            </a: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Enkeli ilmoitti Korneliukselle vain, mistä löytyy ihminen kertomaan pelastussanoma!</a:t>
            </a:r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(Apt. 10) </a:t>
            </a:r>
          </a:p>
          <a:p>
            <a:endParaRPr lang="fi-FI" sz="3200" b="1" smtClean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8600"/>
            <a:ext cx="441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400" b="1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5" name="Picture 4" descr="E:\1data\POWERPOINT-ESITYKSET\PP-esityskuvia\KOKKOLAN RUKOUSESITYS NUORET 2007-09\kornelius ja enkeli.jpg"/>
          <p:cNvPicPr>
            <a:picLocks noChangeAspect="1" noChangeArrowheads="1"/>
          </p:cNvPicPr>
          <p:nvPr/>
        </p:nvPicPr>
        <p:blipFill>
          <a:blip r:embed="rId2" cstate="print"/>
          <a:srcRect l="2875" t="13897" r="6070" b="3320"/>
          <a:stretch>
            <a:fillRect/>
          </a:stretch>
        </p:blipFill>
        <p:spPr bwMode="auto">
          <a:xfrm>
            <a:off x="5973792" y="0"/>
            <a:ext cx="3170208" cy="3733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32766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i="1" u="sng" smtClean="0">
                <a:solidFill>
                  <a:srgbClr val="800000"/>
                </a:solidFill>
              </a:rPr>
              <a:t>Apt. 10: 38-44 Pietari julistaa: </a:t>
            </a:r>
            <a:r>
              <a:rPr lang="fi-FI" sz="2800" b="1" smtClean="0">
                <a:solidFill>
                  <a:srgbClr val="800000"/>
                </a:solidFill>
              </a:rPr>
              <a:t> </a:t>
            </a:r>
          </a:p>
          <a:p>
            <a:r>
              <a:rPr lang="fi-FI" sz="2800" b="1" smtClean="0">
                <a:solidFill>
                  <a:srgbClr val="800000"/>
                </a:solidFill>
              </a:rPr>
              <a:t>Hänet Jumala herätti kolmantena päivänä ja </a:t>
            </a:r>
            <a:r>
              <a:rPr lang="fi-FI" sz="2800" b="1" u="sng" smtClean="0">
                <a:solidFill>
                  <a:schemeClr val="accent6">
                    <a:lumMod val="75000"/>
                  </a:schemeClr>
                </a:solidFill>
              </a:rPr>
              <a:t>antoi hänen ilmestyä, ei kaikelle kansalle, vaan Jumalan ennen valitsemille todistajille</a:t>
            </a:r>
            <a:r>
              <a:rPr lang="fi-FI" sz="28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fi-FI" sz="2800" b="1" smtClean="0">
                <a:solidFill>
                  <a:srgbClr val="800000"/>
                </a:solidFill>
              </a:rPr>
              <a:t> meille, jotka söimme ja joimme hänen kanssaan sen jälkeen, kuin hän oli kuolleista noussut.</a:t>
            </a:r>
            <a:r>
              <a:rPr lang="fi-FI" sz="28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800" b="1" u="sng" smtClean="0">
                <a:solidFill>
                  <a:schemeClr val="accent6">
                    <a:lumMod val="75000"/>
                  </a:schemeClr>
                </a:solidFill>
              </a:rPr>
              <a:t>Ja hän käski meidän saarnata kansalle ja todistaa </a:t>
            </a:r>
            <a:r>
              <a:rPr lang="fi-FI" sz="2800" b="1" smtClean="0">
                <a:solidFill>
                  <a:schemeClr val="accent6">
                    <a:lumMod val="75000"/>
                  </a:schemeClr>
                </a:solidFill>
              </a:rPr>
              <a:t>--</a:t>
            </a:r>
            <a:r>
              <a:rPr lang="fi-FI" sz="2800" b="1" smtClean="0">
                <a:solidFill>
                  <a:srgbClr val="800000"/>
                </a:solidFill>
              </a:rPr>
              <a:t> että jokainen, joka uskoo Jeesukseen, saa synnit anteeksi hänen nimensä kautta.</a:t>
            </a:r>
            <a:endParaRPr lang="en-US" sz="2800" b="1" u="sng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257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800000"/>
                </a:solidFill>
              </a:rPr>
              <a:t>Evankelioinnilla ihmisen kautta toden-näköisesti pelastuu suhteessa eniten ihmisiä. </a:t>
            </a:r>
            <a:endParaRPr lang="en-US" sz="360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10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smtClean="0">
                <a:solidFill>
                  <a:schemeClr val="accent6">
                    <a:lumMod val="75000"/>
                  </a:schemeClr>
                </a:solidFill>
              </a:rPr>
              <a:t>TOINEN SYY</a:t>
            </a:r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: Tavoitteena on uskon kuuliaisuus, ei vain usko Jumalan olemassa-oloon. </a:t>
            </a:r>
            <a:r>
              <a:rPr lang="fi-FI" sz="3200" b="1" i="1" smtClean="0">
                <a:solidFill>
                  <a:schemeClr val="accent6">
                    <a:lumMod val="75000"/>
                  </a:schemeClr>
                </a:solidFill>
              </a:rPr>
              <a:t>(Room. 1:5)</a:t>
            </a:r>
          </a:p>
          <a:p>
            <a:endParaRPr lang="fi-FI" sz="3200" smtClean="0"/>
          </a:p>
          <a:p>
            <a:r>
              <a:rPr lang="fi-FI" sz="3200" b="1" smtClean="0">
                <a:solidFill>
                  <a:schemeClr val="accent6">
                    <a:lumMod val="75000"/>
                  </a:schemeClr>
                </a:solidFill>
              </a:rPr>
              <a:t>Julkisia ihmeitä on jo kokeiltu - turhaan: vedenpaisumus, meren halkaisu, pilvenpatsaat...</a:t>
            </a:r>
            <a:endParaRPr lang="en-US" sz="3200"/>
          </a:p>
        </p:txBody>
      </p:sp>
      <p:pic>
        <p:nvPicPr>
          <p:cNvPr id="6" name="Picture 2" descr="C:\Documents and Settings\mirjami\Desktop\Rukous Jeesuksen nimessä 7-11.3.2011\Kuvat\witnessing.JPG"/>
          <p:cNvPicPr>
            <a:picLocks noChangeAspect="1" noChangeArrowheads="1"/>
          </p:cNvPicPr>
          <p:nvPr/>
        </p:nvPicPr>
        <p:blipFill>
          <a:blip r:embed="rId2" cstate="print"/>
          <a:srcRect r="5540"/>
          <a:stretch>
            <a:fillRect/>
          </a:stretch>
        </p:blipFill>
        <p:spPr bwMode="auto">
          <a:xfrm>
            <a:off x="5170116" y="609600"/>
            <a:ext cx="389768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7693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Jeesus antoi meille varustukseksi:  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000" b="1" dirty="0" smtClean="0">
              <a:solidFill>
                <a:srgbClr val="0033CC"/>
              </a:solidFill>
            </a:endParaRPr>
          </a:p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1. Oman nimensä ja sen 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tuomat 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valtuudet </a:t>
            </a:r>
            <a:endParaRPr lang="fi-FI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3200" b="1" dirty="0" smtClean="0">
              <a:solidFill>
                <a:srgbClr val="990099"/>
              </a:solidFill>
            </a:endParaRPr>
          </a:p>
          <a:p>
            <a:r>
              <a:rPr lang="fi-FI" sz="3200" b="1" i="1" smtClean="0">
                <a:solidFill>
                  <a:srgbClr val="800000"/>
                </a:solidFill>
              </a:rPr>
              <a:t>Mark</a:t>
            </a:r>
            <a:r>
              <a:rPr lang="fi-FI" sz="3200" b="1" i="1" dirty="0" smtClean="0">
                <a:solidFill>
                  <a:srgbClr val="800000"/>
                </a:solidFill>
              </a:rPr>
              <a:t>. 16:17 </a:t>
            </a:r>
            <a:r>
              <a:rPr lang="fi-FI" sz="3200" dirty="0" smtClean="0">
                <a:solidFill>
                  <a:srgbClr val="800000"/>
                </a:solidFill>
              </a:rPr>
              <a:t>Ja nämä merkit seuraavat niitä, jotka uskovat: minun </a:t>
            </a:r>
            <a:r>
              <a:rPr lang="fi-FI" sz="3200" b="1" dirty="0" smtClean="0">
                <a:solidFill>
                  <a:srgbClr val="800000"/>
                </a:solidFill>
              </a:rPr>
              <a:t>nimessäni</a:t>
            </a:r>
            <a:r>
              <a:rPr lang="fi-FI" sz="3200" dirty="0" smtClean="0">
                <a:solidFill>
                  <a:srgbClr val="800000"/>
                </a:solidFill>
              </a:rPr>
              <a:t> he ajavat ulos </a:t>
            </a:r>
            <a:r>
              <a:rPr lang="fi-FI" sz="3200" smtClean="0">
                <a:solidFill>
                  <a:srgbClr val="800000"/>
                </a:solidFill>
              </a:rPr>
              <a:t>riivaajia...</a:t>
            </a:r>
          </a:p>
          <a:p>
            <a:endParaRPr lang="fi-FI" sz="3200" b="1" smtClean="0">
              <a:solidFill>
                <a:srgbClr val="800000"/>
              </a:solidFill>
            </a:endParaRPr>
          </a:p>
          <a:p>
            <a:endParaRPr lang="fi-FI" sz="40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irjami\Desktop\Rukous Jeesuksen nimessä 7-11.3.2011\Kuvat\pentec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10577"/>
            <a:ext cx="4343400" cy="3257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smtClean="0">
                <a:solidFill>
                  <a:schemeClr val="accent6">
                    <a:lumMod val="75000"/>
                  </a:schemeClr>
                </a:solidFill>
              </a:rPr>
              <a:t>Jeesus </a:t>
            </a:r>
            <a:r>
              <a:rPr lang="fi-FI" sz="4800" b="1" dirty="0" smtClean="0">
                <a:solidFill>
                  <a:schemeClr val="accent6">
                    <a:lumMod val="75000"/>
                  </a:schemeClr>
                </a:solidFill>
              </a:rPr>
              <a:t>antoi meille varustukseksi:  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sz="4000" b="1" dirty="0" smtClean="0">
              <a:solidFill>
                <a:srgbClr val="0033CC"/>
              </a:solidFill>
            </a:endParaRPr>
          </a:p>
          <a:p>
            <a:r>
              <a:rPr lang="fi-FI" sz="40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fi-FI" sz="4000" b="1" smtClean="0">
                <a:solidFill>
                  <a:schemeClr val="accent6">
                    <a:lumMod val="75000"/>
                  </a:schemeClr>
                </a:solidFill>
              </a:rPr>
              <a:t>Pyhän Hengen</a:t>
            </a:r>
            <a:endParaRPr lang="fi-FI" sz="4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355771"/>
            <a:ext cx="4038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3200" b="1" i="1" smtClean="0">
                <a:solidFill>
                  <a:srgbClr val="800000"/>
                </a:solidFill>
              </a:rPr>
              <a:t>Apt. 1:8</a:t>
            </a:r>
            <a:r>
              <a:rPr lang="fi-FI" sz="3200" b="1" smtClean="0">
                <a:solidFill>
                  <a:srgbClr val="800000"/>
                </a:solidFill>
              </a:rPr>
              <a:t>: -- kun Pyhä Henki tulee teihin, te saatte voiman, ja te tulette olemaan minun todistajani -- aina maan ääriin saakka".</a:t>
            </a:r>
            <a:endParaRPr lang="en-US" sz="3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762</Words>
  <Application>Microsoft Office PowerPoint</Application>
  <PresentationFormat>On-screen Show (4:3)</PresentationFormat>
  <Paragraphs>149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Mirjami</dc:creator>
  <cp:lastModifiedBy>Mirjami</cp:lastModifiedBy>
  <cp:revision>498</cp:revision>
  <dcterms:created xsi:type="dcterms:W3CDTF">2010-05-10T08:45:47Z</dcterms:created>
  <dcterms:modified xsi:type="dcterms:W3CDTF">2018-02-04T21:10:04Z</dcterms:modified>
</cp:coreProperties>
</file>