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92" r:id="rId3"/>
    <p:sldId id="298" r:id="rId4"/>
    <p:sldId id="299" r:id="rId5"/>
    <p:sldId id="300" r:id="rId6"/>
    <p:sldId id="301" r:id="rId7"/>
    <p:sldId id="302" r:id="rId8"/>
    <p:sldId id="305" r:id="rId9"/>
    <p:sldId id="30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592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31" autoAdjust="0"/>
    <p:restoredTop sz="94660"/>
  </p:normalViewPr>
  <p:slideViewPr>
    <p:cSldViewPr>
      <p:cViewPr>
        <p:scale>
          <a:sx n="70" d="100"/>
          <a:sy n="70" d="100"/>
        </p:scale>
        <p:origin x="-894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F7831-28DD-4B73-80C6-41D7D9A28EF8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0899C-1916-4734-BBED-05E09C26DA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02BAC-E822-4B7D-B2D3-953E1F1C29E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02BAC-E822-4B7D-B2D3-953E1F1C29E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02BAC-E822-4B7D-B2D3-953E1F1C29E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02BAC-E822-4B7D-B2D3-953E1F1C29E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02BAC-E822-4B7D-B2D3-953E1F1C29E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02BAC-E822-4B7D-B2D3-953E1F1C29E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02BAC-E822-4B7D-B2D3-953E1F1C29E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02BAC-E822-4B7D-B2D3-953E1F1C29E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302BAC-E822-4B7D-B2D3-953E1F1C29E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FDCE2-4D1C-47B7-BA4A-BFF139697EE9}" type="datetimeFigureOut">
              <a:rPr lang="en-US" smtClean="0"/>
              <a:pPr/>
              <a:t>9/25/2010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99832-DADA-4BB6-93E6-BA99680020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1data\IVANOV\RUKOUSOPETUSTA ja -PUHEITA\Rukousviikko 2010-10\Logo LEVEÄ kestävä rukou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000"/>
            <a:ext cx="7199313" cy="15589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26670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800" u="sng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Aiheena tänään:</a:t>
            </a:r>
          </a:p>
          <a:p>
            <a:pPr marL="514350" indent="-514350" algn="ctr"/>
            <a:endParaRPr lang="fi-FI" sz="4800" b="1" smtClean="0">
              <a:solidFill>
                <a:schemeClr val="accent2"/>
              </a:solidFill>
            </a:endParaRPr>
          </a:p>
          <a:p>
            <a:pPr marL="514350" indent="-514350" algn="ctr"/>
            <a:r>
              <a:rPr lang="fi-FI" sz="4800" b="1" smtClean="0">
                <a:solidFill>
                  <a:schemeClr val="accent2"/>
                </a:solidFill>
              </a:rPr>
              <a:t>Kestävä rukous käytännössä</a:t>
            </a:r>
            <a:endParaRPr lang="fi-FI" sz="4800" b="1" dirty="0" smtClean="0">
              <a:ln w="1905"/>
              <a:solidFill>
                <a:schemeClr val="accent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43200" y="457200"/>
            <a:ext cx="6172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 smtClean="0">
                <a:ln w="1905"/>
                <a:solidFill>
                  <a:srgbClr val="C00000"/>
                </a:solidFill>
              </a:rPr>
              <a:t>Viikon teema:</a:t>
            </a:r>
          </a:p>
          <a:p>
            <a:r>
              <a:rPr lang="fi-FI" sz="440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Kestävä rukous</a:t>
            </a:r>
            <a:endParaRPr lang="fi-FI" sz="4400" dirty="0" smtClean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/>
            <a:r>
              <a:rPr lang="en-US" sz="2000" smtClean="0">
                <a:solidFill>
                  <a:srgbClr val="C00000"/>
                </a:solidFill>
              </a:rPr>
              <a:t>4-7.10.2010</a:t>
            </a:r>
            <a:endParaRPr lang="fi-FI" sz="2000" dirty="0" smtClean="0">
              <a:ln w="1905"/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457201"/>
            <a:ext cx="7924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eriod"/>
            </a:pPr>
            <a:r>
              <a:rPr lang="fi-FI" sz="4800" b="1" smtClean="0">
                <a:solidFill>
                  <a:schemeClr val="accent2"/>
                </a:solidFill>
              </a:rPr>
              <a:t>Miten tehdä päätös, joka pitää</a:t>
            </a:r>
          </a:p>
          <a:p>
            <a:pPr marL="914400" indent="-914400"/>
            <a:endParaRPr lang="en-US" sz="2800" smtClean="0">
              <a:solidFill>
                <a:schemeClr val="accent2"/>
              </a:solidFill>
            </a:endParaRPr>
          </a:p>
          <a:p>
            <a:r>
              <a:rPr lang="fi-FI" sz="3600" b="1" smtClean="0">
                <a:solidFill>
                  <a:srgbClr val="485925"/>
                </a:solidFill>
              </a:rPr>
              <a:t>Päätä vain kerran. </a:t>
            </a:r>
          </a:p>
          <a:p>
            <a:r>
              <a:rPr lang="fi-FI" sz="3600" b="1" smtClean="0">
                <a:solidFill>
                  <a:srgbClr val="485925"/>
                </a:solidFill>
              </a:rPr>
              <a:t>Älä mieti joka päivä erikseen, rukoiletko tänään. Yksinkertaisesti tee se!</a:t>
            </a:r>
            <a:endParaRPr lang="en-US" sz="4800">
              <a:solidFill>
                <a:schemeClr val="accent2"/>
              </a:solidFill>
            </a:endParaRPr>
          </a:p>
        </p:txBody>
      </p:sp>
      <p:pic>
        <p:nvPicPr>
          <p:cNvPr id="1026" name="Picture 2" descr="C:\Documents and Settings\mirjami\Desktop\Rukousviikko 4.7.10.2010 Korso\TO\prayer.gif"/>
          <p:cNvPicPr>
            <a:picLocks noChangeAspect="1" noChangeArrowheads="1"/>
          </p:cNvPicPr>
          <p:nvPr/>
        </p:nvPicPr>
        <p:blipFill>
          <a:blip r:embed="rId3" cstate="print"/>
          <a:srcRect b="13220"/>
          <a:stretch>
            <a:fillRect/>
          </a:stretch>
        </p:blipFill>
        <p:spPr bwMode="auto">
          <a:xfrm>
            <a:off x="1905000" y="4267200"/>
            <a:ext cx="4343400" cy="2206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1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 smtClean="0">
                <a:solidFill>
                  <a:schemeClr val="accent2"/>
                </a:solidFill>
              </a:rPr>
              <a:t>2. Järjestä aika</a:t>
            </a: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r>
              <a:rPr lang="fi-FI" sz="3200" b="1" smtClean="0">
                <a:solidFill>
                  <a:srgbClr val="485925"/>
                </a:solidFill>
              </a:rPr>
              <a:t>Rukoukselle ei koskaan järjesty aikaa itsestään. Päiväohjelmamme tulee niin täyteen kuin annamme sen </a:t>
            </a:r>
            <a:r>
              <a:rPr lang="fi-FI" sz="3200" b="1" smtClean="0">
                <a:solidFill>
                  <a:srgbClr val="485925"/>
                </a:solidFill>
              </a:rPr>
              <a:t>tulla</a:t>
            </a:r>
            <a:r>
              <a:rPr lang="fi-FI" sz="3200" b="1" smtClean="0">
                <a:solidFill>
                  <a:srgbClr val="485925"/>
                </a:solidFill>
              </a:rPr>
              <a:t>.</a:t>
            </a:r>
          </a:p>
          <a:p>
            <a:endParaRPr lang="fi-FI" sz="3200" b="1" smtClean="0">
              <a:solidFill>
                <a:srgbClr val="485925"/>
              </a:solidFill>
            </a:endParaRPr>
          </a:p>
          <a:p>
            <a:r>
              <a:rPr lang="fi-FI" sz="3200" b="1" smtClean="0">
                <a:solidFill>
                  <a:srgbClr val="485925"/>
                </a:solidFill>
              </a:rPr>
              <a:t>Daniel 6:10</a:t>
            </a:r>
          </a:p>
          <a:p>
            <a:r>
              <a:rPr lang="fi-FI" sz="3200" smtClean="0">
                <a:solidFill>
                  <a:srgbClr val="485925"/>
                </a:solidFill>
              </a:rPr>
              <a:t>Kaikki tiesivät, että Daniel rukoili kolmasti päivässä. </a:t>
            </a:r>
            <a:r>
              <a:rPr lang="fi-FI" sz="3200" smtClean="0">
                <a:solidFill>
                  <a:schemeClr val="accent2"/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1"/>
            <a:ext cx="80772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 smtClean="0">
                <a:solidFill>
                  <a:schemeClr val="accent2"/>
                </a:solidFill>
              </a:rPr>
              <a:t>3. Järjestä paikka</a:t>
            </a: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r>
              <a:rPr lang="fi-FI" sz="3200" b="1" smtClean="0">
                <a:solidFill>
                  <a:srgbClr val="485925"/>
                </a:solidFill>
              </a:rPr>
              <a:t>Matt. 6:6 Vaan sinä, kun rukoilet, mene kammioosi ja sulje ovesi ja rukoile Isääsi, joka on salassa; ja sinun Isäsi, joka salassa näkee, maksaa sinulle.  </a:t>
            </a:r>
            <a:endParaRPr lang="en-US" sz="3200" b="1" smtClean="0">
              <a:solidFill>
                <a:srgbClr val="485925"/>
              </a:solidFill>
            </a:endParaRPr>
          </a:p>
          <a:p>
            <a:r>
              <a:rPr lang="fi-FI" sz="3200" b="1" smtClean="0">
                <a:solidFill>
                  <a:srgbClr val="485925"/>
                </a:solidFill>
              </a:rPr>
              <a:t> </a:t>
            </a:r>
            <a:endParaRPr lang="en-US" sz="3200" b="1" smtClean="0">
              <a:solidFill>
                <a:srgbClr val="485925"/>
              </a:solidFill>
            </a:endParaRPr>
          </a:p>
          <a:p>
            <a:r>
              <a:rPr lang="fi-FI" sz="3200" b="1" smtClean="0">
                <a:solidFill>
                  <a:srgbClr val="485925"/>
                </a:solidFill>
              </a:rPr>
              <a:t>Jeesus puhui kammiosta. On helpompaa ylläpitää säännöllistä rukousta, jos sille on tietty paikka.</a:t>
            </a:r>
            <a:endParaRPr lang="en-US" sz="3200" b="1" smtClean="0">
              <a:solidFill>
                <a:srgbClr val="485925"/>
              </a:solidFill>
            </a:endParaRPr>
          </a:p>
          <a:p>
            <a:endParaRPr lang="en-US" sz="3200" smtClean="0">
              <a:solidFill>
                <a:srgbClr val="485925"/>
              </a:solidFill>
            </a:endParaRPr>
          </a:p>
          <a:p>
            <a:r>
              <a:rPr lang="fi-FI" sz="3200" smtClean="0">
                <a:solidFill>
                  <a:schemeClr val="accent2"/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457201"/>
            <a:ext cx="8077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 smtClean="0">
                <a:solidFill>
                  <a:schemeClr val="accent2"/>
                </a:solidFill>
              </a:rPr>
              <a:t>4. Järjestä yksityisyys</a:t>
            </a: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r>
              <a:rPr lang="fi-FI" sz="3200" smtClean="0"/>
              <a:t>"Sulje ovesi". </a:t>
            </a:r>
            <a:r>
              <a:rPr lang="fi-FI" sz="3200" b="1" smtClean="0"/>
              <a:t>Meidän on opittava rukoilemaan Isää "salassa". Julkinen rukouksemmekin olisi tehokkaampaa, jos sitä edeltäisi yksityinen rukous.</a:t>
            </a:r>
            <a:r>
              <a:rPr lang="fi-FI" sz="3200" smtClean="0"/>
              <a:t> </a:t>
            </a:r>
            <a:endParaRPr lang="en-US" sz="3200" smtClean="0">
              <a:solidFill>
                <a:srgbClr val="485925"/>
              </a:solidFill>
            </a:endParaRPr>
          </a:p>
          <a:p>
            <a:r>
              <a:rPr lang="fi-FI" sz="3200" smtClean="0">
                <a:solidFill>
                  <a:schemeClr val="accent2"/>
                </a:solidFill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4572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smtClean="0"/>
              <a:t> </a:t>
            </a:r>
            <a:endParaRPr lang="en-US" sz="3200" smtClean="0"/>
          </a:p>
          <a:p>
            <a:r>
              <a:rPr lang="fi-FI" sz="4800" b="1" smtClean="0">
                <a:solidFill>
                  <a:schemeClr val="accent2"/>
                </a:solidFill>
              </a:rPr>
              <a:t>5. Keskittyminen tiettyihin aiheisiin</a:t>
            </a:r>
            <a:endParaRPr lang="en-US" sz="4800" smtClean="0">
              <a:solidFill>
                <a:schemeClr val="accent2"/>
              </a:solidFill>
            </a:endParaRP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r>
              <a:rPr lang="fi-FI" sz="3200" b="1" smtClean="0">
                <a:solidFill>
                  <a:srgbClr val="485925"/>
                </a:solidFill>
              </a:rPr>
              <a:t>On selvää, ettemme pysty samanaikaisesti rukoilemaan monen aiheen puolesta</a:t>
            </a:r>
            <a:r>
              <a:rPr lang="fi-FI" sz="3200" b="1" smtClean="0">
                <a:solidFill>
                  <a:srgbClr val="485925"/>
                </a:solidFill>
              </a:rPr>
              <a:t>. </a:t>
            </a:r>
            <a:endParaRPr lang="fi-FI" sz="3200" b="1" smtClean="0">
              <a:solidFill>
                <a:srgbClr val="485925"/>
              </a:solidFill>
            </a:endParaRPr>
          </a:p>
          <a:p>
            <a:endParaRPr lang="en-US" sz="3200" smtClean="0">
              <a:solidFill>
                <a:srgbClr val="485925"/>
              </a:solidFill>
            </a:endParaRPr>
          </a:p>
          <a:p>
            <a:r>
              <a:rPr lang="fi-FI" sz="3200" smtClean="0">
                <a:solidFill>
                  <a:srgbClr val="485925"/>
                </a:solidFill>
              </a:rPr>
              <a:t>”Kolme leipää</a:t>
            </a:r>
            <a:r>
              <a:rPr lang="fi-FI" sz="3200" smtClean="0">
                <a:solidFill>
                  <a:srgbClr val="485925"/>
                </a:solidFill>
              </a:rPr>
              <a:t>”</a:t>
            </a:r>
            <a:endParaRPr lang="en-US" sz="3200">
              <a:solidFill>
                <a:srgbClr val="4859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8077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smtClean="0"/>
              <a:t> </a:t>
            </a:r>
            <a:endParaRPr lang="en-US" sz="3200" smtClean="0"/>
          </a:p>
          <a:p>
            <a:r>
              <a:rPr lang="fi-FI" sz="4800" b="1" smtClean="0">
                <a:solidFill>
                  <a:schemeClr val="accent2"/>
                </a:solidFill>
              </a:rPr>
              <a:t>6. Muista, miksi rukoilet – rakkaus saa sinut jatkamaan</a:t>
            </a:r>
            <a:endParaRPr lang="en-US" sz="4800" smtClean="0">
              <a:solidFill>
                <a:schemeClr val="accent2"/>
              </a:solidFill>
            </a:endParaRP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endParaRPr lang="fi-FI" sz="32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457200"/>
            <a:ext cx="8077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smtClean="0">
                <a:solidFill>
                  <a:schemeClr val="accent2"/>
                </a:solidFill>
              </a:rPr>
              <a:t> </a:t>
            </a:r>
            <a:r>
              <a:rPr lang="fi-FI" sz="4800" b="1" smtClean="0">
                <a:solidFill>
                  <a:schemeClr val="accent2"/>
                </a:solidFill>
              </a:rPr>
              <a:t>7. Jatka </a:t>
            </a:r>
            <a:r>
              <a:rPr lang="fi-FI" sz="4800" b="1" smtClean="0">
                <a:solidFill>
                  <a:schemeClr val="accent2"/>
                </a:solidFill>
              </a:rPr>
              <a:t>loppuun </a:t>
            </a:r>
            <a:r>
              <a:rPr lang="fi-FI" sz="4800" b="1" smtClean="0">
                <a:solidFill>
                  <a:schemeClr val="accent2"/>
                </a:solidFill>
              </a:rPr>
              <a:t>asti</a:t>
            </a:r>
            <a:r>
              <a:rPr lang="fi-FI" sz="4800" b="1" smtClean="0">
                <a:solidFill>
                  <a:schemeClr val="accent2"/>
                </a:solidFill>
              </a:rPr>
              <a:t>!</a:t>
            </a:r>
          </a:p>
          <a:p>
            <a:endParaRPr lang="fi-FI" sz="3200" b="1" smtClean="0">
              <a:solidFill>
                <a:schemeClr val="accent2"/>
              </a:solidFill>
            </a:endParaRPr>
          </a:p>
          <a:p>
            <a:r>
              <a:rPr lang="fi-FI" sz="3200" b="1" smtClean="0">
                <a:solidFill>
                  <a:srgbClr val="485925"/>
                </a:solidFill>
              </a:rPr>
              <a:t>Mistä tietää, kuinka kauan pitää rukoilla</a:t>
            </a:r>
            <a:r>
              <a:rPr lang="fi-FI" sz="3200" b="1" smtClean="0">
                <a:solidFill>
                  <a:srgbClr val="485925"/>
                </a:solidFill>
              </a:rPr>
              <a:t>? </a:t>
            </a:r>
            <a:r>
              <a:rPr lang="fi-FI" sz="3200" b="1" smtClean="0">
                <a:solidFill>
                  <a:srgbClr val="485925"/>
                </a:solidFill>
              </a:rPr>
              <a:t>–</a:t>
            </a:r>
          </a:p>
          <a:p>
            <a:r>
              <a:rPr lang="fi-FI" sz="3200" b="1" smtClean="0">
                <a:solidFill>
                  <a:srgbClr val="485925"/>
                </a:solidFill>
              </a:rPr>
              <a:t>Käytännönläheistä </a:t>
            </a:r>
            <a:r>
              <a:rPr lang="fi-FI" sz="3200" b="1" smtClean="0">
                <a:solidFill>
                  <a:srgbClr val="485925"/>
                </a:solidFill>
              </a:rPr>
              <a:t>ja yksinkertaista: Rukoile, kunnes vastaus </a:t>
            </a:r>
            <a:r>
              <a:rPr lang="fi-FI" sz="3200" b="1" smtClean="0">
                <a:solidFill>
                  <a:srgbClr val="485925"/>
                </a:solidFill>
              </a:rPr>
              <a:t>tulee</a:t>
            </a:r>
            <a:r>
              <a:rPr lang="fi-FI" sz="3200" b="1" smtClean="0">
                <a:solidFill>
                  <a:srgbClr val="485925"/>
                </a:solidFill>
              </a:rPr>
              <a:t>!</a:t>
            </a:r>
          </a:p>
          <a:p>
            <a:endParaRPr lang="fi-FI" sz="3200" b="1" smtClean="0">
              <a:solidFill>
                <a:srgbClr val="485925"/>
              </a:solidFill>
            </a:endParaRPr>
          </a:p>
          <a:p>
            <a:pPr algn="ctr"/>
            <a:r>
              <a:rPr lang="fi-FI" sz="3200" b="1" smtClean="0">
                <a:solidFill>
                  <a:schemeClr val="accent2"/>
                </a:solidFill>
              </a:rPr>
              <a:t>”Miten suuret </a:t>
            </a:r>
            <a:r>
              <a:rPr lang="fi-FI" sz="3200" b="1" smtClean="0">
                <a:solidFill>
                  <a:schemeClr val="accent2"/>
                </a:solidFill>
              </a:rPr>
              <a:t>Jumalan miehet ja naiset eroavat tavallisista kiireisistä rukoilijoista? He eivät anna periksi, vaan maksavat täyden hinnan, kunnes vastaus </a:t>
            </a:r>
            <a:r>
              <a:rPr lang="fi-FI" sz="3200" b="1" smtClean="0">
                <a:solidFill>
                  <a:schemeClr val="accent2"/>
                </a:solidFill>
              </a:rPr>
              <a:t>tulee</a:t>
            </a:r>
            <a:r>
              <a:rPr lang="fi-FI" sz="3200" b="1" smtClean="0">
                <a:solidFill>
                  <a:schemeClr val="accent2"/>
                </a:solidFill>
              </a:rPr>
              <a:t>.”</a:t>
            </a:r>
            <a:endParaRPr lang="en-US" sz="3200" b="1" smtClean="0">
              <a:solidFill>
                <a:schemeClr val="accent2"/>
              </a:solidFill>
            </a:endParaRPr>
          </a:p>
          <a:p>
            <a:r>
              <a:rPr lang="fi-FI" sz="3200" b="1" smtClean="0">
                <a:solidFill>
                  <a:schemeClr val="accent2"/>
                </a:solidFill>
              </a:rPr>
              <a:t/>
            </a:r>
            <a:br>
              <a:rPr lang="fi-FI" sz="3200" b="1" smtClean="0">
                <a:solidFill>
                  <a:schemeClr val="accent2"/>
                </a:solidFill>
              </a:rPr>
            </a:br>
            <a:endParaRPr lang="en-US" sz="320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304800"/>
            <a:ext cx="815340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fi-FI" sz="2800" b="1" smtClean="0">
                <a:solidFill>
                  <a:schemeClr val="accent2"/>
                </a:solidFill>
              </a:rPr>
              <a:t>Mooses </a:t>
            </a:r>
            <a:r>
              <a:rPr lang="fi-FI" sz="2800" b="1" smtClean="0">
                <a:solidFill>
                  <a:schemeClr val="accent2"/>
                </a:solidFill>
              </a:rPr>
              <a:t>piti käsiään </a:t>
            </a:r>
            <a:r>
              <a:rPr lang="fi-FI" sz="2800" b="1" smtClean="0">
                <a:solidFill>
                  <a:schemeClr val="accent2"/>
                </a:solidFill>
              </a:rPr>
              <a:t>nostettuina </a:t>
            </a:r>
            <a:r>
              <a:rPr lang="fi-FI" sz="2800" b="1" smtClean="0">
                <a:solidFill>
                  <a:schemeClr val="accent2"/>
                </a:solidFill>
              </a:rPr>
              <a:t>rukoukseen,  kunnes </a:t>
            </a:r>
            <a:r>
              <a:rPr lang="fi-FI" sz="2800" b="1" smtClean="0">
                <a:solidFill>
                  <a:schemeClr val="accent2"/>
                </a:solidFill>
              </a:rPr>
              <a:t>Amalek voitettiin täydellisesti (2 Moos. </a:t>
            </a:r>
            <a:r>
              <a:rPr lang="fi-FI" sz="2800" b="1" smtClean="0">
                <a:solidFill>
                  <a:schemeClr val="accent2"/>
                </a:solidFill>
              </a:rPr>
              <a:t>17:13</a:t>
            </a:r>
            <a:r>
              <a:rPr lang="fi-FI" sz="2800" b="1" smtClean="0">
                <a:solidFill>
                  <a:schemeClr val="accent2"/>
                </a:solidFill>
              </a:rPr>
              <a:t>)</a:t>
            </a:r>
          </a:p>
          <a:p>
            <a:pPr lvl="0">
              <a:buFont typeface="Wingdings" pitchFamily="2" charset="2"/>
              <a:buChar char="Ø"/>
            </a:pPr>
            <a:endParaRPr lang="en-US" sz="2800" b="1" smtClean="0">
              <a:solidFill>
                <a:schemeClr val="accent2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fi-FI" sz="2800" b="1" smtClean="0">
                <a:solidFill>
                  <a:srgbClr val="485925"/>
                </a:solidFill>
              </a:rPr>
              <a:t>Joosua </a:t>
            </a:r>
            <a:r>
              <a:rPr lang="fi-FI" sz="2800" b="1" smtClean="0">
                <a:solidFill>
                  <a:srgbClr val="485925"/>
                </a:solidFill>
              </a:rPr>
              <a:t>osoitti keihäällä kohti Aita </a:t>
            </a:r>
            <a:r>
              <a:rPr lang="fi-FI" sz="2800" b="1" smtClean="0">
                <a:solidFill>
                  <a:srgbClr val="485925"/>
                </a:solidFill>
              </a:rPr>
              <a:t>armeijansa </a:t>
            </a:r>
            <a:r>
              <a:rPr lang="fi-FI" sz="2800" b="1" smtClean="0">
                <a:solidFill>
                  <a:srgbClr val="485925"/>
                </a:solidFill>
              </a:rPr>
              <a:t>hyökätessä, kunnes </a:t>
            </a:r>
            <a:r>
              <a:rPr lang="fi-FI" sz="2800" b="1" smtClean="0">
                <a:solidFill>
                  <a:srgbClr val="485925"/>
                </a:solidFill>
              </a:rPr>
              <a:t>Jeriko oli voitettu. (Joos. </a:t>
            </a:r>
            <a:r>
              <a:rPr lang="fi-FI" sz="2800" b="1" smtClean="0">
                <a:solidFill>
                  <a:srgbClr val="485925"/>
                </a:solidFill>
              </a:rPr>
              <a:t>8:26</a:t>
            </a:r>
            <a:r>
              <a:rPr lang="fi-FI" sz="2800" b="1" smtClean="0">
                <a:solidFill>
                  <a:srgbClr val="485925"/>
                </a:solidFill>
              </a:rPr>
              <a:t>)</a:t>
            </a:r>
          </a:p>
          <a:p>
            <a:pPr lvl="0">
              <a:buFont typeface="Wingdings" pitchFamily="2" charset="2"/>
              <a:buChar char="Ø"/>
            </a:pPr>
            <a:endParaRPr lang="en-US" sz="2800" b="1" smtClean="0">
              <a:solidFill>
                <a:srgbClr val="485925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fi-FI" sz="2800" b="1" smtClean="0">
                <a:solidFill>
                  <a:schemeClr val="accent2"/>
                </a:solidFill>
              </a:rPr>
              <a:t>Elia rukoili  </a:t>
            </a:r>
            <a:r>
              <a:rPr lang="fi-FI" sz="2800" b="1" smtClean="0">
                <a:solidFill>
                  <a:schemeClr val="accent2"/>
                </a:solidFill>
              </a:rPr>
              <a:t>polvillaan, että kolmen vuoden </a:t>
            </a:r>
            <a:r>
              <a:rPr lang="fi-FI" sz="2800" b="1" smtClean="0">
                <a:solidFill>
                  <a:schemeClr val="accent2"/>
                </a:solidFill>
              </a:rPr>
              <a:t>kuivuus </a:t>
            </a:r>
            <a:r>
              <a:rPr lang="fi-FI" sz="2800" b="1" smtClean="0">
                <a:solidFill>
                  <a:schemeClr val="accent2"/>
                </a:solidFill>
              </a:rPr>
              <a:t>loppuisi,  kunnes </a:t>
            </a:r>
            <a:r>
              <a:rPr lang="fi-FI" sz="2800" b="1" smtClean="0">
                <a:solidFill>
                  <a:schemeClr val="accent2"/>
                </a:solidFill>
              </a:rPr>
              <a:t>sadepilvi ilmestyi. (1 Kun. </a:t>
            </a:r>
            <a:r>
              <a:rPr lang="fi-FI" sz="2800" b="1" smtClean="0">
                <a:solidFill>
                  <a:schemeClr val="accent2"/>
                </a:solidFill>
              </a:rPr>
              <a:t>18:44</a:t>
            </a:r>
            <a:r>
              <a:rPr lang="fi-FI" sz="2800" b="1" smtClean="0">
                <a:solidFill>
                  <a:schemeClr val="accent2"/>
                </a:solidFill>
              </a:rPr>
              <a:t>)</a:t>
            </a:r>
          </a:p>
          <a:p>
            <a:pPr lvl="0">
              <a:buFont typeface="Wingdings" pitchFamily="2" charset="2"/>
              <a:buChar char="Ø"/>
            </a:pPr>
            <a:endParaRPr lang="en-US" sz="2800" b="1" smtClean="0">
              <a:solidFill>
                <a:schemeClr val="accent2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fi-FI" sz="2800" b="1" smtClean="0">
                <a:solidFill>
                  <a:srgbClr val="485925"/>
                </a:solidFill>
              </a:rPr>
              <a:t>Kuinka kauan opetuslapset jatkoivat rukousta yläsalissa? Kunnes Pyhä Henki laskeutui heidän </a:t>
            </a:r>
            <a:r>
              <a:rPr lang="fi-FI" sz="2800" b="1" smtClean="0">
                <a:solidFill>
                  <a:srgbClr val="485925"/>
                </a:solidFill>
              </a:rPr>
              <a:t>ylleen</a:t>
            </a:r>
            <a:r>
              <a:rPr lang="fi-FI" sz="2800" b="1" smtClean="0">
                <a:solidFill>
                  <a:srgbClr val="485925"/>
                </a:solidFill>
              </a:rPr>
              <a:t>.</a:t>
            </a:r>
          </a:p>
          <a:p>
            <a:pPr lvl="0">
              <a:buFont typeface="Wingdings" pitchFamily="2" charset="2"/>
              <a:buChar char="Ø"/>
            </a:pPr>
            <a:endParaRPr lang="en-US" sz="2800" b="1" smtClean="0">
              <a:solidFill>
                <a:srgbClr val="485925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fi-FI" sz="2800" b="1" smtClean="0">
                <a:solidFill>
                  <a:schemeClr val="accent2"/>
                </a:solidFill>
              </a:rPr>
              <a:t>Jatka, </a:t>
            </a:r>
            <a:r>
              <a:rPr lang="fi-FI" sz="2800" b="1" smtClean="0">
                <a:solidFill>
                  <a:schemeClr val="accent2"/>
                </a:solidFill>
              </a:rPr>
              <a:t>kunnes </a:t>
            </a:r>
            <a:r>
              <a:rPr lang="fi-FI" sz="2800" b="1" smtClean="0">
                <a:solidFill>
                  <a:schemeClr val="accent2"/>
                </a:solidFill>
              </a:rPr>
              <a:t>saat rauhan, että voitto on saatu </a:t>
            </a:r>
            <a:r>
              <a:rPr lang="fi-FI" sz="2800" b="1" smtClean="0">
                <a:solidFill>
                  <a:schemeClr val="accent2"/>
                </a:solidFill>
              </a:rPr>
              <a:t>— tai kunnes konkreettinen vastaus tulee.</a:t>
            </a:r>
            <a:endParaRPr lang="en-US" sz="2800" b="1" smtClean="0">
              <a:solidFill>
                <a:schemeClr val="accent2"/>
              </a:solidFill>
            </a:endParaRPr>
          </a:p>
          <a:p>
            <a:r>
              <a:rPr lang="fi-FI" sz="3200" b="1" smtClean="0">
                <a:solidFill>
                  <a:schemeClr val="accent2"/>
                </a:solidFill>
              </a:rPr>
              <a:t/>
            </a:r>
            <a:br>
              <a:rPr lang="fi-FI" sz="3200" b="1" smtClean="0">
                <a:solidFill>
                  <a:schemeClr val="accent2"/>
                </a:solidFill>
              </a:rPr>
            </a:br>
            <a:endParaRPr lang="en-US" sz="320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2519</TotalTime>
  <Words>224</Words>
  <Application>Microsoft Office PowerPoint</Application>
  <PresentationFormat>On-screen Show (4:3)</PresentationFormat>
  <Paragraphs>65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Mirjami</dc:creator>
  <cp:lastModifiedBy>Mirjami</cp:lastModifiedBy>
  <cp:revision>288</cp:revision>
  <dcterms:created xsi:type="dcterms:W3CDTF">2010-05-10T08:45:47Z</dcterms:created>
  <dcterms:modified xsi:type="dcterms:W3CDTF">2010-09-25T19:31:01Z</dcterms:modified>
</cp:coreProperties>
</file>